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1" r:id="rId4"/>
    <p:sldId id="266" r:id="rId5"/>
    <p:sldId id="267" r:id="rId6"/>
    <p:sldId id="260" r:id="rId7"/>
    <p:sldId id="257" r:id="rId8"/>
    <p:sldId id="270" r:id="rId9"/>
    <p:sldId id="269" r:id="rId10"/>
    <p:sldId id="258" r:id="rId11"/>
    <p:sldId id="25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0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863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8160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993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7537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5686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4462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8820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240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563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316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042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064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183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151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96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06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6F3F53-280E-4582-8213-396999B371F6}" type="datetimeFigureOut">
              <a:rPr lang="uk-UA" smtClean="0"/>
              <a:t>25.06.2022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FED839-8E59-4C6D-A802-EFA657C5CB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3399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453327"/>
          </a:xfrm>
        </p:spPr>
        <p:txBody>
          <a:bodyPr>
            <a:normAutofit fontScale="90000"/>
          </a:bodyPr>
          <a:lstStyle/>
          <a:p>
            <a:r>
              <a:rPr lang="uk-UA" dirty="0"/>
              <a:t>Кооперативний молокопереробний завод: від ідеї до втілення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13FDF5A-173C-850C-3E0E-7D404A2C7D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Андрій </a:t>
            </a:r>
            <a:r>
              <a:rPr lang="uk-UA" dirty="0" err="1"/>
              <a:t>Бліновський</a:t>
            </a:r>
            <a:r>
              <a:rPr lang="uk-UA" dirty="0"/>
              <a:t>, ТОВ НАБІЛ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801773-5FB7-AABC-FA50-DADFC1FA7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536" y="5348224"/>
            <a:ext cx="2731008" cy="713232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1D149071-A154-1133-C7AC-7E2C8527D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7864" y="5348224"/>
            <a:ext cx="2095002" cy="713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D807C4F3-2448-DD21-C8D2-DD65AEC6F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4186" y="5263960"/>
            <a:ext cx="969266" cy="881760"/>
          </a:xfrm>
          <a:prstGeom prst="rect">
            <a:avLst/>
          </a:prstGeom>
          <a:noFill/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3BD36184-D93C-0931-906C-30ACC66CF0B4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51588" y="5348224"/>
            <a:ext cx="1872208" cy="713231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val="307070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085" y="117138"/>
            <a:ext cx="11708089" cy="80669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Як вплинув воєнний стан та воєнні </a:t>
            </a:r>
            <a:r>
              <a:rPr lang="uk-UA" sz="4000" dirty="0" err="1"/>
              <a:t>дї</a:t>
            </a:r>
            <a:endParaRPr lang="uk-UA" sz="40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13FDF5A-173C-850C-3E0E-7D404A2C7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761" y="1489437"/>
            <a:ext cx="10882477" cy="3780147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uk-UA" sz="2400" dirty="0"/>
              <a:t>Підвищення цін та дефіцит матеріалів (пального, товарів для будівництва тощо), збільшення тривалості доставки;</a:t>
            </a:r>
          </a:p>
          <a:p>
            <a:pPr marL="342900" indent="-342900">
              <a:buFontTx/>
              <a:buChar char="-"/>
            </a:pPr>
            <a:r>
              <a:rPr lang="uk-UA" sz="2400" dirty="0"/>
              <a:t>У кожному з підрядних підприємств мобілізовано 20-25% працівників </a:t>
            </a:r>
          </a:p>
          <a:p>
            <a:pPr marL="342900" indent="-342900">
              <a:buFontTx/>
              <a:buChar char="-"/>
            </a:pPr>
            <a:r>
              <a:rPr lang="uk-UA" sz="2400" dirty="0"/>
              <a:t>Не залучили кредитні кошти приватної канадської установи та </a:t>
            </a:r>
            <a:r>
              <a:rPr lang="uk-UA" sz="2400" dirty="0" err="1"/>
              <a:t>нереалізували</a:t>
            </a:r>
            <a:r>
              <a:rPr lang="uk-UA" sz="2400" dirty="0"/>
              <a:t> обласну програму з </a:t>
            </a:r>
            <a:r>
              <a:rPr lang="uk-UA" sz="2400" dirty="0" err="1"/>
              <a:t>каналзіування</a:t>
            </a:r>
            <a:r>
              <a:rPr lang="uk-UA" sz="2400" dirty="0"/>
              <a:t> (сукупні втрати 15 </a:t>
            </a:r>
            <a:r>
              <a:rPr lang="uk-UA" sz="2400" dirty="0" err="1"/>
              <a:t>млн.грн</a:t>
            </a:r>
            <a:r>
              <a:rPr lang="uk-UA" sz="2400" dirty="0"/>
              <a:t>) </a:t>
            </a:r>
          </a:p>
          <a:p>
            <a:r>
              <a:rPr lang="uk-UA" sz="2400" dirty="0"/>
              <a:t> 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4611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085" y="117138"/>
            <a:ext cx="11708089" cy="80669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Плани на майбутнє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13FDF5A-173C-850C-3E0E-7D404A2C7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761" y="1489437"/>
            <a:ext cx="10882477" cy="3780147"/>
          </a:xfrm>
        </p:spPr>
        <p:txBody>
          <a:bodyPr>
            <a:normAutofit fontScale="92500"/>
          </a:bodyPr>
          <a:lstStyle/>
          <a:p>
            <a:pPr marL="342900" indent="-342900">
              <a:buFontTx/>
              <a:buChar char="-"/>
            </a:pPr>
            <a:r>
              <a:rPr lang="uk-UA" sz="2400" dirty="0"/>
              <a:t>Завдяки спільній роботі «Рівноправності» та агенції </a:t>
            </a:r>
            <a:r>
              <a:rPr lang="en-US" sz="2400" dirty="0"/>
              <a:t>SOCODEVI </a:t>
            </a:r>
            <a:r>
              <a:rPr lang="uk-UA" sz="2400" dirty="0"/>
              <a:t>ми виграли грант на додаткове фінансування заводу, покриття витрат та супровід проекту додатково на 2 роки</a:t>
            </a:r>
          </a:p>
          <a:p>
            <a:pPr marL="342900" indent="-342900">
              <a:buFontTx/>
              <a:buChar char="-"/>
            </a:pPr>
            <a:r>
              <a:rPr lang="uk-UA" sz="2400" dirty="0"/>
              <a:t>Старт виробництва планується на жовтень 2022 року</a:t>
            </a:r>
          </a:p>
          <a:p>
            <a:pPr marL="342900" indent="-342900">
              <a:buFontTx/>
              <a:buChar char="-"/>
            </a:pPr>
            <a:r>
              <a:rPr lang="uk-UA" sz="2400" dirty="0"/>
              <a:t>Виготовлення молока, сметани, масла, йогурту, кефіру, м</a:t>
            </a:r>
            <a:r>
              <a:rPr lang="en-US" sz="2400" dirty="0"/>
              <a:t>’</a:t>
            </a:r>
            <a:r>
              <a:rPr lang="uk-UA" sz="2400" dirty="0"/>
              <a:t>яких сирів з молока від членів кооперативів – учасників підприємства </a:t>
            </a:r>
          </a:p>
          <a:p>
            <a:pPr marL="342900" indent="-342900">
              <a:buFontTx/>
              <a:buChar char="-"/>
            </a:pPr>
            <a:r>
              <a:rPr lang="uk-UA" sz="2400" dirty="0"/>
              <a:t>Втілення спільної відповідальності за поставлену сировину та управління заводом, створення доданої вартості та успішний продаж продукції </a:t>
            </a:r>
          </a:p>
          <a:p>
            <a:r>
              <a:rPr lang="uk-UA" sz="2400" dirty="0"/>
              <a:t> 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190701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911" y="2398425"/>
            <a:ext cx="11708089" cy="80669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Дякую за увагу)</a:t>
            </a:r>
          </a:p>
        </p:txBody>
      </p:sp>
    </p:spTree>
    <p:extLst>
      <p:ext uri="{BB962C8B-B14F-4D97-AF65-F5344CB8AC3E}">
        <p14:creationId xmlns:p14="http://schemas.microsoft.com/office/powerpoint/2010/main" val="205731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085" y="117138"/>
            <a:ext cx="11708089" cy="12544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/>
              <a:t>Сільськогосподарське кооперативне об'єднання «рівноправність»</a:t>
            </a:r>
          </a:p>
        </p:txBody>
      </p:sp>
      <p:sp>
        <p:nvSpPr>
          <p:cNvPr id="28" name="Підзаголовок 2">
            <a:extLst>
              <a:ext uri="{FF2B5EF4-FFF2-40B4-BE49-F238E27FC236}">
                <a16:creationId xmlns:a16="http://schemas.microsoft.com/office/drawing/2014/main" id="{0EF3A43A-BDD2-3CCE-9490-7C58CDA54B65}"/>
              </a:ext>
            </a:extLst>
          </p:cNvPr>
          <p:cNvSpPr txBox="1">
            <a:spLocks/>
          </p:cNvSpPr>
          <p:nvPr/>
        </p:nvSpPr>
        <p:spPr>
          <a:xfrm>
            <a:off x="177241" y="1626126"/>
            <a:ext cx="11708089" cy="92403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/>
              <a:t>Засноване у 2011 році станом на сьогодні нараховує 9 кооперативів, які охоплюють три області (Львівська, Івано-Франківська і Тернопільська) та 2000 членів кооперативів, які зайняті виробництвом молока</a:t>
            </a:r>
            <a:endParaRPr lang="uk-UA" sz="2000" dirty="0"/>
          </a:p>
        </p:txBody>
      </p:sp>
      <p:sp>
        <p:nvSpPr>
          <p:cNvPr id="4" name="Підзаголовок 2">
            <a:extLst>
              <a:ext uri="{FF2B5EF4-FFF2-40B4-BE49-F238E27FC236}">
                <a16:creationId xmlns:a16="http://schemas.microsoft.com/office/drawing/2014/main" id="{079D353D-6D99-A0E5-BB29-F1AFB8A859B6}"/>
              </a:ext>
            </a:extLst>
          </p:cNvPr>
          <p:cNvSpPr txBox="1">
            <a:spLocks/>
          </p:cNvSpPr>
          <p:nvPr/>
        </p:nvSpPr>
        <p:spPr>
          <a:xfrm>
            <a:off x="177241" y="2733566"/>
            <a:ext cx="11708089" cy="132027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/>
              <a:t>Разом з ЛАДС - успішна реалізація двох спільних україно-канадських проектів Покращення конкурентоспроможності молочного сектору України» і «Розвиток молочного бізнесу в Україні» через програми молодіжного та жіночого підприємництва, створення та розвитку доїння на пасовищі, вирощування сіна, супровід кооперативів з якості та продажу молока </a:t>
            </a:r>
            <a:endParaRPr lang="uk-UA" sz="2000" dirty="0"/>
          </a:p>
        </p:txBody>
      </p:sp>
      <p:sp>
        <p:nvSpPr>
          <p:cNvPr id="5" name="Підзаголовок 2">
            <a:extLst>
              <a:ext uri="{FF2B5EF4-FFF2-40B4-BE49-F238E27FC236}">
                <a16:creationId xmlns:a16="http://schemas.microsoft.com/office/drawing/2014/main" id="{D14CC9F0-F9F0-FFA0-852E-3AFF75478EB6}"/>
              </a:ext>
            </a:extLst>
          </p:cNvPr>
          <p:cNvSpPr txBox="1">
            <a:spLocks/>
          </p:cNvSpPr>
          <p:nvPr/>
        </p:nvSpPr>
        <p:spPr>
          <a:xfrm>
            <a:off x="177241" y="4307841"/>
            <a:ext cx="11708089" cy="51815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/>
              <a:t>Злагоджена організаційна структура та досвідчений персонал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96685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449" y="321070"/>
            <a:ext cx="8001000" cy="848361"/>
          </a:xfrm>
        </p:spPr>
        <p:txBody>
          <a:bodyPr>
            <a:normAutofit/>
          </a:bodyPr>
          <a:lstStyle/>
          <a:p>
            <a:r>
              <a:rPr lang="uk-UA" dirty="0"/>
              <a:t>Чому «набіл»?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13FDF5A-173C-850C-3E0E-7D404A2C7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49" y="1397414"/>
            <a:ext cx="8967788" cy="848361"/>
          </a:xfrm>
        </p:spPr>
        <p:txBody>
          <a:bodyPr/>
          <a:lstStyle/>
          <a:p>
            <a:r>
              <a:rPr lang="uk-UA" dirty="0"/>
              <a:t>НАБІЛ – давня українська назва групи продуктів переробки молока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EB281BC-1906-2553-5578-58AB21BC8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237" y="242389"/>
            <a:ext cx="2143125" cy="21431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145A3C-268B-C806-0F94-C79C2686D69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856" y="2967087"/>
            <a:ext cx="2315126" cy="2315126"/>
          </a:xfrm>
          <a:prstGeom prst="rect">
            <a:avLst/>
          </a:prstGeom>
        </p:spPr>
      </p:pic>
      <p:sp>
        <p:nvSpPr>
          <p:cNvPr id="7" name="Підзаголовок 2">
            <a:extLst>
              <a:ext uri="{FF2B5EF4-FFF2-40B4-BE49-F238E27FC236}">
                <a16:creationId xmlns:a16="http://schemas.microsoft.com/office/drawing/2014/main" id="{DEF59AE2-0502-968E-D332-A820F8710208}"/>
              </a:ext>
            </a:extLst>
          </p:cNvPr>
          <p:cNvSpPr txBox="1">
            <a:spLocks/>
          </p:cNvSpPr>
          <p:nvPr/>
        </p:nvSpPr>
        <p:spPr>
          <a:xfrm>
            <a:off x="3377086" y="3053087"/>
            <a:ext cx="8309581" cy="22291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400" dirty="0">
                <a:solidFill>
                  <a:srgbClr val="0B5394"/>
                </a:solidFill>
                <a:effectLst/>
                <a:latin typeface="+mj-lt"/>
              </a:rPr>
              <a:t>Н</a:t>
            </a:r>
            <a:r>
              <a:rPr lang="uk-UA" sz="2400" dirty="0">
                <a:solidFill>
                  <a:srgbClr val="0B5394"/>
                </a:solidFill>
                <a:latin typeface="+mj-lt"/>
              </a:rPr>
              <a:t>АБІЛ</a:t>
            </a:r>
            <a:r>
              <a:rPr lang="uk-UA" sz="2400" dirty="0">
                <a:solidFill>
                  <a:srgbClr val="0B5394"/>
                </a:solidFill>
                <a:effectLst/>
                <a:latin typeface="+mj-lt"/>
              </a:rPr>
              <a:t> - кооперативне підприємство у власності та управлінні самих виробників, які є співзасновниками заводу. </a:t>
            </a:r>
            <a:r>
              <a:rPr lang="uk-UA" sz="2400" dirty="0">
                <a:solidFill>
                  <a:srgbClr val="0B5394"/>
                </a:solidFill>
                <a:latin typeface="+mj-lt"/>
              </a:rPr>
              <a:t>Ч</a:t>
            </a:r>
            <a:r>
              <a:rPr lang="uk-UA" sz="2400" dirty="0">
                <a:solidFill>
                  <a:srgbClr val="0B5394"/>
                </a:solidFill>
                <a:effectLst/>
                <a:latin typeface="+mj-lt"/>
              </a:rPr>
              <a:t>ерез кооператив учасники фінансують підприємство і викуповують право на постачання сировини і входять до правління підприємства. </a:t>
            </a:r>
          </a:p>
          <a:p>
            <a:pPr algn="just"/>
            <a:r>
              <a:rPr lang="uk-UA" sz="2400" dirty="0">
                <a:solidFill>
                  <a:srgbClr val="0B5394"/>
                </a:solidFill>
                <a:effectLst/>
                <a:latin typeface="+mj-lt"/>
              </a:rPr>
              <a:t>Тобто виробники самі  зацікавлені у якості продукції та прибутковості свого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396795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085" y="117138"/>
            <a:ext cx="11708089" cy="80669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Як починалося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84F2F1E-57C7-1273-9E01-A081D3F8789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965123" y="-2288599"/>
            <a:ext cx="4400011" cy="1143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98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085" y="117138"/>
            <a:ext cx="11708089" cy="80669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Було і таке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648181-B43E-2407-96E5-5E261C7B88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0" y="923828"/>
            <a:ext cx="706120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50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085" y="117138"/>
            <a:ext cx="11708089" cy="80669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Як починалося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13FDF5A-173C-850C-3E0E-7D404A2C7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761" y="1076960"/>
            <a:ext cx="10882477" cy="517144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4D5156"/>
                </a:solidFill>
                <a:latin typeface="+mj-lt"/>
              </a:rPr>
              <a:t>У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січні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2019 року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засноване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ТОВ «НАБІЛ» -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юридична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особа покликана до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будівництва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кооперативного заводу з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переробки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молока.</a:t>
            </a:r>
          </a:p>
          <a:p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Що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відбулося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4D5156"/>
                </a:solidFill>
                <a:latin typeface="+mj-lt"/>
              </a:rPr>
              <a:t>Продаж молока до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переробників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створював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непорозуміння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конфлікти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при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зарахування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кількості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жирності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молока </a:t>
            </a: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rgbClr val="4D5156"/>
                </a:solidFill>
                <a:latin typeface="+mj-lt"/>
              </a:rPr>
              <a:t>Відсутність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доданої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вартості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продукту,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можливістю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приймати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рішення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впливати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на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виробничі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логістичні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витрати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розподіл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прибутку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управління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тощо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 </a:t>
            </a:r>
            <a:endParaRPr lang="ru-RU" sz="2000" i="0" dirty="0">
              <a:solidFill>
                <a:srgbClr val="4D5156"/>
              </a:solidFill>
              <a:effectLst/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Відхід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від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ідеї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локальних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невеликих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переробок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на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місцях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 та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створення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одно заводу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регіонального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рівня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з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мождивістю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переробки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25-50т молока,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роботою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у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дві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зміни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загальнею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площею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будівель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1300м2 </a:t>
            </a: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rgbClr val="4D5156"/>
                </a:solidFill>
                <a:latin typeface="+mj-lt"/>
              </a:rPr>
              <a:t>Вибір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ділянки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проходження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усього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шляху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від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неоформленої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землі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відсутності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проекту – до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отримання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дозволу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на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будівництво</a:t>
            </a:r>
            <a:endParaRPr lang="ru-RU" sz="2000" dirty="0">
              <a:solidFill>
                <a:srgbClr val="4D5156"/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rgbClr val="4D5156"/>
                </a:solidFill>
                <a:latin typeface="+mj-lt"/>
              </a:rPr>
              <a:t>Створення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Торгової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марки «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Білобока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» та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розробку</a:t>
            </a:r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4D5156"/>
                </a:solidFill>
                <a:latin typeface="+mj-lt"/>
              </a:rPr>
              <a:t>упакування</a:t>
            </a:r>
            <a:endParaRPr lang="ru-RU" sz="2000" dirty="0">
              <a:solidFill>
                <a:srgbClr val="4D5156"/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ru-RU" sz="2000" i="0" dirty="0">
              <a:solidFill>
                <a:srgbClr val="4D5156"/>
              </a:solidFill>
              <a:effectLst/>
              <a:latin typeface="+mj-lt"/>
            </a:endParaRPr>
          </a:p>
          <a:p>
            <a:r>
              <a:rPr lang="ru-RU" sz="2000" dirty="0">
                <a:solidFill>
                  <a:srgbClr val="4D5156"/>
                </a:solidFill>
                <a:latin typeface="+mj-lt"/>
              </a:rPr>
              <a:t> </a:t>
            </a:r>
            <a:endParaRPr lang="en-US" sz="2000" dirty="0">
              <a:solidFill>
                <a:srgbClr val="4D5156"/>
              </a:solidFill>
              <a:latin typeface="+mj-lt"/>
            </a:endParaRPr>
          </a:p>
          <a:p>
            <a:endParaRPr lang="en-US" sz="2000" dirty="0">
              <a:solidFill>
                <a:srgbClr val="4D5156"/>
              </a:solidFill>
              <a:latin typeface="+mj-lt"/>
            </a:endParaRPr>
          </a:p>
          <a:p>
            <a:endParaRPr lang="en-US" sz="2000" dirty="0">
              <a:solidFill>
                <a:srgbClr val="4D5156"/>
              </a:solidFill>
              <a:latin typeface="+mj-lt"/>
            </a:endParaRPr>
          </a:p>
          <a:p>
            <a:endParaRPr lang="en-US" sz="2000" i="0" dirty="0">
              <a:solidFill>
                <a:srgbClr val="4D5156"/>
              </a:solidFill>
              <a:effectLst/>
              <a:latin typeface="+mj-lt"/>
            </a:endParaRPr>
          </a:p>
          <a:p>
            <a:endParaRPr lang="uk-UA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9603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085" y="117138"/>
            <a:ext cx="11708089" cy="80669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Учасники та партнери </a:t>
            </a:r>
            <a:r>
              <a:rPr lang="uk-UA" sz="4000" dirty="0" err="1"/>
              <a:t>тов</a:t>
            </a:r>
            <a:r>
              <a:rPr lang="uk-UA" sz="4000" dirty="0"/>
              <a:t> «набіл»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13FDF5A-173C-850C-3E0E-7D404A2C7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761" y="1168926"/>
            <a:ext cx="10882477" cy="527899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/>
              <a:t>ТОВ НАБІЛ</a:t>
            </a:r>
          </a:p>
        </p:txBody>
      </p:sp>
      <p:sp>
        <p:nvSpPr>
          <p:cNvPr id="6" name="Підзаголовок 2">
            <a:extLst>
              <a:ext uri="{FF2B5EF4-FFF2-40B4-BE49-F238E27FC236}">
                <a16:creationId xmlns:a16="http://schemas.microsoft.com/office/drawing/2014/main" id="{6146AA58-E268-4964-2370-957DD07A747C}"/>
              </a:ext>
            </a:extLst>
          </p:cNvPr>
          <p:cNvSpPr txBox="1">
            <a:spLocks/>
          </p:cNvSpPr>
          <p:nvPr/>
        </p:nvSpPr>
        <p:spPr>
          <a:xfrm>
            <a:off x="100151" y="2226300"/>
            <a:ext cx="2480489" cy="80669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000" b="1" dirty="0"/>
              <a:t>СКО «Рівноправність»</a:t>
            </a:r>
          </a:p>
        </p:txBody>
      </p:sp>
      <p:sp>
        <p:nvSpPr>
          <p:cNvPr id="7" name="Підзаголовок 2">
            <a:extLst>
              <a:ext uri="{FF2B5EF4-FFF2-40B4-BE49-F238E27FC236}">
                <a16:creationId xmlns:a16="http://schemas.microsoft.com/office/drawing/2014/main" id="{69E1C6DC-DB22-5F1C-3BBF-CBA0F2C8DC27}"/>
              </a:ext>
            </a:extLst>
          </p:cNvPr>
          <p:cNvSpPr txBox="1">
            <a:spLocks/>
          </p:cNvSpPr>
          <p:nvPr/>
        </p:nvSpPr>
        <p:spPr>
          <a:xfrm>
            <a:off x="2750129" y="2227560"/>
            <a:ext cx="1801551" cy="80669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000" b="1" dirty="0"/>
              <a:t>СОК «Колос Агро»</a:t>
            </a:r>
          </a:p>
        </p:txBody>
      </p:sp>
      <p:sp>
        <p:nvSpPr>
          <p:cNvPr id="8" name="Підзаголовок 2">
            <a:extLst>
              <a:ext uri="{FF2B5EF4-FFF2-40B4-BE49-F238E27FC236}">
                <a16:creationId xmlns:a16="http://schemas.microsoft.com/office/drawing/2014/main" id="{9FA9F7CA-7910-76C5-52C5-E7449A525D8B}"/>
              </a:ext>
            </a:extLst>
          </p:cNvPr>
          <p:cNvSpPr txBox="1">
            <a:spLocks/>
          </p:cNvSpPr>
          <p:nvPr/>
        </p:nvSpPr>
        <p:spPr>
          <a:xfrm>
            <a:off x="4699233" y="2226300"/>
            <a:ext cx="1689791" cy="80669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000" b="1" dirty="0"/>
              <a:t>СОК «Молочний Дар»</a:t>
            </a:r>
          </a:p>
        </p:txBody>
      </p:sp>
      <p:sp>
        <p:nvSpPr>
          <p:cNvPr id="9" name="Підзаголовок 2">
            <a:extLst>
              <a:ext uri="{FF2B5EF4-FFF2-40B4-BE49-F238E27FC236}">
                <a16:creationId xmlns:a16="http://schemas.microsoft.com/office/drawing/2014/main" id="{C39698C2-7A66-3F80-4828-449426F0B880}"/>
              </a:ext>
            </a:extLst>
          </p:cNvPr>
          <p:cNvSpPr txBox="1">
            <a:spLocks/>
          </p:cNvSpPr>
          <p:nvPr/>
        </p:nvSpPr>
        <p:spPr>
          <a:xfrm>
            <a:off x="6600769" y="2237720"/>
            <a:ext cx="1547551" cy="80669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000" b="1" dirty="0"/>
              <a:t>СОК «Загора»</a:t>
            </a:r>
          </a:p>
        </p:txBody>
      </p:sp>
      <p:sp>
        <p:nvSpPr>
          <p:cNvPr id="10" name="Підзаголовок 2">
            <a:extLst>
              <a:ext uri="{FF2B5EF4-FFF2-40B4-BE49-F238E27FC236}">
                <a16:creationId xmlns:a16="http://schemas.microsoft.com/office/drawing/2014/main" id="{2BC4EFAF-C43F-F195-96AC-9A2C133D8FD8}"/>
              </a:ext>
            </a:extLst>
          </p:cNvPr>
          <p:cNvSpPr txBox="1">
            <a:spLocks/>
          </p:cNvSpPr>
          <p:nvPr/>
        </p:nvSpPr>
        <p:spPr>
          <a:xfrm>
            <a:off x="8317809" y="2226300"/>
            <a:ext cx="1547551" cy="80669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000" b="1" dirty="0"/>
              <a:t>СОК «Покрова»</a:t>
            </a:r>
          </a:p>
        </p:txBody>
      </p:sp>
      <p:sp>
        <p:nvSpPr>
          <p:cNvPr id="11" name="Підзаголовок 2">
            <a:extLst>
              <a:ext uri="{FF2B5EF4-FFF2-40B4-BE49-F238E27FC236}">
                <a16:creationId xmlns:a16="http://schemas.microsoft.com/office/drawing/2014/main" id="{6C30BA01-3F9D-37D1-4C59-CD0E40E2C340}"/>
              </a:ext>
            </a:extLst>
          </p:cNvPr>
          <p:cNvSpPr txBox="1">
            <a:spLocks/>
          </p:cNvSpPr>
          <p:nvPr/>
        </p:nvSpPr>
        <p:spPr>
          <a:xfrm>
            <a:off x="10034849" y="2226300"/>
            <a:ext cx="1837669" cy="80669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000" b="1" dirty="0"/>
              <a:t>СОК «Апогей Агро</a:t>
            </a:r>
          </a:p>
        </p:txBody>
      </p:sp>
      <p:cxnSp>
        <p:nvCxnSpPr>
          <p:cNvPr id="13" name="Пряма зі стрілкою 12">
            <a:extLst>
              <a:ext uri="{FF2B5EF4-FFF2-40B4-BE49-F238E27FC236}">
                <a16:creationId xmlns:a16="http://schemas.microsoft.com/office/drawing/2014/main" id="{56CF04A5-5B2B-7A85-0063-81B3899CCD9D}"/>
              </a:ext>
            </a:extLst>
          </p:cNvPr>
          <p:cNvCxnSpPr>
            <a:stCxn id="3" idx="2"/>
          </p:cNvCxnSpPr>
          <p:nvPr/>
        </p:nvCxnSpPr>
        <p:spPr>
          <a:xfrm flipH="1">
            <a:off x="1422400" y="1696825"/>
            <a:ext cx="4673600" cy="446935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зі стрілкою 13">
            <a:extLst>
              <a:ext uri="{FF2B5EF4-FFF2-40B4-BE49-F238E27FC236}">
                <a16:creationId xmlns:a16="http://schemas.microsoft.com/office/drawing/2014/main" id="{8C7A9C41-A12F-5552-CDAD-399EDB03B35F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3650904" y="1696825"/>
            <a:ext cx="2445096" cy="446935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зі стрілкою 16">
            <a:extLst>
              <a:ext uri="{FF2B5EF4-FFF2-40B4-BE49-F238E27FC236}">
                <a16:creationId xmlns:a16="http://schemas.microsoft.com/office/drawing/2014/main" id="{2EDA9807-38C3-25F6-8F18-C41A07AA2020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5544128" y="1696825"/>
            <a:ext cx="551872" cy="446935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>
            <a:extLst>
              <a:ext uri="{FF2B5EF4-FFF2-40B4-BE49-F238E27FC236}">
                <a16:creationId xmlns:a16="http://schemas.microsoft.com/office/drawing/2014/main" id="{C08466FC-F825-9643-5C5F-51D24AD7BC47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6096000" y="1696825"/>
            <a:ext cx="1278544" cy="446935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зі стрілкою 23">
            <a:extLst>
              <a:ext uri="{FF2B5EF4-FFF2-40B4-BE49-F238E27FC236}">
                <a16:creationId xmlns:a16="http://schemas.microsoft.com/office/drawing/2014/main" id="{09509A12-5BB6-6E33-4041-0FFA2B65A282}"/>
              </a:ext>
            </a:extLst>
          </p:cNvPr>
          <p:cNvCxnSpPr>
            <a:cxnSpLocks/>
          </p:cNvCxnSpPr>
          <p:nvPr/>
        </p:nvCxnSpPr>
        <p:spPr>
          <a:xfrm>
            <a:off x="6085032" y="1696824"/>
            <a:ext cx="3006552" cy="446936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 зі стрілкою 25">
            <a:extLst>
              <a:ext uri="{FF2B5EF4-FFF2-40B4-BE49-F238E27FC236}">
                <a16:creationId xmlns:a16="http://schemas.microsoft.com/office/drawing/2014/main" id="{A5A67434-D507-2135-CFD1-FA9E7B4D07FC}"/>
              </a:ext>
            </a:extLst>
          </p:cNvPr>
          <p:cNvCxnSpPr>
            <a:cxnSpLocks/>
          </p:cNvCxnSpPr>
          <p:nvPr/>
        </p:nvCxnSpPr>
        <p:spPr>
          <a:xfrm>
            <a:off x="6095999" y="1696824"/>
            <a:ext cx="4796483" cy="446936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ідзаголовок 2">
            <a:extLst>
              <a:ext uri="{FF2B5EF4-FFF2-40B4-BE49-F238E27FC236}">
                <a16:creationId xmlns:a16="http://schemas.microsoft.com/office/drawing/2014/main" id="{0EF3A43A-BDD2-3CCE-9490-7C58CDA54B65}"/>
              </a:ext>
            </a:extLst>
          </p:cNvPr>
          <p:cNvSpPr txBox="1">
            <a:spLocks/>
          </p:cNvSpPr>
          <p:nvPr/>
        </p:nvSpPr>
        <p:spPr>
          <a:xfrm>
            <a:off x="228042" y="3668286"/>
            <a:ext cx="10856518" cy="259027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/>
              <a:t>Партнери:</a:t>
            </a:r>
          </a:p>
          <a:p>
            <a:pPr marL="342900" indent="-342900">
              <a:buFontTx/>
              <a:buChar char="-"/>
            </a:pP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уряд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Канади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,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Канадська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недержавна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агенція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з кооперативного </a:t>
            </a:r>
            <a:r>
              <a:rPr lang="ru-RU" sz="2000" i="0" dirty="0" err="1">
                <a:solidFill>
                  <a:srgbClr val="4D5156"/>
                </a:solidFill>
                <a:effectLst/>
                <a:latin typeface="+mj-lt"/>
              </a:rPr>
              <a:t>розвитку</a:t>
            </a:r>
            <a:r>
              <a:rPr lang="ru-RU" sz="2000" i="0" dirty="0">
                <a:solidFill>
                  <a:srgbClr val="4D5156"/>
                </a:solidFill>
                <a:effectLst/>
                <a:latin typeface="+mj-lt"/>
              </a:rPr>
              <a:t> </a:t>
            </a:r>
            <a:r>
              <a:rPr lang="en-US" sz="2000" i="0" dirty="0">
                <a:solidFill>
                  <a:srgbClr val="4D5156"/>
                </a:solidFill>
                <a:effectLst/>
                <a:latin typeface="+mj-lt"/>
              </a:rPr>
              <a:t>SOCODEVI</a:t>
            </a:r>
            <a:r>
              <a:rPr lang="uk-UA" sz="2000" dirty="0"/>
              <a:t> 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Канадські кооперативи: </a:t>
            </a:r>
            <a:r>
              <a:rPr lang="en-US" sz="2000" dirty="0"/>
              <a:t>La Coop, </a:t>
            </a:r>
            <a:r>
              <a:rPr lang="en-US" sz="2000" dirty="0" err="1"/>
              <a:t>Agropure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uk-UA" sz="2000" dirty="0"/>
              <a:t>Львівська Аграрна Дорадча Служба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Львівська обласна державна адміністрація, </a:t>
            </a:r>
            <a:r>
              <a:rPr lang="uk-UA" sz="2000" dirty="0" err="1"/>
              <a:t>Краснянська</a:t>
            </a:r>
            <a:r>
              <a:rPr lang="uk-UA" sz="2000" dirty="0"/>
              <a:t> ТГ</a:t>
            </a:r>
          </a:p>
        </p:txBody>
      </p:sp>
    </p:spTree>
    <p:extLst>
      <p:ext uri="{BB962C8B-B14F-4D97-AF65-F5344CB8AC3E}">
        <p14:creationId xmlns:p14="http://schemas.microsoft.com/office/powerpoint/2010/main" val="106140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085" y="117138"/>
            <a:ext cx="11708089" cy="80669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Джерела фінансування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13FDF5A-173C-850C-3E0E-7D404A2C7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761" y="1168926"/>
            <a:ext cx="10882477" cy="527899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/>
              <a:t>ТОВ НАБІЛ</a:t>
            </a:r>
          </a:p>
        </p:txBody>
      </p:sp>
      <p:sp>
        <p:nvSpPr>
          <p:cNvPr id="6" name="Підзаголовок 2">
            <a:extLst>
              <a:ext uri="{FF2B5EF4-FFF2-40B4-BE49-F238E27FC236}">
                <a16:creationId xmlns:a16="http://schemas.microsoft.com/office/drawing/2014/main" id="{6146AA58-E268-4964-2370-957DD07A747C}"/>
              </a:ext>
            </a:extLst>
          </p:cNvPr>
          <p:cNvSpPr txBox="1">
            <a:spLocks/>
          </p:cNvSpPr>
          <p:nvPr/>
        </p:nvSpPr>
        <p:spPr>
          <a:xfrm>
            <a:off x="654761" y="2226299"/>
            <a:ext cx="1925879" cy="16386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endParaRPr lang="uk-UA" sz="2000" b="1" dirty="0"/>
          </a:p>
          <a:p>
            <a:pPr algn="ctr">
              <a:lnSpc>
                <a:spcPct val="110000"/>
              </a:lnSpc>
            </a:pPr>
            <a:r>
              <a:rPr lang="uk-UA" sz="2000" b="1" dirty="0"/>
              <a:t>Уряд Канади</a:t>
            </a:r>
          </a:p>
        </p:txBody>
      </p:sp>
      <p:sp>
        <p:nvSpPr>
          <p:cNvPr id="7" name="Підзаголовок 2">
            <a:extLst>
              <a:ext uri="{FF2B5EF4-FFF2-40B4-BE49-F238E27FC236}">
                <a16:creationId xmlns:a16="http://schemas.microsoft.com/office/drawing/2014/main" id="{69E1C6DC-DB22-5F1C-3BBF-CBA0F2C8DC27}"/>
              </a:ext>
            </a:extLst>
          </p:cNvPr>
          <p:cNvSpPr txBox="1">
            <a:spLocks/>
          </p:cNvSpPr>
          <p:nvPr/>
        </p:nvSpPr>
        <p:spPr>
          <a:xfrm>
            <a:off x="2915831" y="2226300"/>
            <a:ext cx="1882412" cy="163869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000" b="1" dirty="0"/>
              <a:t>Молочні виробники через кооперативи</a:t>
            </a:r>
          </a:p>
        </p:txBody>
      </p:sp>
      <p:sp>
        <p:nvSpPr>
          <p:cNvPr id="8" name="Підзаголовок 2">
            <a:extLst>
              <a:ext uri="{FF2B5EF4-FFF2-40B4-BE49-F238E27FC236}">
                <a16:creationId xmlns:a16="http://schemas.microsoft.com/office/drawing/2014/main" id="{9FA9F7CA-7910-76C5-52C5-E7449A525D8B}"/>
              </a:ext>
            </a:extLst>
          </p:cNvPr>
          <p:cNvSpPr txBox="1">
            <a:spLocks/>
          </p:cNvSpPr>
          <p:nvPr/>
        </p:nvSpPr>
        <p:spPr>
          <a:xfrm>
            <a:off x="5019488" y="2226299"/>
            <a:ext cx="1882412" cy="163868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000" b="1" dirty="0"/>
              <a:t>Державні та обласні  програми підтримки</a:t>
            </a:r>
          </a:p>
        </p:txBody>
      </p:sp>
      <p:sp>
        <p:nvSpPr>
          <p:cNvPr id="9" name="Підзаголовок 2">
            <a:extLst>
              <a:ext uri="{FF2B5EF4-FFF2-40B4-BE49-F238E27FC236}">
                <a16:creationId xmlns:a16="http://schemas.microsoft.com/office/drawing/2014/main" id="{C39698C2-7A66-3F80-4828-449426F0B880}"/>
              </a:ext>
            </a:extLst>
          </p:cNvPr>
          <p:cNvSpPr txBox="1">
            <a:spLocks/>
          </p:cNvSpPr>
          <p:nvPr/>
        </p:nvSpPr>
        <p:spPr>
          <a:xfrm>
            <a:off x="7163119" y="2201586"/>
            <a:ext cx="2032911" cy="166340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 sz="2000" b="1" dirty="0"/>
          </a:p>
          <a:p>
            <a:pPr algn="ctr"/>
            <a:r>
              <a:rPr lang="uk-UA" sz="2000" b="1" dirty="0"/>
              <a:t>Кооперативи Канади </a:t>
            </a:r>
          </a:p>
        </p:txBody>
      </p:sp>
      <p:sp>
        <p:nvSpPr>
          <p:cNvPr id="10" name="Підзаголовок 2">
            <a:extLst>
              <a:ext uri="{FF2B5EF4-FFF2-40B4-BE49-F238E27FC236}">
                <a16:creationId xmlns:a16="http://schemas.microsoft.com/office/drawing/2014/main" id="{2BC4EFAF-C43F-F195-96AC-9A2C133D8FD8}"/>
              </a:ext>
            </a:extLst>
          </p:cNvPr>
          <p:cNvSpPr txBox="1">
            <a:spLocks/>
          </p:cNvSpPr>
          <p:nvPr/>
        </p:nvSpPr>
        <p:spPr>
          <a:xfrm>
            <a:off x="9512774" y="2226299"/>
            <a:ext cx="2032911" cy="163868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 sz="2000" b="1" dirty="0"/>
          </a:p>
          <a:p>
            <a:pPr algn="ctr"/>
            <a:r>
              <a:rPr lang="uk-UA" sz="2000" b="1" dirty="0"/>
              <a:t>Кредитні кошти</a:t>
            </a:r>
          </a:p>
        </p:txBody>
      </p:sp>
      <p:cxnSp>
        <p:nvCxnSpPr>
          <p:cNvPr id="13" name="Пряма зі стрілкою 12">
            <a:extLst>
              <a:ext uri="{FF2B5EF4-FFF2-40B4-BE49-F238E27FC236}">
                <a16:creationId xmlns:a16="http://schemas.microsoft.com/office/drawing/2014/main" id="{56CF04A5-5B2B-7A85-0063-81B3899CCD9D}"/>
              </a:ext>
            </a:extLst>
          </p:cNvPr>
          <p:cNvCxnSpPr>
            <a:cxnSpLocks/>
          </p:cNvCxnSpPr>
          <p:nvPr/>
        </p:nvCxnSpPr>
        <p:spPr>
          <a:xfrm flipV="1">
            <a:off x="3857037" y="1745805"/>
            <a:ext cx="1723631" cy="382533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зі стрілкою 13">
            <a:extLst>
              <a:ext uri="{FF2B5EF4-FFF2-40B4-BE49-F238E27FC236}">
                <a16:creationId xmlns:a16="http://schemas.microsoft.com/office/drawing/2014/main" id="{8C7A9C41-A12F-5552-CDAD-399EDB03B35F}"/>
              </a:ext>
            </a:extLst>
          </p:cNvPr>
          <p:cNvCxnSpPr>
            <a:cxnSpLocks/>
          </p:cNvCxnSpPr>
          <p:nvPr/>
        </p:nvCxnSpPr>
        <p:spPr>
          <a:xfrm flipV="1">
            <a:off x="1617700" y="1564849"/>
            <a:ext cx="3557615" cy="570138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зі стрілкою 16">
            <a:extLst>
              <a:ext uri="{FF2B5EF4-FFF2-40B4-BE49-F238E27FC236}">
                <a16:creationId xmlns:a16="http://schemas.microsoft.com/office/drawing/2014/main" id="{2EDA9807-38C3-25F6-8F18-C41A07AA2020}"/>
              </a:ext>
            </a:extLst>
          </p:cNvPr>
          <p:cNvCxnSpPr>
            <a:cxnSpLocks/>
          </p:cNvCxnSpPr>
          <p:nvPr/>
        </p:nvCxnSpPr>
        <p:spPr>
          <a:xfrm flipV="1">
            <a:off x="5960694" y="1849918"/>
            <a:ext cx="0" cy="285069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>
            <a:extLst>
              <a:ext uri="{FF2B5EF4-FFF2-40B4-BE49-F238E27FC236}">
                <a16:creationId xmlns:a16="http://schemas.microsoft.com/office/drawing/2014/main" id="{C08466FC-F825-9643-5C5F-51D24AD7BC47}"/>
              </a:ext>
            </a:extLst>
          </p:cNvPr>
          <p:cNvCxnSpPr>
            <a:cxnSpLocks/>
          </p:cNvCxnSpPr>
          <p:nvPr/>
        </p:nvCxnSpPr>
        <p:spPr>
          <a:xfrm flipH="1" flipV="1">
            <a:off x="6901900" y="1745805"/>
            <a:ext cx="1277674" cy="321389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зі стрілкою 23">
            <a:extLst>
              <a:ext uri="{FF2B5EF4-FFF2-40B4-BE49-F238E27FC236}">
                <a16:creationId xmlns:a16="http://schemas.microsoft.com/office/drawing/2014/main" id="{09509A12-5BB6-6E33-4041-0FFA2B65A282}"/>
              </a:ext>
            </a:extLst>
          </p:cNvPr>
          <p:cNvCxnSpPr>
            <a:cxnSpLocks/>
          </p:cNvCxnSpPr>
          <p:nvPr/>
        </p:nvCxnSpPr>
        <p:spPr>
          <a:xfrm flipH="1" flipV="1">
            <a:off x="7163119" y="1564849"/>
            <a:ext cx="3366110" cy="502345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43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6F7E1-CF79-2F8A-45EA-21D8C0461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085" y="117138"/>
            <a:ext cx="11708089" cy="80669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Як зараз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5F45C00-5DD4-75B7-2E73-B4AE97C3BC2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030439" y="-3899223"/>
            <a:ext cx="2165684" cy="1181178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5467CE9-7D25-0D5E-3CCC-27FD2C39E3F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387" y="3230880"/>
            <a:ext cx="4836160" cy="350998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0DEB4EE-32E6-A03E-870E-11B807968DB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1839" y="3230880"/>
            <a:ext cx="4882773" cy="36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55786"/>
      </p:ext>
    </p:extLst>
  </p:cSld>
  <p:clrMapOvr>
    <a:masterClrMapping/>
  </p:clrMapOvr>
</p:sld>
</file>

<file path=ppt/theme/theme1.xml><?xml version="1.0" encoding="utf-8"?>
<a:theme xmlns:a="http://schemas.openxmlformats.org/drawingml/2006/main" name="Скибка">
  <a:themeElements>
    <a:clrScheme name="Скибка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кибк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кибка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201</TotalTime>
  <Words>480</Words>
  <Application>Microsoft Office PowerPoint</Application>
  <PresentationFormat>Широкий екран</PresentationFormat>
  <Paragraphs>60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Скибка</vt:lpstr>
      <vt:lpstr>Кооперативний молокопереробний завод: від ідеї до втілення</vt:lpstr>
      <vt:lpstr>Сільськогосподарське кооперативне об'єднання «рівноправність»</vt:lpstr>
      <vt:lpstr>Чому «набіл»?</vt:lpstr>
      <vt:lpstr>Як починалося</vt:lpstr>
      <vt:lpstr>Було і таке</vt:lpstr>
      <vt:lpstr>Як починалося</vt:lpstr>
      <vt:lpstr>Учасники та партнери тов «набіл»</vt:lpstr>
      <vt:lpstr>Джерела фінансування</vt:lpstr>
      <vt:lpstr>Як зараз</vt:lpstr>
      <vt:lpstr>Як вплинув воєнний стан та воєнні дї</vt:lpstr>
      <vt:lpstr>Плани на майбутнє</vt:lpstr>
      <vt:lpstr>Дякую за увагу)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Кооперативний молокопереробний завод: від ідеї до втілення</dc:title>
  <dc:creator>Андрей Блиновский</dc:creator>
  <cp:lastModifiedBy>User</cp:lastModifiedBy>
  <cp:revision>7</cp:revision>
  <dcterms:created xsi:type="dcterms:W3CDTF">2022-06-22T06:56:40Z</dcterms:created>
  <dcterms:modified xsi:type="dcterms:W3CDTF">2022-06-25T05:52:15Z</dcterms:modified>
</cp:coreProperties>
</file>