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64" r:id="rId4"/>
    <p:sldId id="260" r:id="rId5"/>
    <p:sldId id="259" r:id="rId6"/>
    <p:sldId id="261" r:id="rId7"/>
    <p:sldId id="269" r:id="rId8"/>
    <p:sldId id="267" r:id="rId9"/>
    <p:sldId id="257" r:id="rId10"/>
    <p:sldId id="268" r:id="rId11"/>
    <p:sldId id="270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552683572000072E-2"/>
          <c:y val="0.1402002355535433"/>
          <c:w val="0.87594095935720073"/>
          <c:h val="0.68414541144405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50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625</c:v>
                </c:pt>
                <c:pt idx="1">
                  <c:v>594</c:v>
                </c:pt>
                <c:pt idx="2">
                  <c:v>536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FC-4887-9D6F-B1C41DEA7B8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50-99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228</c:v>
                </c:pt>
                <c:pt idx="1">
                  <c:v>211</c:v>
                </c:pt>
                <c:pt idx="2">
                  <c:v>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FC-4887-9D6F-B1C41DEA7B8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100-499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801</c:v>
                </c:pt>
                <c:pt idx="1">
                  <c:v>742</c:v>
                </c:pt>
                <c:pt idx="2">
                  <c:v>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FC-4887-9D6F-B1C41DEA7B8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500-999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175</c:v>
                </c:pt>
                <c:pt idx="1">
                  <c:v>175</c:v>
                </c:pt>
                <c:pt idx="2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FC-4887-9D6F-B1C41DEA7B8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понад 1000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C00000"/>
                    </a:solidFill>
                    <a:latin typeface="Bookman Old Style" panose="02050604050505020204" pitchFamily="18" charset="0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65</c:v>
                </c:pt>
                <c:pt idx="1">
                  <c:v>69</c:v>
                </c:pt>
                <c:pt idx="2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FC-4887-9D6F-B1C41DEA7B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5660960"/>
        <c:axId val="375661288"/>
      </c:barChart>
      <c:catAx>
        <c:axId val="37566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uk-UA"/>
          </a:p>
        </c:txPr>
        <c:crossAx val="375661288"/>
        <c:crosses val="autoZero"/>
        <c:auto val="1"/>
        <c:lblAlgn val="ctr"/>
        <c:lblOffset val="100"/>
        <c:noMultiLvlLbl val="0"/>
      </c:catAx>
      <c:valAx>
        <c:axId val="375661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endParaRPr lang="uk-UA"/>
          </a:p>
        </c:txPr>
        <c:crossAx val="37566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534992690856515"/>
          <c:y val="0.23411931035409708"/>
          <c:w val="0.17138281016328924"/>
          <c:h val="0.4570806815814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chemeClr val="bg1">
        <a:lumMod val="85000"/>
      </a:schemeClr>
    </a:solidFill>
    <a:ln>
      <a:noFill/>
    </a:ln>
    <a:effectLst/>
  </c:spPr>
  <c:txPr>
    <a:bodyPr/>
    <a:lstStyle/>
    <a:p>
      <a:pPr>
        <a:defRPr sz="1000">
          <a:latin typeface="Bookman Old Style" panose="02050604050505020204" pitchFamily="18" charset="0"/>
        </a:defRPr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15589-BCD2-42A8-8BF7-77ABF10CEE7C}" type="datetimeFigureOut">
              <a:rPr lang="uk-UA" smtClean="0"/>
              <a:t>18.06.2022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B5CB1-2ECB-4F52-B467-8E120B0D70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4898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4F076-4B73-43C8-8D8D-C4B9466AB915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7247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4F076-4B73-43C8-8D8D-C4B9466AB915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0514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4F076-4B73-43C8-8D8D-C4B9466AB915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1623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F2A9-6CE9-42C2-986C-C3BF0787713D}" type="datetimeFigureOut">
              <a:rPr lang="uk-UA" smtClean="0"/>
              <a:t>18.06.2022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5207-0AE3-469C-8569-442A0F008D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796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F2A9-6CE9-42C2-986C-C3BF0787713D}" type="datetimeFigureOut">
              <a:rPr lang="uk-UA" smtClean="0"/>
              <a:t>18.06.2022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5207-0AE3-469C-8569-442A0F008D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79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F2A9-6CE9-42C2-986C-C3BF0787713D}" type="datetimeFigureOut">
              <a:rPr lang="uk-UA" smtClean="0"/>
              <a:t>18.06.2022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5207-0AE3-469C-8569-442A0F008D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4883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0F80087-9101-44A9-BB68-9943350878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90186" y="1295400"/>
            <a:ext cx="6426558" cy="2671293"/>
          </a:xfrm>
          <a:custGeom>
            <a:avLst/>
            <a:gdLst>
              <a:gd name="connsiteX0" fmla="*/ 0 w 6426558"/>
              <a:gd name="connsiteY0" fmla="*/ 0 h 2034862"/>
              <a:gd name="connsiteX1" fmla="*/ 6426558 w 6426558"/>
              <a:gd name="connsiteY1" fmla="*/ 0 h 2034862"/>
              <a:gd name="connsiteX2" fmla="*/ 6426558 w 6426558"/>
              <a:gd name="connsiteY2" fmla="*/ 2034862 h 2034862"/>
              <a:gd name="connsiteX3" fmla="*/ 0 w 6426558"/>
              <a:gd name="connsiteY3" fmla="*/ 2034862 h 203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6558" h="2034862">
                <a:moveTo>
                  <a:pt x="0" y="0"/>
                </a:moveTo>
                <a:lnTo>
                  <a:pt x="6426558" y="0"/>
                </a:lnTo>
                <a:lnTo>
                  <a:pt x="6426558" y="2034862"/>
                </a:lnTo>
                <a:lnTo>
                  <a:pt x="0" y="203486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53210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F2A9-6CE9-42C2-986C-C3BF0787713D}" type="datetimeFigureOut">
              <a:rPr lang="uk-UA" smtClean="0"/>
              <a:t>18.06.2022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5207-0AE3-469C-8569-442A0F008D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69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F2A9-6CE9-42C2-986C-C3BF0787713D}" type="datetimeFigureOut">
              <a:rPr lang="uk-UA" smtClean="0"/>
              <a:t>18.06.2022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5207-0AE3-469C-8569-442A0F008D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265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F2A9-6CE9-42C2-986C-C3BF0787713D}" type="datetimeFigureOut">
              <a:rPr lang="uk-UA" smtClean="0"/>
              <a:t>18.06.2022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5207-0AE3-469C-8569-442A0F008D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8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F2A9-6CE9-42C2-986C-C3BF0787713D}" type="datetimeFigureOut">
              <a:rPr lang="uk-UA" smtClean="0"/>
              <a:t>18.06.2022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5207-0AE3-469C-8569-442A0F008D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564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F2A9-6CE9-42C2-986C-C3BF0787713D}" type="datetimeFigureOut">
              <a:rPr lang="uk-UA" smtClean="0"/>
              <a:t>18.06.2022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5207-0AE3-469C-8569-442A0F008D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55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F2A9-6CE9-42C2-986C-C3BF0787713D}" type="datetimeFigureOut">
              <a:rPr lang="uk-UA" smtClean="0"/>
              <a:t>18.06.2022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5207-0AE3-469C-8569-442A0F008D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388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F2A9-6CE9-42C2-986C-C3BF0787713D}" type="datetimeFigureOut">
              <a:rPr lang="uk-UA" smtClean="0"/>
              <a:t>18.06.2022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5207-0AE3-469C-8569-442A0F008D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303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F2A9-6CE9-42C2-986C-C3BF0787713D}" type="datetimeFigureOut">
              <a:rPr lang="uk-UA" smtClean="0"/>
              <a:t>18.06.2022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F5207-0AE3-469C-8569-442A0F008D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1108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1F2A9-6CE9-42C2-986C-C3BF0787713D}" type="datetimeFigureOut">
              <a:rPr lang="uk-UA" smtClean="0"/>
              <a:t>18.06.2022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F5207-0AE3-469C-8569-442A0F008DB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000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avm-ua.org/" TargetMode="External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hyperlink" Target="mailto:al@dykun.com.u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1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avm-ua.org/uk/post/avm-rozsirue-poslugi-ta-proponue-pidtrimku-v-umovah-vijn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31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Вплив війни на ринок молока в Україні: проблеми, тенденції, рішення, практики</a:t>
            </a:r>
            <a:r>
              <a:rPr lang="uk-UA" sz="3100" dirty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uk-UA" sz="3100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endParaRPr lang="uk-UA" sz="31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1600" b="1" dirty="0">
                <a:latin typeface="Bookman Old Style" panose="02050604050505020204" pitchFamily="18" charset="0"/>
              </a:rPr>
              <a:t>МОЛОЧАРСТВО І ВІЙНА: ПРОБЛЕМИ, ТЕНДЕНЦІЇ, ПРАКТИКИ</a:t>
            </a:r>
            <a:endParaRPr lang="uk-UA" sz="1600" dirty="0">
              <a:latin typeface="Bookman Old Style" panose="02050604050505020204" pitchFamily="18" charset="0"/>
            </a:endParaRPr>
          </a:p>
          <a:p>
            <a:r>
              <a:rPr lang="uk-UA" sz="1600" dirty="0" err="1">
                <a:latin typeface="Bookman Old Style" panose="02050604050505020204" pitchFamily="18" charset="0"/>
              </a:rPr>
              <a:t>Комунікаційно</a:t>
            </a:r>
            <a:r>
              <a:rPr lang="uk-UA" sz="1600" dirty="0">
                <a:latin typeface="Bookman Old Style" panose="02050604050505020204" pitchFamily="18" charset="0"/>
              </a:rPr>
              <a:t>-інформаційний онлайн </a:t>
            </a:r>
            <a:r>
              <a:rPr lang="uk-UA" sz="1600" dirty="0" err="1">
                <a:latin typeface="Bookman Old Style" panose="02050604050505020204" pitchFamily="18" charset="0"/>
              </a:rPr>
              <a:t>вебінар</a:t>
            </a:r>
            <a:endParaRPr lang="uk-UA" sz="1600" dirty="0">
              <a:latin typeface="Bookman Old Style" panose="02050604050505020204" pitchFamily="18" charset="0"/>
            </a:endParaRPr>
          </a:p>
          <a:p>
            <a:endParaRPr lang="uk-UA" sz="1600" dirty="0"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15150" y="5648325"/>
            <a:ext cx="4286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i="1" dirty="0" smtClean="0">
                <a:latin typeface="Bookman Old Style" panose="02050604050505020204" pitchFamily="18" charset="0"/>
              </a:rPr>
              <a:t>Ганна Лавренюк, </a:t>
            </a:r>
            <a:br>
              <a:rPr lang="uk-UA" sz="1600" i="1" dirty="0" smtClean="0">
                <a:latin typeface="Bookman Old Style" panose="02050604050505020204" pitchFamily="18" charset="0"/>
              </a:rPr>
            </a:br>
            <a:r>
              <a:rPr lang="uk-UA" sz="1600" i="1" dirty="0" smtClean="0">
                <a:latin typeface="Bookman Old Style" panose="02050604050505020204" pitchFamily="18" charset="0"/>
              </a:rPr>
              <a:t>Асоціація виробників молока</a:t>
            </a:r>
            <a:endParaRPr lang="uk-UA" sz="1600" i="1" dirty="0">
              <a:latin typeface="Bookman Old Style" panose="02050604050505020204" pitchFamily="18" charset="0"/>
            </a:endParaRPr>
          </a:p>
        </p:txBody>
      </p:sp>
      <p:pic>
        <p:nvPicPr>
          <p:cNvPr id="5" name="Picture 4" descr="Результат пошуку зображень за запитом Асоціація виробників молока лого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4629" y="6091324"/>
            <a:ext cx="931686" cy="69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17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9028" y="1205139"/>
            <a:ext cx="4996543" cy="4351338"/>
          </a:xfrm>
        </p:spPr>
        <p:txBody>
          <a:bodyPr>
            <a:normAutofit/>
          </a:bodyPr>
          <a:lstStyle/>
          <a:p>
            <a:r>
              <a:rPr lang="uk-UA" sz="1600" b="1" dirty="0" smtClean="0">
                <a:latin typeface="Bookman Old Style" panose="02050604050505020204" pitchFamily="18" charset="0"/>
              </a:rPr>
              <a:t>Залучення міжнародної підтримки </a:t>
            </a:r>
            <a:r>
              <a:rPr lang="uk-UA" sz="1600" dirty="0" smtClean="0">
                <a:latin typeface="Bookman Old Style" panose="02050604050505020204" pitchFamily="18" charset="0"/>
              </a:rPr>
              <a:t>на період війни та для повоєнного відновлення: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sz="1600" b="1" dirty="0" smtClean="0">
                <a:latin typeface="Bookman Old Style" panose="02050604050505020204" pitchFamily="18" charset="0"/>
              </a:rPr>
              <a:t>Благодійний фонд </a:t>
            </a:r>
            <a:r>
              <a:rPr lang="uk-UA" sz="1600" dirty="0" smtClean="0">
                <a:latin typeface="Bookman Old Style" panose="02050604050505020204" pitchFamily="18" charset="0"/>
              </a:rPr>
              <a:t>«Збережемо Україну!» </a:t>
            </a:r>
            <a:r>
              <a:rPr lang="en-US" sz="1600" dirty="0" smtClean="0">
                <a:latin typeface="Bookman Old Style" panose="02050604050505020204" pitchFamily="18" charset="0"/>
              </a:rPr>
              <a:t>(</a:t>
            </a:r>
            <a:r>
              <a:rPr lang="en-US" sz="1600" dirty="0" err="1" smtClean="0">
                <a:latin typeface="Bookman Old Style" panose="02050604050505020204" pitchFamily="18" charset="0"/>
              </a:rPr>
              <a:t>SaveUA</a:t>
            </a:r>
            <a:r>
              <a:rPr lang="en-US" sz="1600" dirty="0" smtClean="0">
                <a:latin typeface="Bookman Old Style" panose="02050604050505020204" pitchFamily="18" charset="0"/>
              </a:rPr>
              <a:t>)</a:t>
            </a:r>
            <a:r>
              <a:rPr lang="uk-UA" sz="1600" dirty="0" smtClean="0">
                <a:latin typeface="Bookman Old Style" panose="02050604050505020204" pitchFamily="18" charset="0"/>
              </a:rPr>
              <a:t> для </a:t>
            </a:r>
            <a:r>
              <a:rPr lang="ru-RU" sz="1600" dirty="0" err="1" smtClean="0">
                <a:latin typeface="Bookman Old Style" panose="02050604050505020204" pitchFamily="18" charset="0"/>
              </a:rPr>
              <a:t>залучення</a:t>
            </a:r>
            <a:r>
              <a:rPr lang="ru-RU" sz="1600" dirty="0" smtClean="0">
                <a:latin typeface="Bookman Old Style" panose="02050604050505020204" pitchFamily="18" charset="0"/>
              </a:rPr>
              <a:t> і доставки </a:t>
            </a:r>
            <a:r>
              <a:rPr lang="ru-RU" sz="1600" b="1" dirty="0" err="1" smtClean="0">
                <a:latin typeface="Bookman Old Style" panose="02050604050505020204" pitchFamily="18" charset="0"/>
              </a:rPr>
              <a:t>ветеринарної</a:t>
            </a:r>
            <a:r>
              <a:rPr lang="ru-RU" sz="1600" b="1" dirty="0" smtClean="0">
                <a:latin typeface="Bookman Old Style" panose="02050604050505020204" pitchFamily="18" charset="0"/>
              </a:rPr>
              <a:t> та </a:t>
            </a:r>
            <a:r>
              <a:rPr lang="ru-RU" sz="1600" b="1" dirty="0" err="1" smtClean="0">
                <a:latin typeface="Bookman Old Style" panose="02050604050505020204" pitchFamily="18" charset="0"/>
              </a:rPr>
              <a:t>кормової</a:t>
            </a:r>
            <a:r>
              <a:rPr lang="ru-RU" sz="1600" b="1" dirty="0" smtClean="0">
                <a:latin typeface="Bookman Old Style" panose="02050604050505020204" pitchFamily="18" charset="0"/>
              </a:rPr>
              <a:t> </a:t>
            </a:r>
            <a:r>
              <a:rPr lang="ru-RU" sz="1600" b="1" dirty="0" err="1" smtClean="0">
                <a:latin typeface="Bookman Old Style" panose="02050604050505020204" pitchFamily="18" charset="0"/>
              </a:rPr>
              <a:t>гуманітарної</a:t>
            </a:r>
            <a:r>
              <a:rPr lang="ru-RU" sz="1600" b="1" dirty="0" smtClean="0">
                <a:latin typeface="Bookman Old Style" panose="02050604050505020204" pitchFamily="18" charset="0"/>
              </a:rPr>
              <a:t> </a:t>
            </a:r>
            <a:r>
              <a:rPr lang="ru-RU" sz="1600" b="1" dirty="0" err="1" smtClean="0">
                <a:latin typeface="Bookman Old Style" panose="02050604050505020204" pitchFamily="18" charset="0"/>
              </a:rPr>
              <a:t>допомоги</a:t>
            </a:r>
            <a:r>
              <a:rPr lang="ru-RU" sz="1600" b="1" dirty="0" smtClean="0">
                <a:latin typeface="Bookman Old Style" panose="02050604050505020204" pitchFamily="18" charset="0"/>
              </a:rPr>
              <a:t> </a:t>
            </a:r>
            <a:r>
              <a:rPr lang="ru-RU" sz="1600" dirty="0" smtClean="0">
                <a:latin typeface="Bookman Old Style" panose="02050604050505020204" pitchFamily="18" charset="0"/>
              </a:rPr>
              <a:t>для </a:t>
            </a:r>
            <a:r>
              <a:rPr lang="ru-RU" sz="1600" dirty="0" err="1" smtClean="0">
                <a:latin typeface="Bookman Old Style" panose="02050604050505020204" pitchFamily="18" charset="0"/>
              </a:rPr>
              <a:t>постраждалих</a:t>
            </a:r>
            <a:r>
              <a:rPr lang="ru-RU" sz="1600" dirty="0" smtClean="0">
                <a:latin typeface="Bookman Old Style" panose="02050604050505020204" pitchFamily="18" charset="0"/>
              </a:rPr>
              <a:t> </a:t>
            </a:r>
            <a:r>
              <a:rPr lang="ru-RU" sz="1600" dirty="0" err="1" smtClean="0">
                <a:latin typeface="Bookman Old Style" panose="02050604050505020204" pitchFamily="18" charset="0"/>
              </a:rPr>
              <a:t>господарств</a:t>
            </a:r>
            <a:endParaRPr lang="uk-UA" sz="1600" dirty="0">
              <a:latin typeface="Bookman Old Style" panose="020506040505050202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uk-UA" sz="1600" i="1" dirty="0" smtClean="0">
                <a:latin typeface="Bookman Old Style" panose="02050604050505020204" pitchFamily="18" charset="0"/>
              </a:rPr>
              <a:t>Понад 90 МТФ-отримувачів</a:t>
            </a:r>
          </a:p>
          <a:p>
            <a:pPr>
              <a:buFont typeface="Courier New" panose="02070309020205020404" pitchFamily="49" charset="0"/>
              <a:buChar char="o"/>
            </a:pPr>
            <a:endParaRPr lang="uk-UA" sz="1600" dirty="0" smtClean="0">
              <a:latin typeface="Bookman Old Style" panose="02050604050505020204" pitchFamily="18" charset="0"/>
            </a:endParaRPr>
          </a:p>
          <a:p>
            <a:r>
              <a:rPr lang="uk-UA" sz="1600" b="1" dirty="0" smtClean="0">
                <a:latin typeface="Bookman Old Style" panose="02050604050505020204" pitchFamily="18" charset="0"/>
              </a:rPr>
              <a:t>Співпраця із міжнародними ЗМІ</a:t>
            </a:r>
          </a:p>
          <a:p>
            <a:pPr marL="0" indent="0">
              <a:buNone/>
            </a:pPr>
            <a:endParaRPr lang="uk-UA" sz="1600" b="1" dirty="0" smtClean="0">
              <a:latin typeface="Bookman Old Style" panose="02050604050505020204" pitchFamily="18" charset="0"/>
            </a:endParaRPr>
          </a:p>
          <a:p>
            <a:r>
              <a:rPr lang="uk-UA" sz="1600" b="1" dirty="0" smtClean="0">
                <a:latin typeface="Bookman Old Style" panose="02050604050505020204" pitchFamily="18" charset="0"/>
              </a:rPr>
              <a:t>Співпраця із партнерськими асоціаціями та рух «</a:t>
            </a:r>
            <a:r>
              <a:rPr lang="en-US" sz="1600" b="1" dirty="0" smtClean="0">
                <a:latin typeface="Bookman Old Style" panose="02050604050505020204" pitchFamily="18" charset="0"/>
              </a:rPr>
              <a:t>Farmer for Farmer</a:t>
            </a:r>
            <a:r>
              <a:rPr lang="ru-RU" sz="1600" b="1" dirty="0" smtClean="0">
                <a:latin typeface="Bookman Old Style" panose="02050604050505020204" pitchFamily="18" charset="0"/>
              </a:rPr>
              <a:t>»</a:t>
            </a:r>
            <a:endParaRPr lang="uk-UA" sz="1600" b="1" dirty="0" smtClean="0">
              <a:latin typeface="Bookman Old Style" panose="02050604050505020204" pitchFamily="18" charset="0"/>
            </a:endParaRPr>
          </a:p>
          <a:p>
            <a:endParaRPr lang="uk-UA" sz="1600" dirty="0" smtClean="0">
              <a:latin typeface="Bookman Old Style" panose="02050604050505020204" pitchFamily="18" charset="0"/>
            </a:endParaRPr>
          </a:p>
          <a:p>
            <a:endParaRPr lang="uk-UA" sz="1600" dirty="0">
              <a:latin typeface="Bookman Old Style" panose="020506040505050202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29343" y="315790"/>
            <a:ext cx="10515600" cy="597903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Практики подолання викликів і виживання</a:t>
            </a:r>
            <a:endParaRPr lang="uk-UA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148" name="Picture 4" descr="На зображенні може бути: 5 людей, люди стоять та на відкритому повітрі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335" y="2968807"/>
            <a:ext cx="1656234" cy="145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335" y="1205139"/>
            <a:ext cx="1656234" cy="16558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8952" y="1205139"/>
            <a:ext cx="2921133" cy="47091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335" y="4632808"/>
            <a:ext cx="1650849" cy="1630832"/>
          </a:xfrm>
          <a:prstGeom prst="rect">
            <a:avLst/>
          </a:prstGeom>
        </p:spPr>
      </p:pic>
      <p:pic>
        <p:nvPicPr>
          <p:cNvPr id="13" name="Picture 4" descr="Результат пошуку зображень за запитом Асоціація виробників молока лого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4629" y="6091324"/>
            <a:ext cx="931686" cy="69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766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286" y="662394"/>
            <a:ext cx="2204918" cy="1591341"/>
          </a:xfrm>
          <a:prstGeom prst="rect">
            <a:avLst/>
          </a:prstGeom>
        </p:spPr>
      </p:pic>
      <p:pic>
        <p:nvPicPr>
          <p:cNvPr id="9220" name="Picture 4" descr="http://storage.milkua.info/uploads/farms/ukr/Kyshchentsi/Kyshchents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1993" y="668229"/>
            <a:ext cx="3244001" cy="158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milkua.info/uk/2171/images/image-by-item-and-alias?item=Post55452&amp;dirtyAlias=ba25c765ef-1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5783" y="675989"/>
            <a:ext cx="3119192" cy="156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В Україні молоко і молочні продукти робитимуть по-новому – ЧЕline |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4764" y="662394"/>
            <a:ext cx="2367186" cy="157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5362" y="3211210"/>
            <a:ext cx="720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Bookman Old Style" panose="02050604050505020204" pitchFamily="18" charset="0"/>
              </a:rPr>
              <a:t>Асоціація виробників молока</a:t>
            </a:r>
            <a:endParaRPr lang="uk-UA" dirty="0">
              <a:latin typeface="Bookman Old Style" panose="02050604050505020204" pitchFamily="18" charset="0"/>
            </a:endParaRPr>
          </a:p>
        </p:txBody>
      </p:sp>
      <p:pic>
        <p:nvPicPr>
          <p:cNvPr id="9230" name="Picture 14" descr="Файл:Facebook Logo (2019).png — Викиновости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036" y="3660593"/>
            <a:ext cx="395486" cy="39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World Wide Web PNG Picture | PNG All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362" y="4109704"/>
            <a:ext cx="480834" cy="48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33522" y="3637302"/>
            <a:ext cx="430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@</a:t>
            </a:r>
            <a:r>
              <a:rPr lang="en-US" dirty="0" err="1">
                <a:latin typeface="Bookman Old Style" panose="02050604050505020204" pitchFamily="18" charset="0"/>
              </a:rPr>
              <a:t>UkrainianDairyAssociation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</a:p>
          <a:p>
            <a:endParaRPr lang="uk-UA" dirty="0"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7533" y="4109704"/>
            <a:ext cx="3445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ookman Old Style" panose="02050604050505020204" pitchFamily="18" charset="0"/>
                <a:hlinkClick r:id="rId8"/>
              </a:rPr>
              <a:t>http://</a:t>
            </a:r>
            <a:r>
              <a:rPr lang="en-US" dirty="0" smtClean="0">
                <a:latin typeface="Bookman Old Style" panose="02050604050505020204" pitchFamily="18" charset="0"/>
                <a:hlinkClick r:id="rId8"/>
              </a:rPr>
              <a:t>avm-ua.org</a:t>
            </a:r>
            <a:r>
              <a:rPr lang="en-US" dirty="0" smtClean="0">
                <a:latin typeface="Bookman Old Style" panose="02050604050505020204" pitchFamily="18" charset="0"/>
              </a:rPr>
              <a:t>  </a:t>
            </a:r>
            <a:endParaRPr lang="en-US" dirty="0">
              <a:latin typeface="Bookman Old Style" panose="02050604050505020204" pitchFamily="18" charset="0"/>
            </a:endParaRPr>
          </a:p>
          <a:p>
            <a:endParaRPr lang="uk-UA" dirty="0"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8036" y="4845761"/>
            <a:ext cx="562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i="1" dirty="0" smtClean="0">
                <a:latin typeface="Bookman Old Style" panose="02050604050505020204" pitchFamily="18" charset="0"/>
              </a:rPr>
              <a:t>Ганна Лавренюк</a:t>
            </a:r>
            <a:endParaRPr lang="en-US" sz="1600" i="1" dirty="0" smtClean="0">
              <a:latin typeface="Bookman Old Style" panose="02050604050505020204" pitchFamily="18" charset="0"/>
            </a:endParaRPr>
          </a:p>
          <a:p>
            <a:r>
              <a:rPr lang="en-US" sz="1600" i="1" dirty="0" smtClean="0">
                <a:latin typeface="Bookman Old Style" panose="02050604050505020204" pitchFamily="18" charset="0"/>
                <a:hlinkClick r:id="rId9"/>
              </a:rPr>
              <a:t>al@dykun.com.ua</a:t>
            </a:r>
            <a:r>
              <a:rPr lang="en-US" sz="1600" i="1" dirty="0" smtClean="0">
                <a:latin typeface="Bookman Old Style" panose="02050604050505020204" pitchFamily="18" charset="0"/>
              </a:rPr>
              <a:t> </a:t>
            </a:r>
            <a:endParaRPr lang="uk-UA" sz="16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677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80586973"/>
              </p:ext>
            </p:extLst>
          </p:nvPr>
        </p:nvGraphicFramePr>
        <p:xfrm>
          <a:off x="5595258" y="4202897"/>
          <a:ext cx="5529942" cy="2380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7903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Молочне скотарство України  -  до війни</a:t>
            </a:r>
            <a:endParaRPr lang="uk-UA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Скругленный прямоугольник 1">
            <a:extLst>
              <a:ext uri="{FF2B5EF4-FFF2-40B4-BE49-F238E27FC236}">
                <a16:creationId xmlns:a16="http://schemas.microsoft.com/office/drawing/2014/main" id="{2A05E437-CF06-432B-8BC8-06B0F0AFF77A}"/>
              </a:ext>
            </a:extLst>
          </p:cNvPr>
          <p:cNvSpPr/>
          <p:nvPr/>
        </p:nvSpPr>
        <p:spPr>
          <a:xfrm>
            <a:off x="4839586" y="963028"/>
            <a:ext cx="6770913" cy="2720334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uk-UA" sz="1500" b="1" dirty="0">
              <a:solidFill>
                <a:schemeClr val="tx1"/>
              </a:solidFill>
              <a:latin typeface="Bookman Old Style" panose="02050604050505020204" pitchFamily="18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uk-UA" sz="1500" dirty="0">
                <a:solidFill>
                  <a:schemeClr val="tx1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uk-UA" sz="1500" dirty="0" smtClean="0">
                <a:solidFill>
                  <a:schemeClr val="tx1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Чіткий </a:t>
            </a:r>
            <a:r>
              <a:rPr lang="uk-UA" sz="15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тренд на укрупнення і промислове </a:t>
            </a:r>
            <a:r>
              <a:rPr lang="uk-UA" sz="1500" dirty="0" smtClean="0">
                <a:solidFill>
                  <a:schemeClr val="tx1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скотарство</a:t>
            </a:r>
          </a:p>
          <a:p>
            <a:pPr marL="285750" indent="-285750">
              <a:lnSpc>
                <a:spcPct val="150000"/>
              </a:lnSpc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5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8</a:t>
            </a:r>
            <a:r>
              <a:rPr lang="uk-UA" sz="15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2</a:t>
            </a:r>
            <a:r>
              <a:rPr lang="en-US" sz="15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% </a:t>
            </a:r>
            <a:r>
              <a:rPr lang="uk-UA" sz="1500" dirty="0" smtClean="0">
                <a:solidFill>
                  <a:schemeClr val="tx1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поставок молока на заводи – із МТФ</a:t>
            </a:r>
            <a:endParaRPr lang="en-US" sz="1500" dirty="0">
              <a:solidFill>
                <a:schemeClr val="tx1"/>
              </a:solidFill>
              <a:latin typeface="Bookman Old Style" panose="02050604050505020204" pitchFamily="18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uk-UA" sz="1500" b="1" dirty="0">
                <a:solidFill>
                  <a:schemeClr val="tx1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с</a:t>
            </a:r>
            <a:r>
              <a:rPr lang="uk-UA" sz="15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ер. надій на МТФ </a:t>
            </a:r>
            <a:r>
              <a:rPr lang="uk-UA" sz="1500" dirty="0" smtClean="0">
                <a:solidFill>
                  <a:schemeClr val="tx1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у 2021 </a:t>
            </a:r>
            <a:r>
              <a:rPr lang="uk-UA" sz="15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– </a:t>
            </a:r>
            <a:r>
              <a:rPr lang="en-US" sz="15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6860</a:t>
            </a:r>
            <a:r>
              <a:rPr lang="uk-UA" sz="15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uk-UA" sz="1500" dirty="0" smtClean="0">
                <a:solidFill>
                  <a:schemeClr val="tx1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кг/корова/рік</a:t>
            </a:r>
            <a:r>
              <a:rPr lang="en-US" sz="1500" dirty="0" smtClean="0">
                <a:solidFill>
                  <a:schemeClr val="tx1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; </a:t>
            </a:r>
            <a:br>
              <a:rPr lang="en-US" sz="1500" dirty="0" smtClean="0">
                <a:solidFill>
                  <a:schemeClr val="tx1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uk-UA" sz="1500" dirty="0" smtClean="0">
                <a:solidFill>
                  <a:schemeClr val="tx1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кращі ферми  - понад </a:t>
            </a:r>
            <a:r>
              <a:rPr lang="en-US" sz="15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11</a:t>
            </a:r>
            <a:r>
              <a:rPr lang="uk-UA" sz="15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000 </a:t>
            </a:r>
            <a:r>
              <a:rPr lang="en-US" sz="1500" b="1" dirty="0">
                <a:solidFill>
                  <a:schemeClr val="tx1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kg </a:t>
            </a:r>
            <a:r>
              <a:rPr lang="uk-UA" sz="1500" dirty="0" smtClean="0">
                <a:solidFill>
                  <a:schemeClr val="tx1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кг/корова/рік</a:t>
            </a:r>
            <a:r>
              <a:rPr lang="en-US" sz="1500" dirty="0" smtClean="0">
                <a:solidFill>
                  <a:schemeClr val="tx1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;</a:t>
            </a:r>
            <a:endParaRPr lang="en-US" sz="1500" dirty="0">
              <a:solidFill>
                <a:schemeClr val="tx1"/>
              </a:solidFill>
              <a:latin typeface="Bookman Old Style" panose="02050604050505020204" pitchFamily="18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uk-UA" sz="15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Споживання молока – </a:t>
            </a:r>
            <a:r>
              <a:rPr lang="en-US" sz="1500" dirty="0" smtClean="0">
                <a:solidFill>
                  <a:schemeClr val="tx1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206 </a:t>
            </a:r>
            <a:r>
              <a:rPr lang="uk-UA" sz="1500" dirty="0" smtClean="0">
                <a:solidFill>
                  <a:schemeClr val="tx1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кг/людина/рік</a:t>
            </a:r>
            <a:endParaRPr lang="en-US" sz="1500" dirty="0">
              <a:solidFill>
                <a:schemeClr val="tx1"/>
              </a:solidFill>
              <a:latin typeface="Bookman Old Style" panose="02050604050505020204" pitchFamily="18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uk-UA" sz="15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Скотарство – ключовий роботодавець </a:t>
            </a:r>
            <a:r>
              <a:rPr lang="uk-UA" sz="1500" dirty="0" smtClean="0">
                <a:solidFill>
                  <a:schemeClr val="tx1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в сільській місцевості</a:t>
            </a:r>
            <a:r>
              <a:rPr lang="en-US" sz="1500" dirty="0" smtClean="0">
                <a:solidFill>
                  <a:schemeClr val="tx1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: </a:t>
            </a:r>
            <a:endParaRPr lang="uk-UA" sz="1500" dirty="0" smtClean="0">
              <a:solidFill>
                <a:schemeClr val="tx1"/>
              </a:solidFill>
              <a:latin typeface="Bookman Old Style" panose="02050604050505020204" pitchFamily="18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chemeClr val="bg1">
                  <a:lumMod val="65000"/>
                </a:schemeClr>
              </a:buClr>
            </a:pPr>
            <a:r>
              <a:rPr lang="uk-UA" sz="1500" dirty="0">
                <a:solidFill>
                  <a:schemeClr val="tx1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uk-UA" sz="1500" dirty="0" smtClean="0">
                <a:solidFill>
                  <a:schemeClr val="tx1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    </a:t>
            </a:r>
            <a:r>
              <a:rPr lang="en-US" sz="1500" dirty="0" smtClean="0">
                <a:solidFill>
                  <a:schemeClr val="tx1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80</a:t>
            </a:r>
            <a:r>
              <a:rPr lang="uk-UA" sz="1500" dirty="0" smtClean="0">
                <a:solidFill>
                  <a:schemeClr val="tx1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 тис. робочих місць на МТФ та 300 тис. – у суміжних галузях</a:t>
            </a:r>
            <a:endParaRPr lang="uk-UA" sz="1500" dirty="0">
              <a:solidFill>
                <a:schemeClr val="tx1"/>
              </a:solidFill>
              <a:latin typeface="Bookman Old Style" panose="02050604050505020204" pitchFamily="18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uk-UA" sz="1500" dirty="0">
              <a:solidFill>
                <a:schemeClr val="tx1"/>
              </a:solidFill>
              <a:latin typeface="Bookman Old Style" panose="02050604050505020204" pitchFamily="18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657" y="1560665"/>
            <a:ext cx="3886200" cy="21049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657" y="4414203"/>
            <a:ext cx="3921947" cy="21572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8842" y="1025895"/>
            <a:ext cx="5046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i="1" dirty="0" smtClean="0">
                <a:latin typeface="Bookman Old Style" panose="02050604050505020204" pitchFamily="18" charset="0"/>
              </a:rPr>
              <a:t>Поголів’я корів</a:t>
            </a:r>
            <a:endParaRPr lang="uk-UA" sz="1600" i="1" dirty="0">
              <a:latin typeface="Bookman Old Style" panose="020506040505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657" y="3861792"/>
            <a:ext cx="4116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i="1" dirty="0" smtClean="0">
                <a:latin typeface="Bookman Old Style" panose="02050604050505020204" pitchFamily="18" charset="0"/>
              </a:rPr>
              <a:t>Поставки молока на переробку</a:t>
            </a:r>
            <a:r>
              <a:rPr lang="en-US" sz="1600" i="1" dirty="0" smtClean="0">
                <a:latin typeface="Bookman Old Style" panose="02050604050505020204" pitchFamily="18" charset="0"/>
              </a:rPr>
              <a:t> </a:t>
            </a:r>
            <a:endParaRPr lang="uk-UA" sz="1600" i="1" dirty="0">
              <a:latin typeface="Bookman Old Style" panose="020506040505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884" y="3823608"/>
            <a:ext cx="5018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i="1" dirty="0">
                <a:latin typeface="Bookman Old Style" panose="02050604050505020204" pitchFamily="18" charset="0"/>
              </a:rPr>
              <a:t>Групування господарств за кількістю </a:t>
            </a:r>
            <a:r>
              <a:rPr lang="uk-UA" sz="1600" i="1" dirty="0" smtClean="0">
                <a:latin typeface="Bookman Old Style" panose="02050604050505020204" pitchFamily="18" charset="0"/>
              </a:rPr>
              <a:t>корів</a:t>
            </a:r>
            <a:endParaRPr lang="uk-UA" sz="1600" i="1" dirty="0">
              <a:latin typeface="Bookman Old Style" panose="020506040505050202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564" y="1025895"/>
            <a:ext cx="460910" cy="44760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4" descr="Результат пошуку зображень за запитом Асоціація виробників молока лого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4629" y="6091324"/>
            <a:ext cx="931686" cy="69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63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7903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Війна і молочна карта України</a:t>
            </a:r>
            <a:endParaRPr lang="uk-UA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12" y="1057484"/>
            <a:ext cx="6499268" cy="45595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726" y="4268090"/>
            <a:ext cx="1446455" cy="12656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47114" y="837178"/>
            <a:ext cx="47026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uk-UA" sz="1600" b="1" dirty="0" smtClean="0"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10 </a:t>
            </a:r>
            <a:r>
              <a:rPr lang="uk-UA" sz="1600" dirty="0" smtClean="0"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із 24 областей, що перебували або досі залишаються у зонах бойових дій та окупації, постачали</a:t>
            </a:r>
            <a:r>
              <a:rPr lang="en-US" sz="1600" dirty="0" smtClean="0"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42% </a:t>
            </a:r>
            <a:r>
              <a:rPr lang="uk-UA" sz="1600" b="1" dirty="0" smtClean="0"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молока на переробку</a:t>
            </a:r>
          </a:p>
          <a:p>
            <a:pPr marL="285750" indent="-285750" algn="just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b="1" dirty="0" smtClean="0"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 ~ </a:t>
            </a:r>
            <a:r>
              <a:rPr lang="en-US" sz="1600" b="1" dirty="0"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800 </a:t>
            </a:r>
            <a:r>
              <a:rPr lang="uk-UA" sz="1600" b="1" dirty="0" smtClean="0"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промислових МТФ постраждали від війни</a:t>
            </a:r>
          </a:p>
          <a:p>
            <a:pPr algn="just">
              <a:buClr>
                <a:schemeClr val="bg1">
                  <a:lumMod val="65000"/>
                </a:schemeClr>
              </a:buClr>
            </a:pPr>
            <a:r>
              <a:rPr lang="uk-UA" sz="1600" b="1" dirty="0" smtClean="0"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buClr>
                <a:schemeClr val="bg1">
                  <a:lumMod val="65000"/>
                </a:schemeClr>
              </a:buClr>
            </a:pPr>
            <a:r>
              <a:rPr lang="en-US" sz="1600" i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     KSE Institute: </a:t>
            </a:r>
          </a:p>
          <a:p>
            <a:pPr marL="285750" indent="-285750" algn="just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uk-UA" sz="1600" dirty="0" smtClean="0">
                <a:solidFill>
                  <a:schemeClr val="tx1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від 24.02. скотарство втратило:</a:t>
            </a:r>
            <a:br>
              <a:rPr lang="uk-UA" sz="1600" dirty="0" smtClean="0">
                <a:solidFill>
                  <a:schemeClr val="tx1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uk-UA" sz="1600" dirty="0" smtClean="0">
                <a:solidFill>
                  <a:schemeClr val="tx1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-  </a:t>
            </a:r>
            <a:r>
              <a:rPr lang="uk-UA" sz="16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92 тис. ВРХ (</a:t>
            </a:r>
            <a:r>
              <a:rPr lang="en-US" sz="16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$</a:t>
            </a:r>
            <a:r>
              <a:rPr lang="uk-UA" sz="16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136 млн) </a:t>
            </a:r>
            <a:r>
              <a:rPr lang="uk-UA" sz="1600" dirty="0" smtClean="0">
                <a:solidFill>
                  <a:schemeClr val="tx1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,</a:t>
            </a:r>
            <a:br>
              <a:rPr lang="uk-UA" sz="1600" dirty="0" smtClean="0">
                <a:solidFill>
                  <a:schemeClr val="tx1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uk-UA" sz="1600" dirty="0" smtClean="0">
                <a:solidFill>
                  <a:schemeClr val="tx1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-  в </a:t>
            </a:r>
            <a:r>
              <a:rPr lang="uk-UA" sz="1600" dirty="0" err="1" smtClean="0">
                <a:solidFill>
                  <a:schemeClr val="tx1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т.ч</a:t>
            </a:r>
            <a:r>
              <a:rPr lang="uk-UA" sz="1600" dirty="0" smtClean="0">
                <a:solidFill>
                  <a:schemeClr val="tx1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. понад 50 тис. корів* у промисловому секторі</a:t>
            </a:r>
          </a:p>
          <a:p>
            <a:pPr marL="285750" indent="-285750" algn="just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uk-UA" sz="1600" b="1" dirty="0" smtClean="0">
              <a:latin typeface="Bookman Old Style" panose="02050604050505020204" pitchFamily="18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uk-UA" sz="1600" dirty="0" smtClean="0"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В прифронтових та окупованих зонах </a:t>
            </a:r>
            <a:r>
              <a:rPr lang="uk-UA" sz="1600" dirty="0" err="1" smtClean="0"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надої</a:t>
            </a:r>
            <a:r>
              <a:rPr lang="uk-UA" sz="1600" dirty="0" smtClean="0"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 скоротилася на 50% і більше</a:t>
            </a:r>
          </a:p>
          <a:p>
            <a:pPr algn="just">
              <a:buClr>
                <a:schemeClr val="bg1">
                  <a:lumMod val="65000"/>
                </a:schemeClr>
              </a:buClr>
            </a:pPr>
            <a:endParaRPr lang="uk-UA" sz="1600" dirty="0" smtClean="0">
              <a:latin typeface="Bookman Old Style" panose="02050604050505020204" pitchFamily="18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uk-UA" sz="1600" dirty="0" smtClean="0">
                <a:solidFill>
                  <a:schemeClr val="tx1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Оптимістичний сценарій: </a:t>
            </a:r>
            <a:r>
              <a:rPr lang="uk-UA" sz="16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-70 </a:t>
            </a:r>
            <a:r>
              <a:rPr lang="uk-UA" sz="1600" b="1" dirty="0" err="1" smtClean="0">
                <a:solidFill>
                  <a:schemeClr val="tx1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тис.корів</a:t>
            </a:r>
            <a:r>
              <a:rPr lang="uk-UA" sz="1600" b="1" dirty="0" smtClean="0">
                <a:solidFill>
                  <a:schemeClr val="tx1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uk-UA" sz="1600" dirty="0" smtClean="0">
                <a:solidFill>
                  <a:schemeClr val="tx1"/>
                </a:solidFill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до кінця року в МТФ (16%)</a:t>
            </a:r>
            <a:r>
              <a:rPr lang="uk-UA" sz="1600" dirty="0" smtClean="0"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, але очікуємо </a:t>
            </a:r>
            <a:r>
              <a:rPr lang="en-US" sz="1600" dirty="0" smtClean="0"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~</a:t>
            </a:r>
            <a:r>
              <a:rPr lang="uk-UA" sz="1600" dirty="0" smtClean="0"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uk-UA" sz="1600" b="1" dirty="0" smtClean="0"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2 млн т </a:t>
            </a:r>
            <a:r>
              <a:rPr lang="uk-UA" sz="1600" dirty="0" smtClean="0">
                <a:latin typeface="Bookman Old Style" panose="02050604050505020204" pitchFamily="18" charset="0"/>
                <a:ea typeface="Open Sans" panose="020B0606030504020204" pitchFamily="34" charset="0"/>
                <a:cs typeface="Arial" panose="020B0604020202020204" pitchFamily="34" charset="0"/>
              </a:rPr>
              <a:t>поставок промислового молока на переробку за рахунок МТФ у відносно безпечних областях</a:t>
            </a:r>
            <a:endParaRPr lang="uk-UA" sz="1600" dirty="0" smtClean="0">
              <a:solidFill>
                <a:schemeClr val="tx1"/>
              </a:solidFill>
              <a:latin typeface="Bookman Old Style" panose="02050604050505020204" pitchFamily="18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bg1">
                  <a:lumMod val="65000"/>
                </a:schemeClr>
              </a:buClr>
            </a:pPr>
            <a:endParaRPr lang="uk-UA" sz="1600" dirty="0">
              <a:latin typeface="Bookman Old Style" panose="020506040505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0829" y="6004374"/>
            <a:ext cx="5323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Bookman Old Style" panose="02050604050505020204" pitchFamily="18" charset="0"/>
              </a:rPr>
              <a:t>*</a:t>
            </a:r>
            <a:r>
              <a:rPr lang="uk-UA" sz="1400" i="1" dirty="0" smtClean="0">
                <a:latin typeface="Bookman Old Style" panose="02050604050505020204" pitchFamily="18" charset="0"/>
              </a:rPr>
              <a:t>Джерело: Аналітичний відділ АВМ </a:t>
            </a:r>
            <a:endParaRPr lang="uk-UA" sz="1400" i="1" dirty="0">
              <a:latin typeface="Bookman Old Style" panose="02050604050505020204" pitchFamily="18" charset="0"/>
            </a:endParaRPr>
          </a:p>
        </p:txBody>
      </p:sp>
      <p:pic>
        <p:nvPicPr>
          <p:cNvPr id="12" name="Picture 4" descr="Результат пошуку зображень за запитом Асоціація виробників молока лого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4629" y="6091324"/>
            <a:ext cx="931686" cy="69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90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94618" y="1887799"/>
            <a:ext cx="4537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1600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147808" y="3855276"/>
            <a:ext cx="9795164" cy="2443530"/>
            <a:chOff x="300921" y="4044357"/>
            <a:chExt cx="9970862" cy="2487361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00098" y="4149966"/>
              <a:ext cx="2361550" cy="237415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100098" y="6209269"/>
              <a:ext cx="2396909" cy="31329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uk-UA" sz="14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Агрофірма</a:t>
              </a:r>
              <a:r>
                <a:rPr lang="en-US" sz="14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uk-UA" sz="14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Київська область</a:t>
              </a:r>
              <a:endPara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0921" y="4094069"/>
              <a:ext cx="3710644" cy="2437649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5541" y="4044357"/>
              <a:ext cx="3686242" cy="2439425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08102" y="6210823"/>
              <a:ext cx="3756649" cy="31329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uk-UA" sz="14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Рослинницька ферма, Київська обл.</a:t>
              </a:r>
              <a:endPara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594596" y="6151438"/>
              <a:ext cx="3668131" cy="31329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uk-UA" sz="14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Елеватор, Житомирська обл.</a:t>
              </a:r>
              <a:endPara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62" y="1343112"/>
            <a:ext cx="5093615" cy="234306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54862" y="3333478"/>
            <a:ext cx="3690452" cy="30777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Рослинницька ферма, Донецька обл.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6178" y="1218694"/>
            <a:ext cx="4347897" cy="244770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586178" y="3290863"/>
            <a:ext cx="3690452" cy="30777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Рослинницька ферма, Запорізька обл.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446314" y="348447"/>
            <a:ext cx="10515600" cy="597903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Наслідки військової агресії для аграрних підприємств</a:t>
            </a:r>
            <a:endParaRPr lang="uk-UA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7" name="Picture 4" descr="Результат пошуку зображень за запитом Асоціація виробників молока лого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4629" y="6091324"/>
            <a:ext cx="931686" cy="69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62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BCFE0C0-E2D5-4D3E-8746-AAAAF1623B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780" y="338572"/>
            <a:ext cx="3815144" cy="29651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302694E-2503-4AE7-ADB1-58663119B3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2117" y="338572"/>
            <a:ext cx="3815144" cy="29651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F2C9CAF-77CE-4D1C-8B62-820986AC93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7096" y="328179"/>
            <a:ext cx="3815144" cy="29651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94618" y="1887799"/>
            <a:ext cx="4537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03783" y="2964062"/>
            <a:ext cx="11529514" cy="30777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ТОВ </a:t>
            </a:r>
            <a:r>
              <a:rPr lang="ru-RU" sz="1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Агромол</a:t>
            </a:r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1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Харк</a:t>
            </a:r>
            <a:r>
              <a:rPr lang="uk-UA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і</a:t>
            </a:r>
            <a:r>
              <a:rPr lang="ru-RU" sz="1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вська</a:t>
            </a:r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обл. </a:t>
            </a:r>
            <a:r>
              <a:rPr lang="ru-RU" sz="1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після</a:t>
            </a:r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навмисного</a:t>
            </a:r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обстрілу</a:t>
            </a:r>
            <a:r>
              <a:rPr lang="ru-RU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797" y="3500139"/>
            <a:ext cx="2225803" cy="28921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9583" y="3500139"/>
            <a:ext cx="1816965" cy="28921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3783" y="6040327"/>
            <a:ext cx="4252765" cy="30777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ТОВ «</a:t>
            </a:r>
            <a:r>
              <a:rPr lang="uk-UA" sz="1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Агросервіс</a:t>
            </a:r>
            <a:r>
              <a:rPr lang="uk-UA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ЛТД», Харківська обл., після обстрілу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3252" y="3544345"/>
            <a:ext cx="3408994" cy="28479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7096" y="3563596"/>
            <a:ext cx="3806304" cy="282871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23252" y="6040327"/>
            <a:ext cx="7110046" cy="30777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ТОВ «Еліта-Рекорд», Харківська обл., після окупації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24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CABEDC-F659-49B0-9F4E-9D3EAC55C8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79" y="3735021"/>
            <a:ext cx="3533741" cy="28274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779" y="559903"/>
            <a:ext cx="4845620" cy="26779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9895" y="547838"/>
            <a:ext cx="2262277" cy="26779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0668" y="547838"/>
            <a:ext cx="3871628" cy="26779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8797" y="2890857"/>
            <a:ext cx="11236453" cy="307777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ФГ «</a:t>
            </a:r>
            <a:r>
              <a:rPr lang="uk-UA" sz="14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Напорівське</a:t>
            </a:r>
            <a:r>
              <a:rPr lang="uk-UA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», Чернігівська обл., після окупації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1859" y="3735021"/>
            <a:ext cx="4163844" cy="282743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3417" y="3780380"/>
            <a:ext cx="3020383" cy="27999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8797" y="6272552"/>
            <a:ext cx="11693238" cy="30777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ПОСП «ім. Герасименка», Чернігівська обл., після окупації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65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E387D88-8C9A-42EA-9BB4-1E9579B2F7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0135" y="1753870"/>
            <a:ext cx="2619060" cy="197545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6C5AF77-7109-4F07-949D-3A75B7349D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08" y="1764393"/>
            <a:ext cx="2619913" cy="196493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A420373-FC96-4C93-AB43-4CBD27F1B53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7939" y="1737377"/>
            <a:ext cx="3542606" cy="199195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7F77E84-DAF1-48A7-8705-59B26A7FBDD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640" y="3759368"/>
            <a:ext cx="2865960" cy="214142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1A9555E-F75C-4F45-A003-A795C639F59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8785" y="1737377"/>
            <a:ext cx="2640820" cy="197545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919A063-7731-4760-ACBD-06675EE51F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900" y="3759368"/>
            <a:ext cx="3808448" cy="21414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A54FFB9-3C20-4FBA-85EF-2E4EE9AD475D}"/>
              </a:ext>
            </a:extLst>
          </p:cNvPr>
          <p:cNvSpPr txBox="1"/>
          <p:nvPr/>
        </p:nvSpPr>
        <p:spPr>
          <a:xfrm>
            <a:off x="195943" y="3451591"/>
            <a:ext cx="11659501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Ферми в Херсонській обл.</a:t>
            </a:r>
            <a:endParaRPr lang="ru-RU" sz="14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4" descr="На зображенні може бути: 3 людини та на відкритому повітрі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08629" y="3759369"/>
            <a:ext cx="2141719" cy="214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На зображенні може бути: 2 людини, люди стоять та на відкритому повітрі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76443" y="3759369"/>
            <a:ext cx="2037331" cy="214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A54FFB9-3C20-4FBA-85EF-2E4EE9AD475D}"/>
              </a:ext>
            </a:extLst>
          </p:cNvPr>
          <p:cNvSpPr txBox="1"/>
          <p:nvPr/>
        </p:nvSpPr>
        <p:spPr>
          <a:xfrm>
            <a:off x="141782" y="5593019"/>
            <a:ext cx="11659500" cy="30777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solidFill>
                  <a:srgbClr val="05050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Ферми у Харківській обл.</a:t>
            </a:r>
            <a:endParaRPr lang="uk-UA" sz="14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446314" y="348447"/>
            <a:ext cx="10515600" cy="597903"/>
          </a:xfrm>
        </p:spPr>
        <p:txBody>
          <a:bodyPr>
            <a:normAutofit/>
          </a:bodyPr>
          <a:lstStyle/>
          <a:p>
            <a:r>
              <a:rPr lang="uk-UA" sz="2400" b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Волонтерство</a:t>
            </a:r>
            <a:r>
              <a:rPr lang="uk-UA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господарств в умовах війни</a:t>
            </a:r>
            <a:endParaRPr lang="uk-UA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" name="Picture 4" descr="Результат пошуку зображень за запитом Асоціація виробників молока лого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4629" y="6091324"/>
            <a:ext cx="931686" cy="69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25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7952" y="1233684"/>
            <a:ext cx="6695882" cy="5199141"/>
          </a:xfrm>
        </p:spPr>
        <p:txBody>
          <a:bodyPr>
            <a:normAutofit/>
          </a:bodyPr>
          <a:lstStyle/>
          <a:p>
            <a:r>
              <a:rPr lang="uk-UA" sz="1600" dirty="0" smtClean="0">
                <a:latin typeface="Bookman Old Style" panose="02050604050505020204" pitchFamily="18" charset="0"/>
              </a:rPr>
              <a:t>Порушена </a:t>
            </a:r>
            <a:r>
              <a:rPr lang="uk-UA" sz="1600" b="1" dirty="0" smtClean="0">
                <a:latin typeface="Bookman Old Style" panose="02050604050505020204" pitchFamily="18" charset="0"/>
              </a:rPr>
              <a:t>логістика</a:t>
            </a:r>
            <a:r>
              <a:rPr lang="uk-UA" sz="1600" dirty="0" smtClean="0">
                <a:latin typeface="Bookman Old Style" panose="02050604050505020204" pitchFamily="18" charset="0"/>
              </a:rPr>
              <a:t> і </a:t>
            </a:r>
            <a:r>
              <a:rPr lang="uk-UA" sz="1600" b="1" dirty="0" smtClean="0">
                <a:latin typeface="Bookman Old Style" panose="02050604050505020204" pitchFamily="18" charset="0"/>
              </a:rPr>
              <a:t>втрата </a:t>
            </a:r>
            <a:r>
              <a:rPr lang="uk-UA" sz="1600" b="1" dirty="0" err="1" smtClean="0">
                <a:latin typeface="Bookman Old Style" panose="02050604050505020204" pitchFamily="18" charset="0"/>
              </a:rPr>
              <a:t>сировинно</a:t>
            </a:r>
            <a:r>
              <a:rPr lang="uk-UA" sz="1600" b="1" dirty="0" smtClean="0">
                <a:latin typeface="Bookman Old Style" panose="02050604050505020204" pitchFamily="18" charset="0"/>
              </a:rPr>
              <a:t>-збутових ланцюжків</a:t>
            </a:r>
          </a:p>
          <a:p>
            <a:r>
              <a:rPr lang="uk-UA" sz="1600" dirty="0" smtClean="0">
                <a:latin typeface="Bookman Old Style" panose="02050604050505020204" pitchFamily="18" charset="0"/>
              </a:rPr>
              <a:t>Нестача обігових </a:t>
            </a:r>
            <a:r>
              <a:rPr lang="uk-UA" sz="1600" b="1" dirty="0" smtClean="0">
                <a:latin typeface="Bookman Old Style" panose="02050604050505020204" pitchFamily="18" charset="0"/>
              </a:rPr>
              <a:t>коштів</a:t>
            </a:r>
          </a:p>
          <a:p>
            <a:r>
              <a:rPr lang="uk-UA" sz="1600" b="1" dirty="0" smtClean="0">
                <a:latin typeface="Bookman Old Style" panose="02050604050505020204" pitchFamily="18" charset="0"/>
              </a:rPr>
              <a:t>Брак виробничих ресурсів</a:t>
            </a:r>
            <a:r>
              <a:rPr lang="uk-UA" sz="1600" dirty="0" smtClean="0">
                <a:latin typeface="Bookman Old Style" panose="02050604050505020204" pitchFamily="18" charset="0"/>
              </a:rPr>
              <a:t>:  кормів, </a:t>
            </a:r>
            <a:r>
              <a:rPr lang="uk-UA" sz="1600" dirty="0" err="1" smtClean="0">
                <a:latin typeface="Bookman Old Style" panose="02050604050505020204" pitchFamily="18" charset="0"/>
              </a:rPr>
              <a:t>ветпрепаратів</a:t>
            </a:r>
            <a:r>
              <a:rPr lang="uk-UA" sz="1600" dirty="0" smtClean="0">
                <a:latin typeface="Bookman Old Style" panose="02050604050505020204" pitchFamily="18" charset="0"/>
              </a:rPr>
              <a:t>, </a:t>
            </a:r>
            <a:r>
              <a:rPr lang="uk-UA" sz="1600" dirty="0" err="1" smtClean="0">
                <a:latin typeface="Bookman Old Style" panose="02050604050505020204" pitchFamily="18" charset="0"/>
              </a:rPr>
              <a:t>племматеріалу</a:t>
            </a:r>
            <a:r>
              <a:rPr lang="uk-UA" sz="1600" dirty="0">
                <a:latin typeface="Bookman Old Style" panose="02050604050505020204" pitchFamily="18" charset="0"/>
              </a:rPr>
              <a:t> </a:t>
            </a:r>
            <a:r>
              <a:rPr lang="uk-UA" sz="1600" dirty="0" smtClean="0">
                <a:latin typeface="Bookman Old Style" panose="02050604050505020204" pitchFamily="18" charset="0"/>
              </a:rPr>
              <a:t>тощо</a:t>
            </a:r>
          </a:p>
          <a:p>
            <a:r>
              <a:rPr lang="uk-UA" sz="1600" dirty="0" smtClean="0">
                <a:latin typeface="Bookman Old Style" panose="02050604050505020204" pitchFamily="18" charset="0"/>
              </a:rPr>
              <a:t>Дефіцит і </a:t>
            </a:r>
            <a:r>
              <a:rPr lang="uk-UA" sz="1600" dirty="0" err="1" smtClean="0">
                <a:latin typeface="Bookman Old Style" panose="02050604050505020204" pitchFamily="18" charset="0"/>
              </a:rPr>
              <a:t>здорожчання</a:t>
            </a:r>
            <a:r>
              <a:rPr lang="uk-UA" sz="1600" dirty="0" smtClean="0">
                <a:latin typeface="Bookman Old Style" panose="02050604050505020204" pitchFamily="18" charset="0"/>
              </a:rPr>
              <a:t> </a:t>
            </a:r>
            <a:r>
              <a:rPr lang="uk-UA" sz="1600" b="1" dirty="0" smtClean="0">
                <a:latin typeface="Bookman Old Style" panose="02050604050505020204" pitchFamily="18" charset="0"/>
              </a:rPr>
              <a:t>палива</a:t>
            </a:r>
          </a:p>
          <a:p>
            <a:r>
              <a:rPr lang="uk-UA" sz="1600" dirty="0" smtClean="0">
                <a:latin typeface="Bookman Old Style" panose="02050604050505020204" pitchFamily="18" charset="0"/>
              </a:rPr>
              <a:t>Нестача </a:t>
            </a:r>
            <a:r>
              <a:rPr lang="uk-UA" sz="1600" b="1" dirty="0" smtClean="0">
                <a:latin typeface="Bookman Old Style" panose="02050604050505020204" pitchFamily="18" charset="0"/>
              </a:rPr>
              <a:t>кадрів</a:t>
            </a:r>
            <a:r>
              <a:rPr lang="uk-UA" sz="1600" dirty="0" smtClean="0">
                <a:latin typeface="Bookman Old Style" panose="02050604050505020204" pitchFamily="18" charset="0"/>
              </a:rPr>
              <a:t> через вимушену міграцію, мобілізацію</a:t>
            </a:r>
          </a:p>
          <a:p>
            <a:r>
              <a:rPr lang="uk-UA" sz="1600" b="1" dirty="0" smtClean="0">
                <a:latin typeface="Bookman Old Style" panose="02050604050505020204" pitchFamily="18" charset="0"/>
              </a:rPr>
              <a:t>Втрати виробничих ресурсів</a:t>
            </a:r>
            <a:r>
              <a:rPr lang="uk-UA" sz="1600" dirty="0" smtClean="0">
                <a:latin typeface="Bookman Old Style" panose="02050604050505020204" pitchFamily="18" charset="0"/>
              </a:rPr>
              <a:t> (тварини, приміщення, с/г техніка тощо)</a:t>
            </a:r>
          </a:p>
          <a:p>
            <a:r>
              <a:rPr lang="uk-UA" sz="1600" dirty="0" smtClean="0">
                <a:latin typeface="Bookman Old Style" panose="02050604050505020204" pitchFamily="18" charset="0"/>
              </a:rPr>
              <a:t>Втрата фінансово-управлінської </a:t>
            </a:r>
            <a:r>
              <a:rPr lang="uk-UA" sz="1600" b="1" dirty="0" smtClean="0">
                <a:latin typeface="Bookman Old Style" panose="02050604050505020204" pitchFamily="18" charset="0"/>
              </a:rPr>
              <a:t>документації</a:t>
            </a:r>
          </a:p>
          <a:p>
            <a:r>
              <a:rPr lang="uk-UA" sz="1600" dirty="0" smtClean="0">
                <a:latin typeface="Bookman Old Style" panose="02050604050505020204" pitchFamily="18" charset="0"/>
              </a:rPr>
              <a:t>В постраждалих/окупованих регіонах: ризики </a:t>
            </a:r>
            <a:r>
              <a:rPr lang="uk-UA" sz="1600" b="1" dirty="0" smtClean="0">
                <a:latin typeface="Bookman Old Style" panose="02050604050505020204" pitchFamily="18" charset="0"/>
              </a:rPr>
              <a:t>втратити врожай</a:t>
            </a:r>
            <a:r>
              <a:rPr lang="uk-UA" sz="1600" dirty="0" smtClean="0">
                <a:latin typeface="Bookman Old Style" panose="02050604050505020204" pitchFamily="18" charset="0"/>
              </a:rPr>
              <a:t> грубих кормів, зернових</a:t>
            </a:r>
          </a:p>
          <a:p>
            <a:r>
              <a:rPr lang="uk-UA" sz="1600" dirty="0" smtClean="0">
                <a:latin typeface="Bookman Old Style" panose="02050604050505020204" pitchFamily="18" charset="0"/>
              </a:rPr>
              <a:t>В окупованих регіонах: </a:t>
            </a:r>
            <a:r>
              <a:rPr lang="uk-UA" sz="1600" b="1" dirty="0" smtClean="0">
                <a:latin typeface="Bookman Old Style" panose="02050604050505020204" pitchFamily="18" charset="0"/>
              </a:rPr>
              <a:t>крадіжки</a:t>
            </a:r>
            <a:r>
              <a:rPr lang="uk-UA" sz="1600" dirty="0" smtClean="0">
                <a:latin typeface="Bookman Old Style" panose="02050604050505020204" pitchFamily="18" charset="0"/>
              </a:rPr>
              <a:t> техніки та зерна загарбниками, ризик вимушеної ліквідації (частини) стада, тиск і пряма фізична загроза від окупаційної влади, відсутність е-енергії та зв’язку тощо.</a:t>
            </a:r>
          </a:p>
          <a:p>
            <a:endParaRPr lang="uk-UA" sz="1600" dirty="0" smtClean="0">
              <a:latin typeface="Bookman Old Style" panose="02050604050505020204" pitchFamily="18" charset="0"/>
            </a:endParaRPr>
          </a:p>
          <a:p>
            <a:endParaRPr lang="uk-UA" sz="1600" dirty="0" smtClean="0">
              <a:latin typeface="Bookman Old Style" panose="02050604050505020204" pitchFamily="18" charset="0"/>
            </a:endParaRPr>
          </a:p>
          <a:p>
            <a:endParaRPr lang="uk-UA" sz="1600" dirty="0" smtClean="0">
              <a:latin typeface="Bookman Old Style" panose="02050604050505020204" pitchFamily="18" charset="0"/>
            </a:endParaRPr>
          </a:p>
          <a:p>
            <a:endParaRPr lang="uk-UA" sz="1600" dirty="0" smtClean="0">
              <a:latin typeface="Bookman Old Style" panose="02050604050505020204" pitchFamily="18" charset="0"/>
            </a:endParaRPr>
          </a:p>
          <a:p>
            <a:endParaRPr lang="uk-UA" sz="1600" dirty="0" smtClean="0">
              <a:latin typeface="Bookman Old Style" panose="02050604050505020204" pitchFamily="18" charset="0"/>
            </a:endParaRPr>
          </a:p>
          <a:p>
            <a:endParaRPr lang="uk-UA" sz="1600" dirty="0" smtClean="0">
              <a:latin typeface="Bookman Old Style" panose="02050604050505020204" pitchFamily="18" charset="0"/>
            </a:endParaRPr>
          </a:p>
          <a:p>
            <a:endParaRPr lang="uk-UA" sz="1600" dirty="0" smtClean="0">
              <a:latin typeface="Bookman Old Style" panose="02050604050505020204" pitchFamily="18" charset="0"/>
            </a:endParaRPr>
          </a:p>
          <a:p>
            <a:endParaRPr lang="uk-UA" sz="1600" dirty="0">
              <a:latin typeface="Bookman Old Style" panose="020506040505050202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46314" y="348447"/>
            <a:ext cx="10515600" cy="597903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Ключові виклики в постраждалих регіонах</a:t>
            </a:r>
            <a:endParaRPr lang="uk-UA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76" name="Picture 4" descr="На зображенні може бути: текст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224" y="1195962"/>
            <a:ext cx="3014735" cy="519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Результат пошуку зображень за запитом Асоціація виробників молока лого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4629" y="6091324"/>
            <a:ext cx="931686" cy="69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72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288971" y="1120132"/>
            <a:ext cx="6868885" cy="496498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uk-UA" sz="1600" b="1" dirty="0" smtClean="0">
                <a:latin typeface="Bookman Old Style" panose="02050604050505020204" pitchFamily="18" charset="0"/>
              </a:rPr>
              <a:t>Консультаційна підтримка</a:t>
            </a:r>
            <a:r>
              <a:rPr lang="uk-UA" sz="1600" dirty="0" smtClean="0">
                <a:latin typeface="Bookman Old Style" panose="02050604050505020204" pitchFamily="18" charset="0"/>
              </a:rPr>
              <a:t>: </a:t>
            </a:r>
            <a:br>
              <a:rPr lang="uk-UA" sz="1600" dirty="0" smtClean="0">
                <a:latin typeface="Bookman Old Style" panose="02050604050505020204" pitchFamily="18" charset="0"/>
              </a:rPr>
            </a:br>
            <a:r>
              <a:rPr lang="uk-UA" sz="1600" dirty="0" smtClean="0">
                <a:latin typeface="Bookman Old Style" panose="02050604050505020204" pitchFamily="18" charset="0"/>
              </a:rPr>
              <a:t>- 24/7 дистанційно (раціони, відтворення, здоров’я)</a:t>
            </a:r>
            <a:br>
              <a:rPr lang="uk-UA" sz="1600" dirty="0" smtClean="0">
                <a:latin typeface="Bookman Old Style" panose="02050604050505020204" pitchFamily="18" charset="0"/>
              </a:rPr>
            </a:br>
            <a:r>
              <a:rPr lang="uk-UA" sz="1600" dirty="0" smtClean="0">
                <a:latin typeface="Bookman Old Style" panose="02050604050505020204" pitchFamily="18" charset="0"/>
              </a:rPr>
              <a:t>- відновлення практичної допомоги при першій можливості</a:t>
            </a:r>
          </a:p>
          <a:p>
            <a:pPr fontAlgn="base">
              <a:lnSpc>
                <a:spcPct val="110000"/>
              </a:lnSpc>
            </a:pPr>
            <a:r>
              <a:rPr lang="uk-UA" sz="1600" b="1" dirty="0" smtClean="0">
                <a:latin typeface="Bookman Old Style" panose="02050604050505020204" pitchFamily="18" charset="0"/>
              </a:rPr>
              <a:t>Центр швидкого реагування АВМ: </a:t>
            </a:r>
            <a:r>
              <a:rPr lang="uk-UA" sz="1600" dirty="0" smtClean="0">
                <a:latin typeface="Bookman Old Style" panose="02050604050505020204" pitchFamily="18" charset="0"/>
              </a:rPr>
              <a:t/>
            </a:r>
            <a:br>
              <a:rPr lang="uk-UA" sz="1600" dirty="0" smtClean="0">
                <a:latin typeface="Bookman Old Style" panose="02050604050505020204" pitchFamily="18" charset="0"/>
              </a:rPr>
            </a:br>
            <a:r>
              <a:rPr lang="uk-UA" sz="1600" dirty="0" smtClean="0">
                <a:latin typeface="Bookman Old Style" panose="02050604050505020204" pitchFamily="18" charset="0"/>
              </a:rPr>
              <a:t>- налагодження нових збутових ланцюжків,</a:t>
            </a:r>
            <a:br>
              <a:rPr lang="uk-UA" sz="1600" dirty="0" smtClean="0">
                <a:latin typeface="Bookman Old Style" panose="02050604050505020204" pitchFamily="18" charset="0"/>
              </a:rPr>
            </a:br>
            <a:r>
              <a:rPr lang="uk-UA" sz="1600" dirty="0" smtClean="0">
                <a:latin typeface="Bookman Old Style" panose="02050604050505020204" pitchFamily="18" charset="0"/>
              </a:rPr>
              <a:t>- </a:t>
            </a:r>
            <a:r>
              <a:rPr lang="uk-UA" sz="1600" dirty="0" err="1" smtClean="0">
                <a:latin typeface="Bookman Old Style" panose="02050604050505020204" pitchFamily="18" charset="0"/>
              </a:rPr>
              <a:t>релокація</a:t>
            </a:r>
            <a:r>
              <a:rPr lang="uk-UA" sz="1600" dirty="0" smtClean="0">
                <a:latin typeface="Bookman Old Style" panose="02050604050505020204" pitchFamily="18" charset="0"/>
              </a:rPr>
              <a:t> ферм і тварин,</a:t>
            </a:r>
            <a:br>
              <a:rPr lang="uk-UA" sz="1600" dirty="0" smtClean="0">
                <a:latin typeface="Bookman Old Style" panose="02050604050505020204" pitchFamily="18" charset="0"/>
              </a:rPr>
            </a:br>
            <a:r>
              <a:rPr lang="uk-UA" sz="1600" dirty="0" smtClean="0">
                <a:latin typeface="Bookman Old Style" panose="02050604050505020204" pitchFamily="18" charset="0"/>
              </a:rPr>
              <a:t>- г</a:t>
            </a:r>
            <a:r>
              <a:rPr lang="ru-RU" sz="1600" dirty="0" err="1" smtClean="0">
                <a:latin typeface="Bookman Old Style" panose="02050604050505020204" pitchFamily="18" charset="0"/>
              </a:rPr>
              <a:t>отові</a:t>
            </a:r>
            <a:r>
              <a:rPr lang="ru-RU" sz="1600" dirty="0" smtClean="0"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latin typeface="Bookman Old Style" panose="02050604050505020204" pitchFamily="18" charset="0"/>
              </a:rPr>
              <a:t>консультації</a:t>
            </a:r>
            <a:r>
              <a:rPr lang="ru-RU" sz="1600" dirty="0">
                <a:latin typeface="Bookman Old Style" panose="02050604050505020204" pitchFamily="18" charset="0"/>
              </a:rPr>
              <a:t> з низки </a:t>
            </a:r>
            <a:r>
              <a:rPr lang="ru-RU" sz="1600" dirty="0" err="1">
                <a:latin typeface="Bookman Old Style" panose="02050604050505020204" pitchFamily="18" charset="0"/>
              </a:rPr>
              <a:t>виробничих</a:t>
            </a:r>
            <a:r>
              <a:rPr lang="ru-RU" sz="1600" dirty="0">
                <a:latin typeface="Bookman Old Style" panose="02050604050505020204" pitchFamily="18" charset="0"/>
              </a:rPr>
              <a:t>, </a:t>
            </a:r>
            <a:r>
              <a:rPr lang="ru-RU" sz="1600" dirty="0" err="1">
                <a:latin typeface="Bookman Old Style" panose="02050604050505020204" pitchFamily="18" charset="0"/>
              </a:rPr>
              <a:t>фінансових</a:t>
            </a:r>
            <a:r>
              <a:rPr lang="ru-RU" sz="1600" dirty="0">
                <a:latin typeface="Bookman Old Style" panose="02050604050505020204" pitchFamily="18" charset="0"/>
              </a:rPr>
              <a:t>, </a:t>
            </a:r>
            <a:r>
              <a:rPr lang="ru-RU" sz="1600" dirty="0" err="1">
                <a:latin typeface="Bookman Old Style" panose="02050604050505020204" pitchFamily="18" charset="0"/>
              </a:rPr>
              <a:t>управлінських</a:t>
            </a:r>
            <a:r>
              <a:rPr lang="ru-RU" sz="1600" dirty="0"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latin typeface="Bookman Old Style" panose="02050604050505020204" pitchFamily="18" charset="0"/>
              </a:rPr>
              <a:t>питань</a:t>
            </a:r>
            <a:r>
              <a:rPr lang="ru-RU" sz="1600" dirty="0">
                <a:latin typeface="Bookman Old Style" panose="02050604050505020204" pitchFamily="18" charset="0"/>
              </a:rPr>
              <a:t>, </a:t>
            </a:r>
            <a:r>
              <a:rPr lang="ru-RU" sz="1600" dirty="0" err="1">
                <a:latin typeface="Bookman Old Style" panose="02050604050505020204" pitchFamily="18" charset="0"/>
              </a:rPr>
              <a:t>контакти</a:t>
            </a:r>
            <a:r>
              <a:rPr lang="ru-RU" sz="1600" dirty="0">
                <a:latin typeface="Bookman Old Style" panose="02050604050505020204" pitchFamily="18" charset="0"/>
              </a:rPr>
              <a:t> </a:t>
            </a:r>
            <a:r>
              <a:rPr lang="ru-RU" sz="1600" dirty="0" err="1">
                <a:latin typeface="Bookman Old Style" panose="02050604050505020204" pitchFamily="18" charset="0"/>
              </a:rPr>
              <a:t>експертів</a:t>
            </a:r>
            <a:r>
              <a:rPr lang="ru-RU" sz="1600" dirty="0">
                <a:latin typeface="Bookman Old Style" panose="02050604050505020204" pitchFamily="18" charset="0"/>
              </a:rPr>
              <a:t> </a:t>
            </a:r>
            <a:r>
              <a:rPr lang="ru-RU" sz="1600" dirty="0" smtClean="0">
                <a:latin typeface="Bookman Old Style" panose="02050604050505020204" pitchFamily="18" charset="0"/>
              </a:rPr>
              <a:t>- </a:t>
            </a:r>
            <a:r>
              <a:rPr lang="ru-RU" sz="1600" dirty="0">
                <a:latin typeface="Bookman Old Style" panose="02050604050505020204" pitchFamily="18" charset="0"/>
              </a:rPr>
              <a:t>на </a:t>
            </a:r>
            <a:r>
              <a:rPr lang="ru-RU" sz="1600" dirty="0" err="1">
                <a:latin typeface="Bookman Old Style" panose="02050604050505020204" pitchFamily="18" charset="0"/>
              </a:rPr>
              <a:t>сайті</a:t>
            </a:r>
            <a:r>
              <a:rPr lang="ru-RU" sz="1600" dirty="0">
                <a:latin typeface="Bookman Old Style" panose="02050604050505020204" pitchFamily="18" charset="0"/>
              </a:rPr>
              <a:t> АВМ </a:t>
            </a:r>
            <a:r>
              <a:rPr lang="ru-RU" sz="1600" dirty="0" smtClean="0">
                <a:latin typeface="Bookman Old Style" panose="02050604050505020204" pitchFamily="18" charset="0"/>
              </a:rPr>
              <a:t>"</a:t>
            </a:r>
            <a:r>
              <a:rPr lang="ru-RU" sz="1600" i="1" dirty="0" err="1">
                <a:latin typeface="Bookman Old Style" panose="02050604050505020204" pitchFamily="18" charset="0"/>
              </a:rPr>
              <a:t>Господартсвам</a:t>
            </a:r>
            <a:r>
              <a:rPr lang="ru-RU" sz="1600" i="1" dirty="0">
                <a:latin typeface="Bookman Old Style" panose="02050604050505020204" pitchFamily="18" charset="0"/>
              </a:rPr>
              <a:t> в </a:t>
            </a:r>
            <a:r>
              <a:rPr lang="ru-RU" sz="1600" i="1" dirty="0" err="1">
                <a:latin typeface="Bookman Old Style" panose="02050604050505020204" pitchFamily="18" charset="0"/>
              </a:rPr>
              <a:t>умовах</a:t>
            </a:r>
            <a:r>
              <a:rPr lang="ru-RU" sz="1600" i="1" dirty="0">
                <a:latin typeface="Bookman Old Style" panose="02050604050505020204" pitchFamily="18" charset="0"/>
              </a:rPr>
              <a:t> </a:t>
            </a:r>
            <a:r>
              <a:rPr lang="ru-RU" sz="1600" i="1" dirty="0" err="1">
                <a:latin typeface="Bookman Old Style" panose="02050604050505020204" pitchFamily="18" charset="0"/>
              </a:rPr>
              <a:t>війни</a:t>
            </a:r>
            <a:r>
              <a:rPr lang="ru-RU" sz="1600" dirty="0">
                <a:latin typeface="Bookman Old Style" panose="02050604050505020204" pitchFamily="18" charset="0"/>
              </a:rPr>
              <a:t>" за </a:t>
            </a:r>
            <a:r>
              <a:rPr lang="ru-RU" sz="1600" dirty="0" err="1">
                <a:latin typeface="Bookman Old Style" panose="02050604050505020204" pitchFamily="18" charset="0"/>
              </a:rPr>
              <a:t>посиланням</a:t>
            </a:r>
            <a:r>
              <a:rPr lang="ru-RU" sz="1600" dirty="0">
                <a:latin typeface="Bookman Old Style" panose="02050604050505020204" pitchFamily="18" charset="0"/>
              </a:rPr>
              <a:t>: </a:t>
            </a:r>
            <a:r>
              <a:rPr lang="ru-RU" sz="1600" dirty="0">
                <a:latin typeface="Bookman Old Style" panose="02050604050505020204" pitchFamily="18" charset="0"/>
                <a:hlinkClick r:id="rId2"/>
              </a:rPr>
              <a:t>https://</a:t>
            </a:r>
            <a:r>
              <a:rPr lang="ru-RU" sz="1600" dirty="0" smtClean="0">
                <a:latin typeface="Bookman Old Style" panose="02050604050505020204" pitchFamily="18" charset="0"/>
                <a:hlinkClick r:id="rId2"/>
              </a:rPr>
              <a:t>avm-ua.org/uk/post/avm-rozsirue-poslugi-ta-proponue-pidtrimku-v-umovah-vijni</a:t>
            </a:r>
            <a:endParaRPr lang="ru-RU" sz="1600" dirty="0" smtClean="0">
              <a:latin typeface="Bookman Old Style" panose="02050604050505020204" pitchFamily="18" charset="0"/>
            </a:endParaRPr>
          </a:p>
          <a:p>
            <a:pPr fontAlgn="base">
              <a:lnSpc>
                <a:spcPct val="110000"/>
              </a:lnSpc>
            </a:pPr>
            <a:r>
              <a:rPr lang="ru-RU" sz="1600" b="1" dirty="0" err="1" smtClean="0">
                <a:latin typeface="Bookman Old Style" panose="02050604050505020204" pitchFamily="18" charset="0"/>
              </a:rPr>
              <a:t>Виживання</a:t>
            </a:r>
            <a:r>
              <a:rPr lang="ru-RU" sz="1600" b="1" dirty="0" smtClean="0">
                <a:latin typeface="Bookman Old Style" panose="02050604050505020204" pitchFamily="18" charset="0"/>
              </a:rPr>
              <a:t> в </a:t>
            </a:r>
            <a:r>
              <a:rPr lang="ru-RU" sz="1600" b="1" dirty="0" err="1" smtClean="0">
                <a:latin typeface="Bookman Old Style" panose="02050604050505020204" pitchFamily="18" charset="0"/>
              </a:rPr>
              <a:t>умовах</a:t>
            </a:r>
            <a:r>
              <a:rPr lang="ru-RU" sz="1600" b="1" dirty="0" smtClean="0">
                <a:latin typeface="Bookman Old Style" panose="02050604050505020204" pitchFamily="18" charset="0"/>
              </a:rPr>
              <a:t> </a:t>
            </a:r>
            <a:r>
              <a:rPr lang="ru-RU" sz="1600" b="1" dirty="0" err="1" smtClean="0">
                <a:latin typeface="Bookman Old Style" panose="02050604050505020204" pitchFamily="18" charset="0"/>
              </a:rPr>
              <a:t>війни</a:t>
            </a:r>
            <a:r>
              <a:rPr lang="ru-RU" sz="1600" b="1" dirty="0" smtClean="0">
                <a:latin typeface="Bookman Old Style" panose="02050604050505020204" pitchFamily="18" charset="0"/>
              </a:rPr>
              <a:t>:</a:t>
            </a:r>
            <a:r>
              <a:rPr lang="ru-RU" sz="1600" dirty="0" smtClean="0">
                <a:latin typeface="Bookman Old Style" panose="02050604050505020204" pitchFamily="18" charset="0"/>
              </a:rPr>
              <a:t/>
            </a:r>
            <a:br>
              <a:rPr lang="ru-RU" sz="1600" dirty="0" smtClean="0">
                <a:latin typeface="Bookman Old Style" panose="02050604050505020204" pitchFamily="18" charset="0"/>
              </a:rPr>
            </a:br>
            <a:r>
              <a:rPr lang="ru-RU" sz="1600" dirty="0" smtClean="0">
                <a:latin typeface="Bookman Old Style" panose="02050604050505020204" pitchFamily="18" charset="0"/>
              </a:rPr>
              <a:t> - </a:t>
            </a:r>
            <a:r>
              <a:rPr lang="ru-RU" sz="1600" dirty="0" err="1" smtClean="0">
                <a:latin typeface="Bookman Old Style" panose="02050604050505020204" pitchFamily="18" charset="0"/>
              </a:rPr>
              <a:t>зниження</a:t>
            </a:r>
            <a:r>
              <a:rPr lang="ru-RU" sz="1600" dirty="0" smtClean="0">
                <a:latin typeface="Bookman Old Style" panose="02050604050505020204" pitchFamily="18" charset="0"/>
              </a:rPr>
              <a:t> </a:t>
            </a:r>
            <a:r>
              <a:rPr lang="ru-RU" sz="1600" dirty="0" err="1" smtClean="0">
                <a:latin typeface="Bookman Old Style" panose="02050604050505020204" pitchFamily="18" charset="0"/>
              </a:rPr>
              <a:t>продуктивності</a:t>
            </a:r>
            <a:r>
              <a:rPr lang="ru-RU" sz="1600" dirty="0" smtClean="0">
                <a:latin typeface="Bookman Old Style" panose="02050604050505020204" pitchFamily="18" charset="0"/>
              </a:rPr>
              <a:t> та </a:t>
            </a:r>
            <a:r>
              <a:rPr lang="ru-RU" sz="1600" dirty="0" err="1" smtClean="0">
                <a:latin typeface="Bookman Old Style" panose="02050604050505020204" pitchFamily="18" charset="0"/>
              </a:rPr>
              <a:t>застосування</a:t>
            </a:r>
            <a:r>
              <a:rPr lang="ru-RU" sz="1600" dirty="0" smtClean="0">
                <a:latin typeface="Bookman Old Style" panose="02050604050505020204" pitchFamily="18" charset="0"/>
              </a:rPr>
              <a:t> молока в </a:t>
            </a:r>
            <a:r>
              <a:rPr lang="ru-RU" sz="1600" dirty="0" err="1" smtClean="0">
                <a:latin typeface="Bookman Old Style" panose="02050604050505020204" pitchFamily="18" charset="0"/>
              </a:rPr>
              <a:t>годівлі</a:t>
            </a:r>
            <a:r>
              <a:rPr lang="ru-RU" sz="1600" dirty="0" smtClean="0">
                <a:latin typeface="Bookman Old Style" panose="02050604050505020204" pitchFamily="18" charset="0"/>
              </a:rPr>
              <a:t> </a:t>
            </a:r>
            <a:r>
              <a:rPr lang="ru-RU" sz="1600" dirty="0" err="1" smtClean="0">
                <a:latin typeface="Bookman Old Style" panose="02050604050505020204" pitchFamily="18" charset="0"/>
              </a:rPr>
              <a:t>корів</a:t>
            </a:r>
            <a:r>
              <a:rPr lang="ru-RU" sz="1600" dirty="0" smtClean="0">
                <a:latin typeface="Bookman Old Style" panose="02050604050505020204" pitchFamily="18" charset="0"/>
              </a:rPr>
              <a:t>, </a:t>
            </a:r>
            <a:r>
              <a:rPr lang="ru-RU" sz="1600" dirty="0" err="1" smtClean="0">
                <a:latin typeface="Bookman Old Style" panose="02050604050505020204" pitchFamily="18" charset="0"/>
              </a:rPr>
              <a:t>збільшення</a:t>
            </a:r>
            <a:r>
              <a:rPr lang="ru-RU" sz="1600" dirty="0" smtClean="0">
                <a:latin typeface="Bookman Old Style" panose="02050604050505020204" pitchFamily="18" charset="0"/>
              </a:rPr>
              <a:t> </a:t>
            </a:r>
            <a:r>
              <a:rPr lang="ru-RU" sz="1600" dirty="0" err="1" smtClean="0">
                <a:latin typeface="Bookman Old Style" panose="02050604050505020204" pitchFamily="18" charset="0"/>
              </a:rPr>
              <a:t>даванки</a:t>
            </a:r>
            <a:r>
              <a:rPr lang="ru-RU" sz="1600" dirty="0" smtClean="0">
                <a:latin typeface="Bookman Old Style" panose="02050604050505020204" pitchFamily="18" charset="0"/>
              </a:rPr>
              <a:t> телятам, </a:t>
            </a:r>
            <a:r>
              <a:rPr lang="ru-RU" sz="1600" dirty="0" err="1" smtClean="0">
                <a:latin typeface="Bookman Old Style" panose="02050604050505020204" pitchFamily="18" charset="0"/>
              </a:rPr>
              <a:t>скорочення</a:t>
            </a:r>
            <a:r>
              <a:rPr lang="ru-RU" sz="1600" dirty="0" smtClean="0">
                <a:latin typeface="Bookman Old Style" panose="02050604050505020204" pitchFamily="18" charset="0"/>
              </a:rPr>
              <a:t> </a:t>
            </a:r>
            <a:r>
              <a:rPr lang="ru-RU" sz="1600" dirty="0" err="1" smtClean="0">
                <a:latin typeface="Bookman Old Style" panose="02050604050505020204" pitchFamily="18" charset="0"/>
              </a:rPr>
              <a:t>періоду</a:t>
            </a:r>
            <a:r>
              <a:rPr lang="ru-RU" sz="1600" dirty="0" smtClean="0">
                <a:latin typeface="Bookman Old Style" panose="02050604050505020204" pitchFamily="18" charset="0"/>
              </a:rPr>
              <a:t> </a:t>
            </a:r>
            <a:r>
              <a:rPr lang="ru-RU" sz="1600" dirty="0" err="1" smtClean="0">
                <a:latin typeface="Bookman Old Style" panose="02050604050505020204" pitchFamily="18" charset="0"/>
              </a:rPr>
              <a:t>лактації</a:t>
            </a:r>
            <a:r>
              <a:rPr lang="ru-RU" sz="1600" dirty="0">
                <a:latin typeface="Bookman Old Style" panose="02050604050505020204" pitchFamily="18" charset="0"/>
              </a:rPr>
              <a:t> </a:t>
            </a:r>
            <a:r>
              <a:rPr lang="ru-RU" sz="1600" dirty="0" smtClean="0">
                <a:latin typeface="Bookman Old Style" panose="02050604050505020204" pitchFamily="18" charset="0"/>
              </a:rPr>
              <a:t>-  для </a:t>
            </a:r>
            <a:r>
              <a:rPr lang="ru-RU" sz="1600" dirty="0" err="1" smtClean="0">
                <a:latin typeface="Bookman Old Style" panose="02050604050505020204" pitchFamily="18" charset="0"/>
              </a:rPr>
              <a:t>мінімізації</a:t>
            </a:r>
            <a:r>
              <a:rPr lang="ru-RU" sz="1600" dirty="0" smtClean="0">
                <a:latin typeface="Bookman Old Style" panose="02050604050505020204" pitchFamily="18" charset="0"/>
              </a:rPr>
              <a:t> </a:t>
            </a:r>
            <a:r>
              <a:rPr lang="ru-RU" sz="1600" dirty="0" err="1" smtClean="0">
                <a:latin typeface="Bookman Old Style" panose="02050604050505020204" pitchFamily="18" charset="0"/>
              </a:rPr>
              <a:t>втрат</a:t>
            </a:r>
            <a:r>
              <a:rPr lang="ru-RU" sz="1600" dirty="0">
                <a:latin typeface="Bookman Old Style" panose="02050604050505020204" pitchFamily="18" charset="0"/>
              </a:rPr>
              <a:t>,</a:t>
            </a:r>
            <a:r>
              <a:rPr lang="ru-RU" sz="1600" dirty="0" smtClean="0">
                <a:latin typeface="Bookman Old Style" panose="02050604050505020204" pitchFamily="18" charset="0"/>
              </a:rPr>
              <a:t/>
            </a:r>
            <a:br>
              <a:rPr lang="ru-RU" sz="1600" dirty="0" smtClean="0">
                <a:latin typeface="Bookman Old Style" panose="02050604050505020204" pitchFamily="18" charset="0"/>
              </a:rPr>
            </a:br>
            <a:r>
              <a:rPr lang="ru-RU" sz="1600" dirty="0" smtClean="0">
                <a:latin typeface="Bookman Old Style" panose="02050604050505020204" pitchFamily="18" charset="0"/>
              </a:rPr>
              <a:t>- </a:t>
            </a:r>
            <a:r>
              <a:rPr lang="ru-RU" sz="1600" dirty="0" err="1" smtClean="0">
                <a:latin typeface="Bookman Old Style" panose="02050604050505020204" pitchFamily="18" charset="0"/>
              </a:rPr>
              <a:t>найпростіша</a:t>
            </a:r>
            <a:r>
              <a:rPr lang="ru-RU" sz="1600" dirty="0" smtClean="0">
                <a:latin typeface="Bookman Old Style" panose="02050604050505020204" pitchFamily="18" charset="0"/>
              </a:rPr>
              <a:t> </a:t>
            </a:r>
            <a:r>
              <a:rPr lang="ru-RU" sz="1600" dirty="0" err="1" smtClean="0">
                <a:latin typeface="Bookman Old Style" panose="02050604050505020204" pitchFamily="18" charset="0"/>
              </a:rPr>
              <a:t>переробка</a:t>
            </a:r>
            <a:r>
              <a:rPr lang="ru-RU" sz="1600" dirty="0" smtClean="0">
                <a:latin typeface="Bookman Old Style" panose="02050604050505020204" pitchFamily="18" charset="0"/>
              </a:rPr>
              <a:t> молока (сир, масло)</a:t>
            </a:r>
            <a:br>
              <a:rPr lang="ru-RU" sz="1600" dirty="0" smtClean="0">
                <a:latin typeface="Bookman Old Style" panose="02050604050505020204" pitchFamily="18" charset="0"/>
              </a:rPr>
            </a:br>
            <a:r>
              <a:rPr lang="ru-RU" sz="1600" dirty="0" smtClean="0">
                <a:latin typeface="Bookman Old Style" panose="02050604050505020204" pitchFamily="18" charset="0"/>
              </a:rPr>
              <a:t>- </a:t>
            </a:r>
            <a:r>
              <a:rPr lang="ru-RU" sz="1600" dirty="0" err="1" smtClean="0">
                <a:latin typeface="Bookman Old Style" panose="02050604050505020204" pitchFamily="18" charset="0"/>
              </a:rPr>
              <a:t>альтернативні</a:t>
            </a:r>
            <a:r>
              <a:rPr lang="ru-RU" sz="1600" dirty="0" smtClean="0">
                <a:latin typeface="Bookman Old Style" panose="02050604050505020204" pitchFamily="18" charset="0"/>
              </a:rPr>
              <a:t> </a:t>
            </a:r>
            <a:r>
              <a:rPr lang="ru-RU" sz="1600" dirty="0" err="1" smtClean="0">
                <a:latin typeface="Bookman Old Style" panose="02050604050505020204" pitchFamily="18" charset="0"/>
              </a:rPr>
              <a:t>ветеринарні</a:t>
            </a:r>
            <a:r>
              <a:rPr lang="ru-RU" sz="1600" dirty="0" smtClean="0">
                <a:latin typeface="Bookman Old Style" panose="02050604050505020204" pitchFamily="18" charset="0"/>
              </a:rPr>
              <a:t> заходи для </a:t>
            </a:r>
            <a:r>
              <a:rPr lang="ru-RU" sz="1600" dirty="0" err="1" smtClean="0">
                <a:latin typeface="Bookman Old Style" panose="02050604050505020204" pitchFamily="18" charset="0"/>
              </a:rPr>
              <a:t>лікування</a:t>
            </a:r>
            <a:r>
              <a:rPr lang="ru-RU" sz="1600" dirty="0">
                <a:latin typeface="Bookman Old Style" panose="02050604050505020204" pitchFamily="18" charset="0"/>
              </a:rPr>
              <a:t> </a:t>
            </a:r>
            <a:r>
              <a:rPr lang="ru-RU" sz="1600" dirty="0" smtClean="0">
                <a:latin typeface="Bookman Old Style" panose="02050604050505020204" pitchFamily="18" charset="0"/>
              </a:rPr>
              <a:t>в </a:t>
            </a:r>
            <a:r>
              <a:rPr lang="ru-RU" sz="1600" dirty="0" err="1" smtClean="0">
                <a:latin typeface="Bookman Old Style" panose="02050604050505020204" pitchFamily="18" charset="0"/>
              </a:rPr>
              <a:t>умовах</a:t>
            </a:r>
            <a:r>
              <a:rPr lang="ru-RU" sz="1600" dirty="0" smtClean="0">
                <a:latin typeface="Bookman Old Style" panose="02050604050505020204" pitchFamily="18" charset="0"/>
              </a:rPr>
              <a:t> </a:t>
            </a:r>
            <a:r>
              <a:rPr lang="ru-RU" sz="1600" dirty="0" err="1" smtClean="0">
                <a:latin typeface="Bookman Old Style" panose="02050604050505020204" pitchFamily="18" charset="0"/>
              </a:rPr>
              <a:t>нестачі</a:t>
            </a:r>
            <a:r>
              <a:rPr lang="ru-RU" sz="1600" dirty="0" smtClean="0">
                <a:latin typeface="Bookman Old Style" panose="02050604050505020204" pitchFamily="18" charset="0"/>
              </a:rPr>
              <a:t>/браку </a:t>
            </a:r>
            <a:r>
              <a:rPr lang="ru-RU" sz="1600" dirty="0" err="1" smtClean="0">
                <a:latin typeface="Bookman Old Style" panose="02050604050505020204" pitchFamily="18" charset="0"/>
              </a:rPr>
              <a:t>комерційних</a:t>
            </a:r>
            <a:r>
              <a:rPr lang="ru-RU" sz="1600" dirty="0" smtClean="0">
                <a:latin typeface="Bookman Old Style" panose="02050604050505020204" pitchFamily="18" charset="0"/>
              </a:rPr>
              <a:t>,</a:t>
            </a:r>
            <a:br>
              <a:rPr lang="ru-RU" sz="1600" dirty="0" smtClean="0">
                <a:latin typeface="Bookman Old Style" panose="02050604050505020204" pitchFamily="18" charset="0"/>
              </a:rPr>
            </a:br>
            <a:r>
              <a:rPr lang="ru-RU" sz="1600" dirty="0" smtClean="0">
                <a:latin typeface="Bookman Old Style" panose="02050604050505020204" pitchFamily="18" charset="0"/>
              </a:rPr>
              <a:t>- </a:t>
            </a:r>
            <a:r>
              <a:rPr lang="ru-RU" sz="1600" dirty="0" err="1" smtClean="0">
                <a:latin typeface="Bookman Old Style" panose="02050604050505020204" pitchFamily="18" charset="0"/>
              </a:rPr>
              <a:t>природне</a:t>
            </a:r>
            <a:r>
              <a:rPr lang="ru-RU" sz="1600" dirty="0" smtClean="0">
                <a:latin typeface="Bookman Old Style" panose="02050604050505020204" pitchFamily="18" charset="0"/>
              </a:rPr>
              <a:t> </a:t>
            </a:r>
            <a:r>
              <a:rPr lang="ru-RU" sz="1600" dirty="0" err="1" smtClean="0">
                <a:latin typeface="Bookman Old Style" panose="02050604050505020204" pitchFamily="18" charset="0"/>
              </a:rPr>
              <a:t>парування</a:t>
            </a:r>
            <a:r>
              <a:rPr lang="ru-RU" sz="1600" dirty="0"/>
              <a:t/>
            </a:r>
            <a:br>
              <a:rPr lang="ru-RU" sz="1600" dirty="0"/>
            </a:br>
            <a:endParaRPr lang="uk-UA" sz="1600" dirty="0" smtClean="0">
              <a:latin typeface="Bookman Old Style" panose="02050604050505020204" pitchFamily="18" charset="0"/>
            </a:endParaRPr>
          </a:p>
          <a:p>
            <a:pPr algn="just">
              <a:lnSpc>
                <a:spcPct val="110000"/>
              </a:lnSpc>
            </a:pPr>
            <a:endParaRPr lang="uk-UA" sz="1600" dirty="0">
              <a:latin typeface="Bookman Old Style" panose="02050604050505020204" pitchFamily="18" charset="0"/>
            </a:endParaRPr>
          </a:p>
          <a:p>
            <a:pPr algn="just">
              <a:lnSpc>
                <a:spcPct val="110000"/>
              </a:lnSpc>
            </a:pPr>
            <a:endParaRPr lang="uk-UA" sz="1600" dirty="0">
              <a:latin typeface="Bookman Old Style" panose="020506040505050202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29343" y="315790"/>
            <a:ext cx="10515600" cy="597903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Практики подолання викликів і виживання</a:t>
            </a:r>
            <a:endParaRPr lang="uk-UA" sz="24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Picture 2" descr="На зображенні може бути: дерево та дорога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602483" y="1645820"/>
            <a:ext cx="3286925" cy="360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Результат пошуку зображень за запитом Асоціація виробників молока лого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4629" y="6091324"/>
            <a:ext cx="931686" cy="69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69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398</Words>
  <Application>Microsoft Office PowerPoint</Application>
  <PresentationFormat>Широкий екран</PresentationFormat>
  <Paragraphs>76</Paragraphs>
  <Slides>11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9" baseType="lpstr">
      <vt:lpstr>Arial</vt:lpstr>
      <vt:lpstr>Bookman Old Style</vt:lpstr>
      <vt:lpstr>Calibri</vt:lpstr>
      <vt:lpstr>Calibri Light</vt:lpstr>
      <vt:lpstr>Courier New</vt:lpstr>
      <vt:lpstr>Open Sans</vt:lpstr>
      <vt:lpstr>Wingdings</vt:lpstr>
      <vt:lpstr>Тема Office</vt:lpstr>
      <vt:lpstr>Вплив війни на ринок молока в Україні: проблеми, тенденції, рішення, практики </vt:lpstr>
      <vt:lpstr>Молочне скотарство України  -  до війни</vt:lpstr>
      <vt:lpstr>Війна і молочна карта України</vt:lpstr>
      <vt:lpstr>Наслідки військової агресії для аграрних підприємств</vt:lpstr>
      <vt:lpstr>Презентація PowerPoint</vt:lpstr>
      <vt:lpstr>Презентація PowerPoint</vt:lpstr>
      <vt:lpstr>Волонтерство господарств в умовах війни</vt:lpstr>
      <vt:lpstr>Ключові виклики в постраждалих регіонах</vt:lpstr>
      <vt:lpstr>Практики подолання викликів і виживання</vt:lpstr>
      <vt:lpstr>Практики подолання викликів і виживання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Ганна Лавренюк</dc:creator>
  <cp:lastModifiedBy>User</cp:lastModifiedBy>
  <cp:revision>27</cp:revision>
  <dcterms:created xsi:type="dcterms:W3CDTF">2022-06-16T03:04:02Z</dcterms:created>
  <dcterms:modified xsi:type="dcterms:W3CDTF">2022-06-18T12:29:29Z</dcterms:modified>
</cp:coreProperties>
</file>