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D7F8C-7395-4C9C-BA33-D5E3351B7BC5}" type="datetimeFigureOut">
              <a:rPr lang="uk-UA" smtClean="0"/>
              <a:t>26.01.2022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9D72A-D0CB-4CB4-8E5B-51933F1C86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11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c5a61b6f67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c5a61b6f67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09bbf27f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c09bbf27f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84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FD5A6-41CE-42E6-8AAD-B214F0DB82D5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980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Мікробізнес в галузі молочного скотарства.</a:t>
            </a:r>
            <a:br>
              <a:rPr lang="uk-UA" b="1" dirty="0" smtClean="0"/>
            </a:br>
            <a:r>
              <a:rPr lang="uk-UA" b="1" dirty="0" smtClean="0"/>
              <a:t>Бути чи не бути?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Березюк О.Г. - дорадник проекту «Створення сімейних молочних ферм» , що реалізується компанією «</a:t>
            </a:r>
            <a:r>
              <a:rPr lang="uk-UA" dirty="0" err="1" smtClean="0">
                <a:solidFill>
                  <a:schemeClr val="tx1"/>
                </a:solidFill>
              </a:rPr>
              <a:t>УкрМілкІнвест</a:t>
            </a:r>
            <a:r>
              <a:rPr lang="uk-UA" dirty="0" smtClean="0">
                <a:solidFill>
                  <a:schemeClr val="tx1"/>
                </a:solidFill>
              </a:rPr>
              <a:t>»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БАЖАЮ </a:t>
            </a:r>
            <a:r>
              <a:rPr lang="uk-UA" dirty="0" smtClean="0"/>
              <a:t>УСПІХІВ!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49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4"/>
          <p:cNvSpPr/>
          <p:nvPr/>
        </p:nvSpPr>
        <p:spPr>
          <a:xfrm>
            <a:off x="1411" y="1058"/>
            <a:ext cx="9141179" cy="1192432"/>
          </a:xfrm>
          <a:prstGeom prst="rect">
            <a:avLst/>
          </a:prstGeom>
          <a:solidFill>
            <a:srgbClr val="546449"/>
          </a:solidFill>
          <a:ln>
            <a:noFill/>
          </a:ln>
        </p:spPr>
        <p:txBody>
          <a:bodyPr spcFirstLastPara="1" wrap="square" lIns="91405" tIns="45686" rIns="91405" bIns="45686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endParaRPr sz="146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54"/>
          <p:cNvSpPr txBox="1">
            <a:spLocks noGrp="1"/>
          </p:cNvSpPr>
          <p:nvPr>
            <p:ph type="title"/>
          </p:nvPr>
        </p:nvSpPr>
        <p:spPr>
          <a:xfrm>
            <a:off x="2771800" y="21668"/>
            <a:ext cx="5832648" cy="912918"/>
          </a:xfrm>
          <a:prstGeom prst="rect">
            <a:avLst/>
          </a:prstGeom>
        </p:spPr>
        <p:txBody>
          <a:bodyPr spcFirstLastPara="1" vert="horz" wrap="square" lIns="91405" tIns="45686" rIns="91405" bIns="45686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uk-UA" sz="3200" dirty="0" smtClean="0">
                <a:solidFill>
                  <a:srgbClr val="FFFFFF"/>
                </a:solidFill>
                <a:latin typeface="Arial Black" panose="020B0A04020102020204" pitchFamily="34" charset="0"/>
                <a:ea typeface="Roboto Light"/>
                <a:cs typeface="Roboto Light"/>
                <a:sym typeface="Roboto Light"/>
              </a:rPr>
              <a:t>Коротко про проект</a:t>
            </a:r>
            <a:endParaRPr sz="3200" dirty="0">
              <a:solidFill>
                <a:srgbClr val="FFFFFF"/>
              </a:solidFill>
              <a:latin typeface="Arial Black" panose="020B0A04020102020204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662" name="Google Shape;662;p54"/>
          <p:cNvSpPr/>
          <p:nvPr/>
        </p:nvSpPr>
        <p:spPr>
          <a:xfrm>
            <a:off x="532396" y="2360097"/>
            <a:ext cx="1947599" cy="4152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862" tIns="121862" rIns="121862" bIns="121862" anchor="t" anchorCtr="0">
            <a:noAutofit/>
          </a:bodyPr>
          <a:lstStyle/>
          <a:p>
            <a:r>
              <a:rPr lang="uk" sz="1733" dirty="0">
                <a:latin typeface="Roboto Black"/>
                <a:ea typeface="Roboto Black"/>
                <a:cs typeface="Roboto Black"/>
                <a:sym typeface="Roboto Black"/>
              </a:rPr>
              <a:t>ЕТАП 1</a:t>
            </a:r>
            <a:r>
              <a:rPr lang="uk" sz="1466" dirty="0"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466" dirty="0">
                <a:latin typeface="Roboto"/>
                <a:ea typeface="Roboto"/>
                <a:cs typeface="Roboto"/>
                <a:sym typeface="Roboto"/>
              </a:rPr>
            </a:br>
            <a:r>
              <a:rPr lang="uk" sz="1466" dirty="0">
                <a:latin typeface="Roboto Light"/>
                <a:ea typeface="Roboto Light"/>
                <a:cs typeface="Roboto Light"/>
                <a:sym typeface="Roboto Light"/>
              </a:rPr>
              <a:t>(2007-2016)</a:t>
            </a:r>
            <a:r>
              <a:rPr lang="uk" sz="1466" dirty="0"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466" dirty="0">
                <a:latin typeface="Roboto"/>
                <a:ea typeface="Roboto"/>
                <a:cs typeface="Roboto"/>
                <a:sym typeface="Roboto"/>
              </a:rPr>
            </a:br>
            <a:endParaRPr sz="1466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uk" sz="1466" dirty="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► </a:t>
            </a:r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Створено компанію</a:t>
            </a:r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«Укрмілкінвест</a:t>
            </a:r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і кластер</a:t>
            </a:r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«Натуральне молоко».</a:t>
            </a:r>
            <a:b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► </a:t>
            </a:r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Власна промислова</a:t>
            </a:r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ферма &gt;1 000 корів</a:t>
            </a:r>
            <a:b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466" dirty="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► </a:t>
            </a:r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Розробка проєкту</a:t>
            </a:r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«Відкриття сімейних</a:t>
            </a:r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Молочних ферм»</a:t>
            </a:r>
            <a:r>
              <a:rPr lang="uk" sz="2399" dirty="0"/>
              <a:t/>
            </a:r>
            <a:br>
              <a:rPr lang="uk" sz="2399" dirty="0"/>
            </a:br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54"/>
          <p:cNvSpPr/>
          <p:nvPr/>
        </p:nvSpPr>
        <p:spPr>
          <a:xfrm>
            <a:off x="2498626" y="2360097"/>
            <a:ext cx="1947599" cy="4152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862" tIns="121862" rIns="121862" bIns="121862" anchor="t" anchorCtr="0">
            <a:noAutofit/>
          </a:bodyPr>
          <a:lstStyle/>
          <a:p>
            <a:r>
              <a:rPr lang="uk" sz="1733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ЕТАП 2</a:t>
            </a:r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466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(2017-2018)</a:t>
            </a:r>
            <a:endParaRPr sz="1466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► </a:t>
            </a:r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Відкриття першої</a:t>
            </a:r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Ферми, Рівненська обл.</a:t>
            </a:r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► </a:t>
            </a:r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Відкрито від початку 11 сімейних молочних ферм у Рівненській, Хмельницькій та</a:t>
            </a:r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uk" sz="1466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Тернопільській обл. </a:t>
            </a:r>
            <a:endParaRPr sz="1466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900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uk" sz="2399" dirty="0">
                <a:solidFill>
                  <a:schemeClr val="dk1"/>
                </a:solidFill>
              </a:rPr>
              <a:t/>
            </a:r>
            <a:br>
              <a:rPr lang="uk" sz="2399" dirty="0">
                <a:solidFill>
                  <a:schemeClr val="dk1"/>
                </a:solidFill>
              </a:rPr>
            </a:br>
            <a:endParaRPr sz="2399" dirty="0"/>
          </a:p>
        </p:txBody>
      </p:sp>
      <p:sp>
        <p:nvSpPr>
          <p:cNvPr id="664" name="Google Shape;664;p54"/>
          <p:cNvSpPr/>
          <p:nvPr/>
        </p:nvSpPr>
        <p:spPr>
          <a:xfrm>
            <a:off x="4497199" y="2360096"/>
            <a:ext cx="1947599" cy="5029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121862" tIns="121862" rIns="121862" bIns="121862" anchor="t" anchorCtr="0">
            <a:noAutofit/>
          </a:bodyPr>
          <a:lstStyle/>
          <a:p>
            <a:r>
              <a:rPr lang="uk" sz="1733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ЕТАП 3</a:t>
            </a: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466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(2019-2021)</a:t>
            </a:r>
            <a:endParaRPr sz="1466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endParaRPr sz="146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► Відкрито від початку </a:t>
            </a:r>
            <a:r>
              <a:rPr lang="uk-UA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проекту</a:t>
            </a: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станом</a:t>
            </a:r>
            <a:r>
              <a:rPr lang="uk-UA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на 16.11.</a:t>
            </a: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21  1</a:t>
            </a:r>
            <a:r>
              <a:rPr lang="ru-RU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СМФ.</a:t>
            </a:r>
            <a:endParaRPr lang="en-US" sz="146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146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► </a:t>
            </a:r>
            <a:r>
              <a:rPr lang="uk-UA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Відкрито </a:t>
            </a: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сироварн</a:t>
            </a:r>
            <a:r>
              <a:rPr lang="uk-UA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ю</a:t>
            </a:r>
            <a:r>
              <a:rPr lang="en-US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9 </a:t>
            </a:r>
            <a:r>
              <a:rPr lang="uk-UA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видів </a:t>
            </a:r>
            <a:r>
              <a:rPr lang="uk-UA" sz="1466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крафтових</a:t>
            </a:r>
            <a:r>
              <a:rPr lang="uk-UA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сирів</a:t>
            </a: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46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►</a:t>
            </a:r>
            <a:r>
              <a:rPr lang="uk-UA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Розпочав роботу 1-ий молочний кластер на </a:t>
            </a:r>
            <a:r>
              <a:rPr lang="uk-UA" sz="1466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Рівненшині</a:t>
            </a:r>
            <a:endParaRPr lang="uk-UA" sz="146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46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► </a:t>
            </a:r>
            <a:r>
              <a:rPr lang="ru-RU" sz="1466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Підтримало</a:t>
            </a:r>
            <a:r>
              <a:rPr lang="ru-RU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проект </a:t>
            </a:r>
            <a:r>
              <a:rPr lang="ru-RU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317</a:t>
            </a:r>
            <a:r>
              <a:rPr lang="ru-RU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466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інвесторів</a:t>
            </a:r>
            <a:r>
              <a:rPr lang="ru-RU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з </a:t>
            </a:r>
            <a:r>
              <a:rPr lang="ru-RU" sz="1466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внеском</a:t>
            </a:r>
            <a:r>
              <a:rPr lang="ru-RU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22,7</a:t>
            </a:r>
            <a:r>
              <a:rPr lang="ru-RU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млн </a:t>
            </a:r>
            <a:r>
              <a:rPr lang="ru-RU" sz="1466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endParaRPr lang="ru-RU" sz="146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endParaRPr sz="146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endParaRPr sz="146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5" name="Google Shape;665;p54"/>
          <p:cNvSpPr/>
          <p:nvPr/>
        </p:nvSpPr>
        <p:spPr>
          <a:xfrm>
            <a:off x="6489295" y="2360096"/>
            <a:ext cx="1947599" cy="43092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121862" tIns="121862" rIns="121862" bIns="121862" anchor="t" anchorCtr="0">
            <a:noAutofit/>
          </a:bodyPr>
          <a:lstStyle/>
          <a:p>
            <a:r>
              <a:rPr lang="uk" sz="1733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ЕТАП 4</a:t>
            </a: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466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(2022-2030)</a:t>
            </a:r>
            <a:endParaRPr sz="1466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endParaRPr sz="146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► Відкрити  5 000</a:t>
            </a:r>
            <a:endParaRPr sz="146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сімейних молочних</a:t>
            </a:r>
            <a:endParaRPr sz="146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ферм.</a:t>
            </a:r>
            <a:br>
              <a:rPr lang="uk" sz="146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466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466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466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► Відкрити 90 кластерів</a:t>
            </a:r>
            <a:br>
              <a:rPr lang="uk" sz="1466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466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466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466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► Запустити 150+ додаткових бізнесів у кластерах</a:t>
            </a:r>
            <a:endParaRPr sz="1466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endParaRPr sz="1466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► Розробити ІТ додаток для фермерів</a:t>
            </a:r>
            <a:endParaRPr sz="1466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endParaRPr sz="1466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r>
              <a:rPr lang="uk" sz="1466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►</a:t>
            </a:r>
            <a:endParaRPr sz="1466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endParaRPr sz="1466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endParaRPr sz="1466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900"/>
            </a:pPr>
            <a:endParaRPr sz="1466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6" name="Google Shape;666;p54"/>
          <p:cNvSpPr/>
          <p:nvPr/>
        </p:nvSpPr>
        <p:spPr>
          <a:xfrm rot="-5400000">
            <a:off x="2254095" y="208290"/>
            <a:ext cx="467056" cy="3836558"/>
          </a:xfrm>
          <a:prstGeom prst="rightBrace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endParaRPr sz="2399"/>
          </a:p>
        </p:txBody>
      </p:sp>
      <p:sp>
        <p:nvSpPr>
          <p:cNvPr id="667" name="Google Shape;667;p54"/>
          <p:cNvSpPr/>
          <p:nvPr/>
        </p:nvSpPr>
        <p:spPr>
          <a:xfrm rot="-5400000">
            <a:off x="5237465" y="1185010"/>
            <a:ext cx="467056" cy="1883119"/>
          </a:xfrm>
          <a:prstGeom prst="rightBrace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endParaRPr sz="2399"/>
          </a:p>
        </p:txBody>
      </p:sp>
      <p:sp>
        <p:nvSpPr>
          <p:cNvPr id="668" name="Google Shape;668;p54"/>
          <p:cNvSpPr/>
          <p:nvPr/>
        </p:nvSpPr>
        <p:spPr>
          <a:xfrm rot="-5400000">
            <a:off x="7224763" y="1197906"/>
            <a:ext cx="467056" cy="1857327"/>
          </a:xfrm>
          <a:prstGeom prst="rightBrace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endParaRPr sz="2399"/>
          </a:p>
        </p:txBody>
      </p:sp>
      <p:sp>
        <p:nvSpPr>
          <p:cNvPr id="669" name="Google Shape;669;p54"/>
          <p:cNvSpPr txBox="1"/>
          <p:nvPr/>
        </p:nvSpPr>
        <p:spPr>
          <a:xfrm>
            <a:off x="1403648" y="1395014"/>
            <a:ext cx="2160240" cy="61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r>
              <a:rPr lang="uk" sz="2399" dirty="0">
                <a:solidFill>
                  <a:srgbClr val="434343"/>
                </a:solidFill>
                <a:latin typeface="Montserrat" panose="00000500000000000000" pitchFamily="2" charset="-52"/>
                <a:ea typeface="Roboto Black"/>
                <a:cs typeface="Roboto Black"/>
                <a:sym typeface="Roboto Black"/>
              </a:rPr>
              <a:t>ЗАВЕРШЕНО</a:t>
            </a:r>
            <a:endParaRPr sz="2399" dirty="0">
              <a:solidFill>
                <a:srgbClr val="434343"/>
              </a:solidFill>
              <a:latin typeface="Montserrat" panose="00000500000000000000" pitchFamily="2" charset="-52"/>
              <a:ea typeface="Roboto Black"/>
              <a:cs typeface="Roboto Black"/>
              <a:sym typeface="Roboto Black"/>
            </a:endParaRPr>
          </a:p>
        </p:txBody>
      </p:sp>
      <p:sp>
        <p:nvSpPr>
          <p:cNvPr id="670" name="Google Shape;670;p54"/>
          <p:cNvSpPr txBox="1"/>
          <p:nvPr/>
        </p:nvSpPr>
        <p:spPr>
          <a:xfrm>
            <a:off x="4446223" y="1395014"/>
            <a:ext cx="2058451" cy="61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r>
              <a:rPr lang="uk" sz="2399" dirty="0" smtClean="0">
                <a:solidFill>
                  <a:srgbClr val="434343"/>
                </a:solidFill>
                <a:latin typeface="Montserrat" panose="00000500000000000000" pitchFamily="2" charset="-52"/>
                <a:ea typeface="Roboto Black"/>
                <a:cs typeface="Roboto Black"/>
                <a:sym typeface="Roboto Black"/>
              </a:rPr>
              <a:t>ЗАВЕРШЕНО</a:t>
            </a:r>
            <a:endParaRPr sz="2399" dirty="0">
              <a:solidFill>
                <a:srgbClr val="434343"/>
              </a:solidFill>
              <a:latin typeface="Montserrat" panose="00000500000000000000" pitchFamily="2" charset="-52"/>
              <a:ea typeface="Roboto Black"/>
              <a:cs typeface="Roboto Black"/>
              <a:sym typeface="Roboto Black"/>
            </a:endParaRPr>
          </a:p>
        </p:txBody>
      </p:sp>
      <p:sp>
        <p:nvSpPr>
          <p:cNvPr id="671" name="Google Shape;671;p54"/>
          <p:cNvSpPr txBox="1"/>
          <p:nvPr/>
        </p:nvSpPr>
        <p:spPr>
          <a:xfrm>
            <a:off x="6266682" y="1395381"/>
            <a:ext cx="2625797" cy="61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r>
              <a:rPr lang="uk" sz="2399" dirty="0">
                <a:solidFill>
                  <a:srgbClr val="434343"/>
                </a:solidFill>
                <a:latin typeface="Montserrat" panose="00000500000000000000" pitchFamily="2" charset="-52"/>
                <a:ea typeface="Roboto Black"/>
                <a:cs typeface="Roboto Black"/>
                <a:sym typeface="Roboto Black"/>
              </a:rPr>
              <a:t>ЗАПЛАНОВАНИЙ</a:t>
            </a:r>
            <a:endParaRPr sz="2399" dirty="0">
              <a:solidFill>
                <a:srgbClr val="434343"/>
              </a:solidFill>
              <a:latin typeface="Montserrat" panose="00000500000000000000" pitchFamily="2" charset="-52"/>
              <a:ea typeface="Roboto Black"/>
              <a:cs typeface="Roboto Black"/>
              <a:sym typeface="Roboto Black"/>
            </a:endParaRPr>
          </a:p>
        </p:txBody>
      </p:sp>
      <p:sp>
        <p:nvSpPr>
          <p:cNvPr id="672" name="Google Shape;672;p54"/>
          <p:cNvSpPr/>
          <p:nvPr/>
        </p:nvSpPr>
        <p:spPr>
          <a:xfrm>
            <a:off x="2498624" y="5417800"/>
            <a:ext cx="1947599" cy="58941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uk" sz="1200" dirty="0">
                <a:latin typeface="Roboto Medium"/>
                <a:ea typeface="Roboto Medium"/>
                <a:cs typeface="Roboto Medium"/>
                <a:sym typeface="Roboto Medium"/>
              </a:rPr>
              <a:t>ВІДКРИТТЯ ПЕРШОЇ ФЕРМИ</a:t>
            </a:r>
            <a:endParaRPr sz="12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73" name="Google Shape;673;p54"/>
          <p:cNvSpPr/>
          <p:nvPr/>
        </p:nvSpPr>
        <p:spPr>
          <a:xfrm>
            <a:off x="5724128" y="2563067"/>
            <a:ext cx="688424" cy="46705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uk" sz="1600" b="1" dirty="0" smtClean="0">
                <a:latin typeface="Montserrat Black" panose="00000A00000000000000" pitchFamily="2" charset="-52"/>
                <a:ea typeface="Roboto Medium"/>
                <a:cs typeface="Roboto Medium"/>
                <a:sym typeface="Roboto Medium"/>
              </a:rPr>
              <a:t>1</a:t>
            </a:r>
            <a:r>
              <a:rPr lang="ru-RU" sz="1600" b="1" dirty="0">
                <a:latin typeface="Montserrat Black" panose="00000A00000000000000" pitchFamily="2" charset="-52"/>
                <a:ea typeface="Roboto Medium"/>
                <a:cs typeface="Roboto Medium"/>
                <a:sym typeface="Roboto Medium"/>
              </a:rPr>
              <a:t>5</a:t>
            </a:r>
            <a:r>
              <a:rPr lang="ru-RU" sz="1600" b="1" dirty="0" smtClean="0">
                <a:latin typeface="Montserrat Black" panose="00000A00000000000000" pitchFamily="2" charset="-52"/>
                <a:ea typeface="Roboto Medium"/>
                <a:cs typeface="Roboto Medium"/>
                <a:sym typeface="Roboto Medium"/>
              </a:rPr>
              <a:t>1</a:t>
            </a:r>
            <a:r>
              <a:rPr lang="uk" sz="1600" b="1" dirty="0" smtClean="0">
                <a:latin typeface="Montserrat Black" panose="00000A00000000000000" pitchFamily="2" charset="-52"/>
                <a:ea typeface="Roboto Medium"/>
                <a:cs typeface="Roboto Medium"/>
                <a:sym typeface="Roboto Medium"/>
              </a:rPr>
              <a:t> </a:t>
            </a:r>
            <a:r>
              <a:rPr lang="uk" sz="1600" b="1" dirty="0">
                <a:latin typeface="Montserrat Black" panose="00000A00000000000000" pitchFamily="2" charset="-52"/>
                <a:ea typeface="Roboto Medium"/>
                <a:cs typeface="Roboto Medium"/>
                <a:sym typeface="Roboto Medium"/>
              </a:rPr>
              <a:t>СМФ</a:t>
            </a:r>
            <a:endParaRPr sz="1600" b="1" dirty="0">
              <a:latin typeface="Montserrat Black" panose="00000A00000000000000" pitchFamily="2" charset="-52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674" name="Google Shape;67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651" y="2561422"/>
            <a:ext cx="353292" cy="47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461" y="2561422"/>
            <a:ext cx="353292" cy="47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3" y="188640"/>
            <a:ext cx="1507819" cy="7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A838EBE-4043-4473-B41C-D27507D42F1E}"/>
              </a:ext>
            </a:extLst>
          </p:cNvPr>
          <p:cNvSpPr/>
          <p:nvPr/>
        </p:nvSpPr>
        <p:spPr>
          <a:xfrm>
            <a:off x="0" y="899776"/>
            <a:ext cx="3714164" cy="5958224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7" name="Google Shape;287;p36"/>
          <p:cNvSpPr/>
          <p:nvPr/>
        </p:nvSpPr>
        <p:spPr>
          <a:xfrm>
            <a:off x="1143000" y="2588"/>
            <a:ext cx="6858000" cy="894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1332539" y="107438"/>
            <a:ext cx="4235175" cy="6849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uk-UA" sz="14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КАРТА СМФ</a:t>
            </a:r>
            <a:endParaRPr sz="1000" dirty="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4" name="Google Shape;156;p29">
            <a:extLst>
              <a:ext uri="{FF2B5EF4-FFF2-40B4-BE49-F238E27FC236}">
                <a16:creationId xmlns:a16="http://schemas.microsoft.com/office/drawing/2014/main" id="{78A1DF94-57C5-404B-B1C8-D3FD4D6B7A68}"/>
              </a:ext>
            </a:extLst>
          </p:cNvPr>
          <p:cNvSpPr/>
          <p:nvPr/>
        </p:nvSpPr>
        <p:spPr>
          <a:xfrm>
            <a:off x="1" y="-1"/>
            <a:ext cx="9143999" cy="1249393"/>
          </a:xfrm>
          <a:prstGeom prst="rect">
            <a:avLst/>
          </a:prstGeom>
          <a:solidFill>
            <a:srgbClr val="54644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SzPts val="1100"/>
            </a:pPr>
            <a:r>
              <a:rPr lang="uk-UA" sz="3200" dirty="0">
                <a:solidFill>
                  <a:srgbClr val="FFFFFF"/>
                </a:solidFill>
                <a:latin typeface="Arial Black" panose="020B0A04020102020204" pitchFamily="34" charset="0"/>
                <a:ea typeface="Roboto Light"/>
                <a:cs typeface="Roboto Light"/>
                <a:sym typeface="Roboto Light"/>
              </a:rPr>
              <a:t>Коротко про проект</a:t>
            </a:r>
            <a:endParaRPr sz="3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0AE676-9524-4D28-A3C0-EF0668051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7" y="1326068"/>
            <a:ext cx="570620" cy="6772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72E42F-08F1-4A40-A3E3-82E68AEDD6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5" y="2289149"/>
            <a:ext cx="507949" cy="6772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FFEA40D-D4D8-4DB7-9653-34701AE01C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2" y="3252230"/>
            <a:ext cx="606058" cy="808077"/>
          </a:xfrm>
          <a:prstGeom prst="rect">
            <a:avLst/>
          </a:prstGeom>
        </p:spPr>
      </p:pic>
      <p:sp>
        <p:nvSpPr>
          <p:cNvPr id="25" name="Google Shape;218;p9">
            <a:extLst>
              <a:ext uri="{FF2B5EF4-FFF2-40B4-BE49-F238E27FC236}">
                <a16:creationId xmlns:a16="http://schemas.microsoft.com/office/drawing/2014/main" id="{89195039-4A1B-44E4-8AB8-288BCE0993DD}"/>
              </a:ext>
            </a:extLst>
          </p:cNvPr>
          <p:cNvSpPr txBox="1"/>
          <p:nvPr/>
        </p:nvSpPr>
        <p:spPr>
          <a:xfrm>
            <a:off x="1184277" y="1249393"/>
            <a:ext cx="24382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uk-UA" sz="1400" dirty="0">
                <a:solidFill>
                  <a:schemeClr val="dk1"/>
                </a:solidFill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відкрито</a:t>
            </a:r>
            <a:r>
              <a:rPr lang="uk-UA" sz="1400" b="1" dirty="0">
                <a:solidFill>
                  <a:schemeClr val="dk1"/>
                </a:solidFill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 </a:t>
            </a:r>
            <a:r>
              <a:rPr lang="en-US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1</a:t>
            </a:r>
            <a:r>
              <a:rPr lang="uk-UA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5</a:t>
            </a:r>
            <a:r>
              <a:rPr lang="uk-UA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1 </a:t>
            </a:r>
            <a:r>
              <a:rPr lang="uk-UA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СМФ</a:t>
            </a:r>
            <a:endParaRPr sz="1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29" name="Google Shape;218;p9">
            <a:extLst>
              <a:ext uri="{FF2B5EF4-FFF2-40B4-BE49-F238E27FC236}">
                <a16:creationId xmlns:a16="http://schemas.microsoft.com/office/drawing/2014/main" id="{669FD30E-3AD4-4C3F-9978-E7D9F7BD7D39}"/>
              </a:ext>
            </a:extLst>
          </p:cNvPr>
          <p:cNvSpPr txBox="1"/>
          <p:nvPr/>
        </p:nvSpPr>
        <p:spPr>
          <a:xfrm>
            <a:off x="1244728" y="2473913"/>
            <a:ext cx="1337108" cy="58473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 </a:t>
            </a:r>
            <a:r>
              <a:rPr lang="ru-RU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390</a:t>
            </a:r>
            <a:r>
              <a:rPr lang="uk-UA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 </a:t>
            </a:r>
            <a:r>
              <a:rPr lang="uk-UA" sz="1400" dirty="0">
                <a:solidFill>
                  <a:schemeClr val="dk1"/>
                </a:solidFill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заявок</a:t>
            </a:r>
            <a:endParaRPr sz="1400" dirty="0">
              <a:solidFill>
                <a:schemeClr val="dk1"/>
              </a:solidFill>
              <a:latin typeface="Montserrat" panose="00000500000000000000" pitchFamily="2" charset="-52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31" name="Google Shape;218;p9">
            <a:extLst>
              <a:ext uri="{FF2B5EF4-FFF2-40B4-BE49-F238E27FC236}">
                <a16:creationId xmlns:a16="http://schemas.microsoft.com/office/drawing/2014/main" id="{717491B8-D40C-482B-9020-D2334620F1F1}"/>
              </a:ext>
            </a:extLst>
          </p:cNvPr>
          <p:cNvSpPr txBox="1"/>
          <p:nvPr/>
        </p:nvSpPr>
        <p:spPr>
          <a:xfrm>
            <a:off x="1184277" y="3365889"/>
            <a:ext cx="2529887" cy="86173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1</a:t>
            </a:r>
            <a:r>
              <a:rPr lang="ru-RU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7</a:t>
            </a:r>
            <a:r>
              <a:rPr lang="uk-UA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 </a:t>
            </a:r>
            <a:r>
              <a:rPr lang="uk-UA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територіальних громад</a:t>
            </a:r>
            <a:r>
              <a:rPr lang="uk-UA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 </a:t>
            </a:r>
            <a:r>
              <a:rPr lang="uk-UA" sz="14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підписані меморандум)</a:t>
            </a:r>
            <a:endParaRPr lang="uk-UA" sz="1400" dirty="0">
              <a:solidFill>
                <a:schemeClr val="dk1"/>
              </a:solidFill>
              <a:latin typeface="Montserrat" panose="00000500000000000000" pitchFamily="2" charset="-52"/>
              <a:ea typeface="Roboto" panose="02000000000000000000" pitchFamily="2" charset="0"/>
              <a:cs typeface="Calibri"/>
              <a:sym typeface="Calibri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BF827AF-52D8-4AA0-9EC9-60FF1C8EA3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" y="4346123"/>
            <a:ext cx="723234" cy="964312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003AFD5-3181-48EE-86C9-87426B87BCC5}"/>
              </a:ext>
            </a:extLst>
          </p:cNvPr>
          <p:cNvSpPr/>
          <p:nvPr/>
        </p:nvSpPr>
        <p:spPr>
          <a:xfrm>
            <a:off x="1332539" y="4581031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&gt;</a:t>
            </a:r>
            <a:r>
              <a:rPr lang="ru-RU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22</a:t>
            </a:r>
            <a: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,</a:t>
            </a:r>
            <a:r>
              <a:rPr lang="uk-UA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7 млн грн </a:t>
            </a:r>
            <a:r>
              <a:rPr lang="uk-UA" sz="1400" dirty="0">
                <a:solidFill>
                  <a:schemeClr val="dk1"/>
                </a:solidFill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від </a:t>
            </a:r>
          </a:p>
          <a:p>
            <a:r>
              <a:rPr lang="ru-RU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317</a:t>
            </a:r>
            <a:r>
              <a:rPr lang="uk-UA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 </a:t>
            </a:r>
            <a:r>
              <a:rPr lang="uk-UA" sz="1400" dirty="0">
                <a:solidFill>
                  <a:schemeClr val="dk1"/>
                </a:solidFill>
                <a:latin typeface="Montserrat" panose="00000500000000000000" pitchFamily="2" charset="-52"/>
                <a:ea typeface="Roboto" panose="02000000000000000000" pitchFamily="2" charset="0"/>
                <a:cs typeface="Verdana" panose="020B0604030504040204" pitchFamily="34" charset="0"/>
                <a:sym typeface="Calibri"/>
              </a:rPr>
              <a:t>інвесторів</a:t>
            </a:r>
            <a:endParaRPr lang="uk-UA" sz="1400" dirty="0">
              <a:latin typeface="Montserrat" panose="00000500000000000000" pitchFamily="2" charset="-52"/>
              <a:ea typeface="Roboto" panose="02000000000000000000" pitchFamily="2" charset="0"/>
            </a:endParaRPr>
          </a:p>
        </p:txBody>
      </p:sp>
      <p:pic>
        <p:nvPicPr>
          <p:cNvPr id="257" name="Рисунок 256">
            <a:extLst>
              <a:ext uri="{FF2B5EF4-FFF2-40B4-BE49-F238E27FC236}">
                <a16:creationId xmlns:a16="http://schemas.microsoft.com/office/drawing/2014/main" id="{BF2C3EB3-8075-4AB2-82A2-CC9C9F34F5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03" y="1499602"/>
            <a:ext cx="5264598" cy="4211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1507819" cy="7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Що таке сімейна молочна ферма?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uk-UA" sz="2800" dirty="0" smtClean="0"/>
              <a:t>Суб'єкт </a:t>
            </a:r>
            <a:r>
              <a:rPr lang="uk-UA" sz="2800" dirty="0" err="1" smtClean="0"/>
              <a:t>мікропідприємництва</a:t>
            </a:r>
            <a:r>
              <a:rPr lang="uk-UA" sz="2800" dirty="0" smtClean="0"/>
              <a:t>, основним видом діяльності якого є 01.41 «Розведення ВРХ молочних порід» (за КВЕД 2010) </a:t>
            </a:r>
            <a:r>
              <a:rPr lang="uk-UA" sz="2400" i="1" dirty="0" smtClean="0"/>
              <a:t>(наше внутрішнє визначення)</a:t>
            </a:r>
          </a:p>
          <a:p>
            <a:pPr marL="0" indent="0">
              <a:buNone/>
            </a:pPr>
            <a:r>
              <a:rPr lang="uk-UA" sz="2400" i="1" dirty="0" smtClean="0"/>
              <a:t>     Мікропідприємство (ст. 2 ЗУ «Про </a:t>
            </a:r>
            <a:r>
              <a:rPr lang="uk-UA" sz="2400" i="1" dirty="0" err="1" smtClean="0"/>
              <a:t>бухоблік</a:t>
            </a:r>
            <a:r>
              <a:rPr lang="uk-UA" sz="2400" i="1" dirty="0" smtClean="0"/>
              <a:t>»):</a:t>
            </a:r>
          </a:p>
          <a:p>
            <a:pPr>
              <a:buFontTx/>
              <a:buChar char="-"/>
            </a:pPr>
            <a:r>
              <a:rPr lang="uk-UA" sz="1700" b="1" dirty="0" smtClean="0">
                <a:latin typeface="Roboto"/>
              </a:rPr>
              <a:t>Балансова </a:t>
            </a:r>
            <a:r>
              <a:rPr lang="uk-UA" sz="1700" b="1" dirty="0">
                <a:latin typeface="Roboto"/>
              </a:rPr>
              <a:t>вартість активів, євро</a:t>
            </a:r>
            <a:r>
              <a:rPr lang="uk-UA" sz="1700" b="1" dirty="0" smtClean="0">
                <a:latin typeface="Roboto"/>
              </a:rPr>
              <a:t>* - до 350 000</a:t>
            </a:r>
          </a:p>
          <a:p>
            <a:pPr>
              <a:buFontTx/>
              <a:buChar char="-"/>
            </a:pPr>
            <a:r>
              <a:rPr lang="ru-RU" sz="2000" b="1" dirty="0" err="1"/>
              <a:t>Чистий</a:t>
            </a:r>
            <a:r>
              <a:rPr lang="ru-RU" sz="2000" b="1" dirty="0"/>
              <a:t> </a:t>
            </a:r>
            <a:r>
              <a:rPr lang="ru-RU" sz="2000" b="1" dirty="0" err="1"/>
              <a:t>дохід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реалізації</a:t>
            </a:r>
            <a:r>
              <a:rPr lang="ru-RU" sz="2000" b="1" dirty="0"/>
              <a:t> </a:t>
            </a:r>
            <a:r>
              <a:rPr lang="ru-RU" sz="2000" b="1" dirty="0" err="1"/>
              <a:t>продукції</a:t>
            </a:r>
            <a:r>
              <a:rPr lang="ru-RU" sz="2000" b="1" dirty="0"/>
              <a:t> (</a:t>
            </a:r>
            <a:r>
              <a:rPr lang="ru-RU" sz="2000" b="1" dirty="0" err="1"/>
              <a:t>товарів</a:t>
            </a:r>
            <a:r>
              <a:rPr lang="ru-RU" sz="2000" b="1" dirty="0"/>
              <a:t>, </a:t>
            </a:r>
            <a:r>
              <a:rPr lang="ru-RU" sz="2000" b="1" dirty="0" err="1"/>
              <a:t>робіт</a:t>
            </a:r>
            <a:r>
              <a:rPr lang="ru-RU" sz="2000" b="1" dirty="0"/>
              <a:t>, </a:t>
            </a:r>
            <a:r>
              <a:rPr lang="ru-RU" sz="2000" b="1" dirty="0" err="1"/>
              <a:t>послуг</a:t>
            </a:r>
            <a:r>
              <a:rPr lang="ru-RU" sz="2000" b="1" dirty="0"/>
              <a:t>), </a:t>
            </a:r>
            <a:r>
              <a:rPr lang="ru-RU" sz="2000" b="1" dirty="0" err="1"/>
              <a:t>євро</a:t>
            </a:r>
            <a:r>
              <a:rPr lang="ru-RU" sz="2000" b="1" dirty="0" smtClean="0"/>
              <a:t>* - до 700 000</a:t>
            </a:r>
          </a:p>
          <a:p>
            <a:pPr>
              <a:buFontTx/>
              <a:buChar char="-"/>
            </a:pPr>
            <a:r>
              <a:rPr lang="uk-UA" sz="2000" b="1" dirty="0"/>
              <a:t>Середня кількість працівників, </a:t>
            </a:r>
            <a:r>
              <a:rPr lang="uk-UA" sz="2000" b="1" dirty="0" smtClean="0"/>
              <a:t>осіб – до 10 </a:t>
            </a:r>
            <a:endParaRPr lang="uk-UA" dirty="0" smtClean="0"/>
          </a:p>
          <a:p>
            <a:r>
              <a:rPr lang="uk-UA" sz="2800" dirty="0" smtClean="0"/>
              <a:t>Основна маса СМФ зареєстровані як сімейні ФГ (ст. 8/1 ЗУ «Про ФГ»), інші - ФОП або ФГ </a:t>
            </a:r>
          </a:p>
          <a:p>
            <a:r>
              <a:rPr lang="uk-UA" sz="2800" dirty="0" smtClean="0"/>
              <a:t>Поголів'я корів на СМФ 10 – 50 голів</a:t>
            </a:r>
          </a:p>
          <a:p>
            <a:r>
              <a:rPr lang="uk-UA" sz="2800" dirty="0" smtClean="0"/>
              <a:t>Якщо сімейне ФГ відповідає критеріям ст. 291.4 ПКУ, то воно має право стати платником 4 групи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5255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0"/>
            <a:ext cx="6172200" cy="1143000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FuturisXC" panose="04000800000000000000" pitchFamily="82" charset="0"/>
              </a:rPr>
              <a:t>Як відкрити сімейну ферму?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7" r="30774" b="5076"/>
          <a:stretch/>
        </p:blipFill>
        <p:spPr>
          <a:xfrm>
            <a:off x="368120" y="1052737"/>
            <a:ext cx="3771832" cy="5738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8" y="84720"/>
            <a:ext cx="1061189" cy="727983"/>
          </a:xfrm>
          <a:prstGeom prst="rect">
            <a:avLst/>
          </a:prstGeom>
        </p:spPr>
      </p:pic>
      <p:sp>
        <p:nvSpPr>
          <p:cNvPr id="15" name="Google Shape;156;p29">
            <a:extLst>
              <a:ext uri="{FF2B5EF4-FFF2-40B4-BE49-F238E27FC236}">
                <a16:creationId xmlns:a16="http://schemas.microsoft.com/office/drawing/2014/main" id="{BC8661AD-CFF5-490A-800E-DDF8B213983D}"/>
              </a:ext>
            </a:extLst>
          </p:cNvPr>
          <p:cNvSpPr/>
          <p:nvPr/>
        </p:nvSpPr>
        <p:spPr>
          <a:xfrm>
            <a:off x="1" y="0"/>
            <a:ext cx="9143999" cy="894600"/>
          </a:xfrm>
          <a:prstGeom prst="rect">
            <a:avLst/>
          </a:prstGeom>
          <a:solidFill>
            <a:srgbClr val="54644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SzPts val="1100"/>
            </a:pPr>
            <a:endParaRPr sz="11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47;p11">
            <a:extLst>
              <a:ext uri="{FF2B5EF4-FFF2-40B4-BE49-F238E27FC236}">
                <a16:creationId xmlns:a16="http://schemas.microsoft.com/office/drawing/2014/main" id="{FDD3A45E-9A47-433E-A8A3-43B86C8DE0C0}"/>
              </a:ext>
            </a:extLst>
          </p:cNvPr>
          <p:cNvSpPr txBox="1"/>
          <p:nvPr/>
        </p:nvSpPr>
        <p:spPr>
          <a:xfrm>
            <a:off x="2555776" y="0"/>
            <a:ext cx="658822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 Black" panose="020B0A04020102020204" pitchFamily="34" charset="0"/>
                <a:ea typeface="Roboto"/>
                <a:sym typeface="Calibri"/>
              </a:rPr>
              <a:t>Я</a:t>
            </a:r>
            <a:r>
              <a:rPr lang="uk-UA" sz="2400" b="1" dirty="0">
                <a:solidFill>
                  <a:schemeClr val="lt1"/>
                </a:solidFill>
                <a:latin typeface="Arial Black" panose="020B0A04020102020204" pitchFamily="34" charset="0"/>
                <a:ea typeface="Roboto"/>
                <a:sym typeface="Calibri"/>
              </a:rPr>
              <a:t>К </a:t>
            </a:r>
            <a:r>
              <a:rPr lang="uk-UA" sz="2400" b="1" dirty="0" smtClean="0">
                <a:solidFill>
                  <a:schemeClr val="lt1"/>
                </a:solidFill>
                <a:latin typeface="Arial Black" panose="020B0A04020102020204" pitchFamily="34" charset="0"/>
                <a:ea typeface="Roboto"/>
                <a:sym typeface="Calibri"/>
              </a:rPr>
              <a:t>відкрити сімейну ферму з «</a:t>
            </a:r>
            <a:r>
              <a:rPr lang="uk-UA" sz="2400" b="1" dirty="0" err="1" smtClean="0">
                <a:solidFill>
                  <a:schemeClr val="lt1"/>
                </a:solidFill>
                <a:latin typeface="Arial Black" panose="020B0A04020102020204" pitchFamily="34" charset="0"/>
                <a:ea typeface="Roboto"/>
                <a:sym typeface="Calibri"/>
              </a:rPr>
              <a:t>УкрМілІнвест</a:t>
            </a:r>
            <a:r>
              <a:rPr lang="uk-UA" sz="2400" b="1" dirty="0" smtClean="0">
                <a:solidFill>
                  <a:schemeClr val="lt1"/>
                </a:solidFill>
                <a:latin typeface="Arial Black" panose="020B0A04020102020204" pitchFamily="34" charset="0"/>
                <a:ea typeface="Roboto"/>
                <a:sym typeface="Calibri"/>
              </a:rPr>
              <a:t>»?</a:t>
            </a:r>
            <a:endParaRPr sz="2400" b="1" dirty="0">
              <a:solidFill>
                <a:schemeClr val="lt1"/>
              </a:solidFill>
              <a:latin typeface="Arial Black" panose="020B0A04020102020204" pitchFamily="34" charset="0"/>
              <a:ea typeface="Roboto"/>
              <a:sym typeface="Calibri"/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C86ACB47-5B5E-412E-978F-A2DA60F942B0}"/>
              </a:ext>
            </a:extLst>
          </p:cNvPr>
          <p:cNvSpPr/>
          <p:nvPr/>
        </p:nvSpPr>
        <p:spPr>
          <a:xfrm>
            <a:off x="4788024" y="906490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8E716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Алгоритм надання </a:t>
            </a:r>
            <a:r>
              <a:rPr lang="uk-UA" sz="1600" b="1" dirty="0" smtClean="0">
                <a:solidFill>
                  <a:srgbClr val="8E716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інвестицій</a:t>
            </a:r>
            <a:endParaRPr lang="uk-UA" sz="1600" b="1" dirty="0">
              <a:solidFill>
                <a:srgbClr val="8E7160"/>
              </a:solidFill>
              <a:latin typeface="Montserrat" panose="00000500000000000000" pitchFamily="2" charset="-52"/>
              <a:ea typeface="Roboto" panose="02000000000000000000" pitchFamily="2" charset="0"/>
            </a:endParaRPr>
          </a:p>
          <a:p>
            <a:pPr algn="ctr"/>
            <a:r>
              <a:rPr lang="uk-UA" sz="1200" b="1" dirty="0">
                <a:solidFill>
                  <a:srgbClr val="8E716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(приклад)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4E5528DB-973B-4853-BA42-A03445A88439}"/>
              </a:ext>
            </a:extLst>
          </p:cNvPr>
          <p:cNvSpPr/>
          <p:nvPr/>
        </p:nvSpPr>
        <p:spPr>
          <a:xfrm>
            <a:off x="4522472" y="1675931"/>
            <a:ext cx="3467554" cy="1609053"/>
          </a:xfrm>
          <a:prstGeom prst="roundRect">
            <a:avLst>
              <a:gd name="adj" fmla="val 11472"/>
            </a:avLst>
          </a:prstGeom>
          <a:solidFill>
            <a:srgbClr val="B8D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угольник 17">
            <a:extLst>
              <a:ext uri="{FF2B5EF4-FFF2-40B4-BE49-F238E27FC236}">
                <a16:creationId xmlns:a16="http://schemas.microsoft.com/office/drawing/2014/main" id="{2CD4BA9D-99D1-40C0-978A-8F8C1522FB7C}"/>
              </a:ext>
            </a:extLst>
          </p:cNvPr>
          <p:cNvSpPr/>
          <p:nvPr/>
        </p:nvSpPr>
        <p:spPr>
          <a:xfrm>
            <a:off x="4572000" y="1902846"/>
            <a:ext cx="3096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00" dirty="0">
                <a:latin typeface="Montserrat SemiBold" panose="00000700000000000000" pitchFamily="2" charset="-52"/>
                <a:ea typeface="Roboto" panose="02000000000000000000" pitchFamily="2" charset="0"/>
              </a:rPr>
              <a:t>ВИТРАТИ</a:t>
            </a:r>
          </a:p>
          <a:p>
            <a:pPr algn="ctr"/>
            <a:r>
              <a:rPr lang="uk-UA" sz="1100" dirty="0">
                <a:latin typeface="Montserrat SemiBold" panose="00000700000000000000" pitchFamily="2" charset="-52"/>
                <a:ea typeface="Roboto" panose="02000000000000000000" pitchFamily="2" charset="0"/>
              </a:rPr>
              <a:t>НА КОЖНІ 10 ГОЛІВ ВРХ (приклад)*</a:t>
            </a:r>
          </a:p>
        </p:txBody>
      </p:sp>
      <p:sp>
        <p:nvSpPr>
          <p:cNvPr id="23" name="Прямоугольник 17">
            <a:extLst>
              <a:ext uri="{FF2B5EF4-FFF2-40B4-BE49-F238E27FC236}">
                <a16:creationId xmlns:a16="http://schemas.microsoft.com/office/drawing/2014/main" id="{DCEBADDC-32CC-45B8-9B4F-1D833C5FBC47}"/>
              </a:ext>
            </a:extLst>
          </p:cNvPr>
          <p:cNvSpPr/>
          <p:nvPr/>
        </p:nvSpPr>
        <p:spPr>
          <a:xfrm>
            <a:off x="4716016" y="2393751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>
                <a:latin typeface="Montserrat SemiBold" panose="00000700000000000000" pitchFamily="2" charset="-52"/>
                <a:ea typeface="Roboto" panose="02000000000000000000" pitchFamily="2" charset="0"/>
              </a:rPr>
              <a:t>Будівельні роботи: </a:t>
            </a:r>
            <a:r>
              <a:rPr lang="uk-UA" sz="1200" dirty="0">
                <a:latin typeface="Montserrat" panose="00000500000000000000" pitchFamily="2" charset="-52"/>
                <a:ea typeface="Roboto" panose="02000000000000000000" pitchFamily="2" charset="0"/>
              </a:rPr>
              <a:t>50 тис грн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>
                <a:latin typeface="Montserrat SemiBold" panose="00000700000000000000" pitchFamily="2" charset="-52"/>
                <a:ea typeface="Roboto" panose="02000000000000000000" pitchFamily="2" charset="0"/>
              </a:rPr>
              <a:t>Обладнання</a:t>
            </a:r>
            <a:r>
              <a:rPr lang="uk-UA" sz="1200" dirty="0">
                <a:latin typeface="Montserrat" panose="00000500000000000000" pitchFamily="2" charset="-52"/>
                <a:ea typeface="Roboto" panose="02000000000000000000" pitchFamily="2" charset="0"/>
              </a:rPr>
              <a:t>: 80 тис грн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>
                <a:latin typeface="Montserrat SemiBold" panose="00000700000000000000" pitchFamily="2" charset="-52"/>
                <a:ea typeface="Roboto" panose="02000000000000000000" pitchFamily="2" charset="0"/>
              </a:rPr>
              <a:t>ВРХ</a:t>
            </a:r>
            <a:r>
              <a:rPr lang="uk-UA" sz="1200" dirty="0">
                <a:latin typeface="Montserrat" panose="00000500000000000000" pitchFamily="2" charset="-52"/>
                <a:ea typeface="Roboto" panose="02000000000000000000" pitchFamily="2" charset="0"/>
              </a:rPr>
              <a:t>: 10 голів на суму 220 тис грн</a:t>
            </a:r>
          </a:p>
        </p:txBody>
      </p:sp>
      <p:sp>
        <p:nvSpPr>
          <p:cNvPr id="9" name="Стрілка: униз 8">
            <a:extLst>
              <a:ext uri="{FF2B5EF4-FFF2-40B4-BE49-F238E27FC236}">
                <a16:creationId xmlns:a16="http://schemas.microsoft.com/office/drawing/2014/main" id="{3F216015-4E52-4819-8D20-A3A0EC977C50}"/>
              </a:ext>
            </a:extLst>
          </p:cNvPr>
          <p:cNvSpPr/>
          <p:nvPr/>
        </p:nvSpPr>
        <p:spPr>
          <a:xfrm>
            <a:off x="5220072" y="3284984"/>
            <a:ext cx="2088232" cy="576064"/>
          </a:xfrm>
          <a:prstGeom prst="downArrow">
            <a:avLst/>
          </a:prstGeom>
          <a:solidFill>
            <a:srgbClr val="7EA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17">
            <a:extLst>
              <a:ext uri="{FF2B5EF4-FFF2-40B4-BE49-F238E27FC236}">
                <a16:creationId xmlns:a16="http://schemas.microsoft.com/office/drawing/2014/main" id="{795EC59A-2B9C-4B30-8440-9CA8038BCC49}"/>
              </a:ext>
            </a:extLst>
          </p:cNvPr>
          <p:cNvSpPr/>
          <p:nvPr/>
        </p:nvSpPr>
        <p:spPr>
          <a:xfrm>
            <a:off x="4139951" y="3611578"/>
            <a:ext cx="14401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50" dirty="0" smtClean="0">
                <a:solidFill>
                  <a:schemeClr val="bg1"/>
                </a:solidFill>
                <a:latin typeface="Montserrat SemiBold" panose="00000700000000000000" pitchFamily="2" charset="-52"/>
                <a:ea typeface="Roboto" panose="02000000000000000000" pitchFamily="2" charset="0"/>
              </a:rPr>
              <a:t>спішна</a:t>
            </a:r>
            <a:endParaRPr lang="uk-UA" sz="1050" dirty="0">
              <a:solidFill>
                <a:schemeClr val="bg1"/>
              </a:solidFill>
              <a:latin typeface="Montserrat SemiBold" panose="00000700000000000000" pitchFamily="2" charset="-52"/>
              <a:ea typeface="Roboto" panose="02000000000000000000" pitchFamily="2" charset="0"/>
            </a:endParaRPr>
          </a:p>
          <a:p>
            <a:pPr algn="ctr"/>
            <a:r>
              <a:rPr lang="uk-UA" sz="1050" dirty="0">
                <a:solidFill>
                  <a:schemeClr val="bg1"/>
                </a:solidFill>
                <a:latin typeface="Montserrat SemiBold" panose="00000700000000000000" pitchFamily="2" charset="-52"/>
                <a:ea typeface="Roboto" panose="02000000000000000000" pitchFamily="2" charset="0"/>
              </a:rPr>
              <a:t>робота </a:t>
            </a:r>
          </a:p>
          <a:p>
            <a:pPr algn="ctr"/>
            <a:r>
              <a:rPr lang="uk-UA" sz="1050" dirty="0">
                <a:solidFill>
                  <a:schemeClr val="bg1"/>
                </a:solidFill>
                <a:latin typeface="Montserrat SemiBold" panose="00000700000000000000" pitchFamily="2" charset="-52"/>
                <a:ea typeface="Roboto" panose="02000000000000000000" pitchFamily="2" charset="0"/>
              </a:rPr>
              <a:t>ферми</a:t>
            </a: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B2727A7B-C3DB-4DA8-85B2-FCCB575DCA07}"/>
              </a:ext>
            </a:extLst>
          </p:cNvPr>
          <p:cNvSpPr/>
          <p:nvPr/>
        </p:nvSpPr>
        <p:spPr>
          <a:xfrm>
            <a:off x="4283968" y="3981239"/>
            <a:ext cx="4320480" cy="2810085"/>
          </a:xfrm>
          <a:prstGeom prst="roundRect">
            <a:avLst>
              <a:gd name="adj" fmla="val 11472"/>
            </a:avLst>
          </a:prstGeom>
          <a:solidFill>
            <a:srgbClr val="F49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Прямоугольник 17">
            <a:extLst>
              <a:ext uri="{FF2B5EF4-FFF2-40B4-BE49-F238E27FC236}">
                <a16:creationId xmlns:a16="http://schemas.microsoft.com/office/drawing/2014/main" id="{3C649858-9002-4A72-AC97-FA72EAE7CA3A}"/>
              </a:ext>
            </a:extLst>
          </p:cNvPr>
          <p:cNvSpPr/>
          <p:nvPr/>
        </p:nvSpPr>
        <p:spPr>
          <a:xfrm>
            <a:off x="4427984" y="4005064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Montserrat SemiBold" panose="00000700000000000000" pitchFamily="2" charset="-52"/>
                <a:ea typeface="Roboto" panose="02000000000000000000" pitchFamily="2" charset="0"/>
              </a:rPr>
              <a:t>ПОВЕРНЕННЯ КОШТІВ</a:t>
            </a:r>
          </a:p>
        </p:txBody>
      </p:sp>
      <p:sp>
        <p:nvSpPr>
          <p:cNvPr id="28" name="Прямоугольник 17">
            <a:extLst>
              <a:ext uri="{FF2B5EF4-FFF2-40B4-BE49-F238E27FC236}">
                <a16:creationId xmlns:a16="http://schemas.microsoft.com/office/drawing/2014/main" id="{2995A7C1-B83A-42E6-821A-8A4545D9EA8D}"/>
              </a:ext>
            </a:extLst>
          </p:cNvPr>
          <p:cNvSpPr/>
          <p:nvPr/>
        </p:nvSpPr>
        <p:spPr>
          <a:xfrm>
            <a:off x="4283968" y="4293096"/>
            <a:ext cx="43204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>
                <a:latin typeface="Montserrat SemiBold" panose="00000700000000000000" pitchFamily="2" charset="-52"/>
                <a:ea typeface="Roboto" panose="02000000000000000000" pitchFamily="2" charset="0"/>
              </a:rPr>
              <a:t>Інвестиції в будівельні роботи</a:t>
            </a:r>
          </a:p>
          <a:p>
            <a:r>
              <a:rPr lang="uk-UA" sz="1100" dirty="0">
                <a:latin typeface="Montserrat" panose="00000500000000000000" pitchFamily="2" charset="-52"/>
                <a:ea typeface="Roboto" panose="02000000000000000000" pitchFamily="2" charset="0"/>
              </a:rPr>
              <a:t>Повертаються протягом 1 року від запуску ферми без відсотків;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>
                <a:latin typeface="Montserrat SemiBold" panose="00000700000000000000" pitchFamily="2" charset="-52"/>
                <a:ea typeface="Roboto" panose="02000000000000000000" pitchFamily="2" charset="0"/>
              </a:rPr>
              <a:t>Інвестиції в обладнання </a:t>
            </a:r>
          </a:p>
          <a:p>
            <a:pPr algn="just"/>
            <a:r>
              <a:rPr lang="uk-UA" sz="1100" dirty="0">
                <a:latin typeface="Montserrat" panose="00000500000000000000" pitchFamily="2" charset="-52"/>
                <a:ea typeface="Roboto" panose="02000000000000000000" pitchFamily="2" charset="0"/>
              </a:rPr>
              <a:t>Власник ферми повертає 50% коштів наданих під 9% річних протягом 4-х років рівними частинами, починаючи з 2-го року співпраці, інші 50% - безповоротна допомога;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Montserrat SemiBold" panose="00000700000000000000" pitchFamily="2" charset="-52"/>
                <a:ea typeface="Roboto" panose="02000000000000000000" pitchFamily="2" charset="0"/>
              </a:rPr>
              <a:t>Інвестиції ВРХ</a:t>
            </a:r>
          </a:p>
          <a:p>
            <a:pPr algn="just"/>
            <a:r>
              <a:rPr lang="uk-UA" sz="1100" dirty="0">
                <a:latin typeface="Montserrat" panose="00000500000000000000" pitchFamily="2" charset="-52"/>
                <a:ea typeface="Roboto" panose="02000000000000000000" pitchFamily="2" charset="0"/>
              </a:rPr>
              <a:t>Надаються з розрахунку 22 тис грн на 1 голову під 9% річних з щорічним погашення рівними частинами протягом 4-х років починаючи з 2-го року співпраці.</a:t>
            </a:r>
          </a:p>
          <a:p>
            <a:endParaRPr lang="uk-UA" sz="1400" dirty="0">
              <a:latin typeface="Montserrat" panose="00000500000000000000" pitchFamily="2" charset="-52"/>
              <a:ea typeface="Roboto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24"/>
            <a:ext cx="1507819" cy="7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6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850106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До чого готуватись майбутньому фермеру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    </a:t>
            </a:r>
            <a:r>
              <a:rPr lang="uk-UA" sz="2400" b="1" dirty="0" smtClean="0"/>
              <a:t>Негатив</a:t>
            </a:r>
          </a:p>
          <a:p>
            <a:r>
              <a:rPr lang="uk-UA" sz="2400" dirty="0"/>
              <a:t>О</a:t>
            </a:r>
            <a:r>
              <a:rPr lang="uk-UA" sz="2400" dirty="0" smtClean="0"/>
              <a:t>купність 3 – 6 років</a:t>
            </a:r>
          </a:p>
          <a:p>
            <a:r>
              <a:rPr lang="uk-UA" sz="2400" dirty="0" smtClean="0"/>
              <a:t>Великі стартові витрати: ПКД (ПД), будівля, обладнання, інженерні мережі, поголів'я, споруди для зберігання кормів, техніка для </a:t>
            </a:r>
            <a:r>
              <a:rPr lang="uk-UA" sz="2400" dirty="0" err="1" smtClean="0"/>
              <a:t>кормовиробництва</a:t>
            </a:r>
            <a:r>
              <a:rPr lang="uk-UA" sz="2400" dirty="0" smtClean="0"/>
              <a:t>, </a:t>
            </a:r>
            <a:r>
              <a:rPr lang="uk-UA" sz="2400" dirty="0" err="1" smtClean="0"/>
              <a:t>ветпрепарати</a:t>
            </a:r>
            <a:r>
              <a:rPr lang="uk-UA" sz="2400" dirty="0" smtClean="0"/>
              <a:t>, насіння, добрива, ПММ</a:t>
            </a:r>
          </a:p>
          <a:p>
            <a:r>
              <a:rPr lang="uk-UA" sz="2400" dirty="0" smtClean="0"/>
              <a:t>Обмежений ринок якісного поголів'я</a:t>
            </a:r>
          </a:p>
          <a:p>
            <a:r>
              <a:rPr lang="uk-UA" sz="2400" dirty="0" smtClean="0"/>
              <a:t>Високі ціни на поголів'я</a:t>
            </a:r>
          </a:p>
          <a:p>
            <a:r>
              <a:rPr lang="uk-UA" sz="2400" dirty="0" smtClean="0"/>
              <a:t>Обмежений ринок основних кормів </a:t>
            </a:r>
          </a:p>
          <a:p>
            <a:r>
              <a:rPr lang="uk-UA" sz="2400" dirty="0" smtClean="0"/>
              <a:t>Ціновий диктат молокопереробних підприємств</a:t>
            </a:r>
          </a:p>
          <a:p>
            <a:r>
              <a:rPr lang="uk-UA" sz="2400" dirty="0" smtClean="0"/>
              <a:t>Сезонні коливання цін на молоко</a:t>
            </a:r>
          </a:p>
          <a:p>
            <a:r>
              <a:rPr lang="uk-UA" sz="2400" dirty="0" smtClean="0"/>
              <a:t>Необхідність реєстрації і сертифікації </a:t>
            </a:r>
            <a:r>
              <a:rPr lang="uk-UA" sz="2400" dirty="0" err="1" smtClean="0"/>
              <a:t>потужностей</a:t>
            </a:r>
            <a:r>
              <a:rPr lang="uk-UA" sz="2400" dirty="0" smtClean="0"/>
              <a:t> у разі переробки молока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30016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uk-UA" sz="3200" b="1" dirty="0"/>
              <a:t>До чого готуватись майбутньому фермеру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/>
              <a:t>    </a:t>
            </a:r>
            <a:r>
              <a:rPr lang="uk-UA" sz="2400" b="1" dirty="0" smtClean="0"/>
              <a:t>Негатив</a:t>
            </a:r>
          </a:p>
          <a:p>
            <a:r>
              <a:rPr lang="uk-UA" sz="2400" dirty="0"/>
              <a:t>В</a:t>
            </a:r>
            <a:r>
              <a:rPr lang="uk-UA" sz="2400" dirty="0" smtClean="0"/>
              <a:t> Україні мало випускається техніки для невеликих ферм, проте досить насичений ринок закордонної нової та вживаної техніки</a:t>
            </a:r>
          </a:p>
          <a:p>
            <a:r>
              <a:rPr lang="uk-UA" sz="2400" dirty="0" smtClean="0"/>
              <a:t>Відсутність громадських пасовищ у багатьох ТГ</a:t>
            </a:r>
          </a:p>
          <a:p>
            <a:r>
              <a:rPr lang="uk-UA" sz="2400" dirty="0" smtClean="0"/>
              <a:t>Сильна конкуренція на ринку оренди землі для </a:t>
            </a:r>
            <a:r>
              <a:rPr lang="uk-UA" sz="2400" dirty="0" err="1" smtClean="0"/>
              <a:t>кормовиробництва</a:t>
            </a:r>
            <a:endParaRPr lang="uk-UA" sz="2400" dirty="0" smtClean="0"/>
          </a:p>
          <a:p>
            <a:r>
              <a:rPr lang="uk-UA" sz="2400" dirty="0" smtClean="0"/>
              <a:t>Вимоги ДБН Б 2:2:12 – 2019 «Планування та забудова територій» щодо санітарних розривів від тваринницьких приміщень до житлової забудови</a:t>
            </a:r>
          </a:p>
          <a:p>
            <a:r>
              <a:rPr lang="uk-UA" sz="2400" dirty="0" smtClean="0"/>
              <a:t>Потрібно бути фахівцем в багатьох галузях, або мати кваліфікованих консультантів</a:t>
            </a:r>
          </a:p>
          <a:p>
            <a:r>
              <a:rPr lang="uk-UA" sz="2400" dirty="0" smtClean="0"/>
              <a:t>Бізнес без вихідних і «зимового перепочинку»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560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uk-UA" sz="3200" b="1" dirty="0"/>
              <a:t>До чого готуватись майбутньому фермеру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b="1" dirty="0" smtClean="0"/>
              <a:t>   </a:t>
            </a:r>
            <a:r>
              <a:rPr lang="uk-UA" sz="2400" b="1" dirty="0" smtClean="0"/>
              <a:t>Позитив</a:t>
            </a:r>
          </a:p>
          <a:p>
            <a:r>
              <a:rPr lang="uk-UA" sz="2400" dirty="0" smtClean="0"/>
              <a:t>Регулярне надходження коштів</a:t>
            </a:r>
          </a:p>
          <a:p>
            <a:r>
              <a:rPr lang="uk-UA" sz="2400" dirty="0" smtClean="0"/>
              <a:t>Стабільно зростаючий попит на якісне молоко</a:t>
            </a:r>
          </a:p>
          <a:p>
            <a:r>
              <a:rPr lang="uk-UA" sz="2400" dirty="0" smtClean="0"/>
              <a:t>Ринок молока далекий від насичення</a:t>
            </a:r>
          </a:p>
          <a:p>
            <a:r>
              <a:rPr lang="uk-UA" sz="2400" dirty="0" smtClean="0"/>
              <a:t>Є дієві державні (постанови КМУ 106, 107, 565, 130, 1102) та місцеві програми підтримки </a:t>
            </a:r>
          </a:p>
          <a:p>
            <a:r>
              <a:rPr lang="uk-UA" sz="2400" dirty="0" smtClean="0"/>
              <a:t>Продукцію не обов'язково самому возити на ринок</a:t>
            </a:r>
          </a:p>
          <a:p>
            <a:r>
              <a:rPr lang="uk-UA" sz="2400" dirty="0" smtClean="0"/>
              <a:t>Лояльне оподаткування для платників 4-ї групи (0,95% від НГО ЗД та + дотація по ЄСВ)</a:t>
            </a:r>
          </a:p>
          <a:p>
            <a:r>
              <a:rPr lang="uk-UA" sz="2400" dirty="0" smtClean="0"/>
              <a:t>Можливість реконструювати існуючі приміщення колишніх колгоспних ферм і зменшити капітальні витрати</a:t>
            </a:r>
          </a:p>
          <a:p>
            <a:r>
              <a:rPr lang="uk-UA" sz="2400" dirty="0" smtClean="0"/>
              <a:t>Дохід не лише від основної продукції – молока, а і від побічної - молодняку, гною, зеленого туризму, </a:t>
            </a:r>
            <a:r>
              <a:rPr lang="uk-UA" sz="2400" dirty="0" err="1" smtClean="0"/>
              <a:t>крафтової</a:t>
            </a:r>
            <a:r>
              <a:rPr lang="uk-UA" sz="2400" dirty="0" smtClean="0"/>
              <a:t> </a:t>
            </a:r>
            <a:r>
              <a:rPr lang="uk-UA" sz="2400" dirty="0" err="1" smtClean="0"/>
              <a:t>молокопродукції</a:t>
            </a:r>
            <a:r>
              <a:rPr lang="uk-UA" sz="2400" dirty="0" smtClean="0"/>
              <a:t>, продажу надлишків кормів, послуги технікою, рослинництво</a:t>
            </a:r>
          </a:p>
          <a:p>
            <a:r>
              <a:rPr lang="uk-UA" sz="2400" dirty="0" smtClean="0"/>
              <a:t>Менша собівартість молока в порівнянні з великими підприємствами за рахунок оптимізації витрат </a:t>
            </a:r>
          </a:p>
          <a:p>
            <a:r>
              <a:rPr lang="uk-UA" sz="2400" dirty="0" smtClean="0"/>
              <a:t>Ви не підпадатимете під «зелені обмеження</a:t>
            </a:r>
            <a:r>
              <a:rPr lang="uk-UA" sz="2400" smtClean="0"/>
              <a:t>» </a:t>
            </a:r>
            <a:endParaRPr lang="uk-UA" sz="2400" dirty="0" smtClean="0"/>
          </a:p>
          <a:p>
            <a:pPr marL="0" indent="0">
              <a:buNone/>
            </a:pPr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3103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Що потрібно врахувати?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904656"/>
          </a:xfrm>
        </p:spPr>
        <p:txBody>
          <a:bodyPr>
            <a:normAutofit fontScale="92500"/>
          </a:bodyPr>
          <a:lstStyle/>
          <a:p>
            <a:r>
              <a:rPr lang="uk-UA" sz="2400" dirty="0" smtClean="0"/>
              <a:t>Реалістичний бізнес-план</a:t>
            </a:r>
          </a:p>
          <a:p>
            <a:r>
              <a:rPr lang="uk-UA" sz="2400" dirty="0" smtClean="0"/>
              <a:t>Придатність земельної ділянки для будівництва/будівлі для реконструкції. Дотримання вимог ДБН, ДСП</a:t>
            </a:r>
          </a:p>
          <a:p>
            <a:r>
              <a:rPr lang="uk-UA" sz="2400" dirty="0" smtClean="0"/>
              <a:t>Наявність фінансових та матеріальних ресурсів відповідно бізнес-плану +. Доступ до кредитних ресурсів.</a:t>
            </a:r>
          </a:p>
          <a:p>
            <a:r>
              <a:rPr lang="uk-UA" sz="2400" dirty="0" smtClean="0"/>
              <a:t>Можливість підключення до інженерних мереж</a:t>
            </a:r>
          </a:p>
          <a:p>
            <a:r>
              <a:rPr lang="uk-UA" sz="2400" dirty="0"/>
              <a:t>З</a:t>
            </a:r>
            <a:r>
              <a:rPr lang="uk-UA" sz="2400" dirty="0" smtClean="0"/>
              <a:t>ручність під'їзду</a:t>
            </a:r>
          </a:p>
          <a:p>
            <a:r>
              <a:rPr lang="uk-UA" sz="2400" dirty="0" smtClean="0"/>
              <a:t>Кормова база. Земля для вирощування кормів. Можливість купівлі кормів</a:t>
            </a:r>
          </a:p>
          <a:p>
            <a:r>
              <a:rPr lang="uk-UA" sz="2400" dirty="0" err="1" smtClean="0"/>
              <a:t>С.г</a:t>
            </a:r>
            <a:r>
              <a:rPr lang="uk-UA" sz="2400" dirty="0" smtClean="0"/>
              <a:t>. техніка</a:t>
            </a:r>
          </a:p>
          <a:p>
            <a:r>
              <a:rPr lang="uk-UA" sz="2400" dirty="0" smtClean="0"/>
              <a:t>Поголів'я</a:t>
            </a:r>
          </a:p>
          <a:p>
            <a:r>
              <a:rPr lang="uk-UA" sz="2400" dirty="0" smtClean="0"/>
              <a:t>Трудові ресурси для обслуговування ферми</a:t>
            </a:r>
          </a:p>
          <a:p>
            <a:r>
              <a:rPr lang="uk-UA" sz="2400" dirty="0" smtClean="0"/>
              <a:t>Рівень знань та професійних навичок. Готовність до навчання</a:t>
            </a:r>
          </a:p>
          <a:p>
            <a:r>
              <a:rPr lang="uk-UA" sz="2400" dirty="0" smtClean="0"/>
              <a:t>Доступ до професійного консультування</a:t>
            </a:r>
          </a:p>
          <a:p>
            <a:r>
              <a:rPr lang="uk-UA" sz="2400" dirty="0" smtClean="0"/>
              <a:t>Не гнатись за «екзотикою», але і не боятись новацій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28604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855</Words>
  <Application>Microsoft Office PowerPoint</Application>
  <PresentationFormat>Экран (4:3)</PresentationFormat>
  <Paragraphs>134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Arial Black</vt:lpstr>
      <vt:lpstr>Calibri</vt:lpstr>
      <vt:lpstr>FuturisXC</vt:lpstr>
      <vt:lpstr>Montserrat</vt:lpstr>
      <vt:lpstr>Montserrat Black</vt:lpstr>
      <vt:lpstr>Montserrat SemiBold</vt:lpstr>
      <vt:lpstr>Roboto</vt:lpstr>
      <vt:lpstr>Roboto Black</vt:lpstr>
      <vt:lpstr>Roboto Light</vt:lpstr>
      <vt:lpstr>Roboto Medium</vt:lpstr>
      <vt:lpstr>Roboto Thin</vt:lpstr>
      <vt:lpstr>Verdana</vt:lpstr>
      <vt:lpstr>Тема Office</vt:lpstr>
      <vt:lpstr>Мікробізнес в галузі молочного скотарства. Бути чи не бути?</vt:lpstr>
      <vt:lpstr>Коротко про проект</vt:lpstr>
      <vt:lpstr>КАРТА СМФ</vt:lpstr>
      <vt:lpstr>Що таке сімейна молочна ферма?</vt:lpstr>
      <vt:lpstr>Як відкрити сімейну ферму?</vt:lpstr>
      <vt:lpstr>До чого готуватись майбутньому фермеру</vt:lpstr>
      <vt:lpstr>До чого готуватись майбутньому фермеру</vt:lpstr>
      <vt:lpstr>До чого готуватись майбутньому фермеру</vt:lpstr>
      <vt:lpstr>Що потрібно врахувати?</vt:lpstr>
      <vt:lpstr>БАЖАЮ УСПІХІВ!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Мікро та малий бізнес в галузі молочного скотарства. Бути чи не бути.</dc:title>
  <dc:creator>Admin</dc:creator>
  <cp:lastModifiedBy>Lena</cp:lastModifiedBy>
  <cp:revision>27</cp:revision>
  <dcterms:created xsi:type="dcterms:W3CDTF">2022-01-24T16:02:48Z</dcterms:created>
  <dcterms:modified xsi:type="dcterms:W3CDTF">2022-01-26T08:40:43Z</dcterms:modified>
</cp:coreProperties>
</file>