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0" r:id="rId3"/>
    <p:sldId id="299" r:id="rId4"/>
    <p:sldId id="298" r:id="rId5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1E20"/>
    <a:srgbClr val="FFFFA3"/>
    <a:srgbClr val="CAAFFF"/>
    <a:srgbClr val="B9EDFF"/>
    <a:srgbClr val="FCC1AE"/>
    <a:srgbClr val="4D4D4D"/>
    <a:srgbClr val="B92D14"/>
    <a:srgbClr val="35759D"/>
    <a:srgbClr val="35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 varScale="1">
        <p:scale>
          <a:sx n="58" d="100"/>
          <a:sy n="58" d="100"/>
        </p:scale>
        <p:origin x="138" y="4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B0768-E876-4D77-BB5E-08A41432D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1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D36A9-D937-47F3-ABD3-2898305FCFA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5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9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6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D36A9-D937-47F3-ABD3-2898305FCF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7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47528" y="1916832"/>
            <a:ext cx="8786842" cy="2659707"/>
          </a:xfrm>
        </p:spPr>
        <p:txBody>
          <a:bodyPr/>
          <a:lstStyle/>
          <a:p>
            <a:pPr algn="ctr"/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Кращі агропрактики</a:t>
            </a:r>
            <a:b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 демоферми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001C9D-EF04-4F37-9A47-B7F1ADFF7EA7}"/>
              </a:ext>
            </a:extLst>
          </p:cNvPr>
          <p:cNvSpPr/>
          <p:nvPr/>
        </p:nvSpPr>
        <p:spPr bwMode="auto">
          <a:xfrm>
            <a:off x="27045" y="548680"/>
            <a:ext cx="12192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kumimoji="0" lang="uk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235059-627D-4433-8342-0F7AD3785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89364"/>
              </p:ext>
            </p:extLst>
          </p:nvPr>
        </p:nvGraphicFramePr>
        <p:xfrm>
          <a:off x="-5074840" y="-2194267"/>
          <a:ext cx="1638300" cy="25146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22955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0428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8E8A3DC-AD8D-4E68-8C96-31D2529F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66365"/>
            <a:ext cx="13716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D3DB40-A128-42AE-BF9F-2BC567F31588}"/>
              </a:ext>
            </a:extLst>
          </p:cNvPr>
          <p:cNvSpPr/>
          <p:nvPr/>
        </p:nvSpPr>
        <p:spPr bwMode="auto">
          <a:xfrm>
            <a:off x="-27045" y="5417110"/>
            <a:ext cx="12219045" cy="8640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Роман Корінець</a:t>
            </a:r>
          </a:p>
          <a:p>
            <a:r>
              <a:rPr lang="uk-UA" sz="2000" dirty="0">
                <a:solidFill>
                  <a:schemeClr val="bg1"/>
                </a:solidFill>
              </a:rPr>
              <a:t>керівник проекту «Українська мережа демонстраційних ферм»</a:t>
            </a:r>
            <a:endParaRPr kumimoji="0" lang="uk-UA" sz="20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DA7CB6-FCE7-431E-89E7-875A2BD34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235" y="548680"/>
            <a:ext cx="1920162" cy="6621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435288-D5DC-46A5-8902-E7E26764D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763" y="600955"/>
            <a:ext cx="1920162" cy="594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E270A-DCF4-4FD6-876E-DF400CAA4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5897" y="756219"/>
            <a:ext cx="1640501" cy="3343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0E5EB7-B7DE-4C73-9A7F-CA1346D8779C}"/>
              </a:ext>
            </a:extLst>
          </p:cNvPr>
          <p:cNvSpPr/>
          <p:nvPr/>
        </p:nvSpPr>
        <p:spPr>
          <a:xfrm>
            <a:off x="3071664" y="1135299"/>
            <a:ext cx="5397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uk-UA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Програма USAID з аграрного і сільського розвитку (АГРО)</a:t>
            </a:r>
            <a:r>
              <a:rPr lang="ru-RU" sz="12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2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CAE2CF-15E7-428A-8D9B-7BF7AFCE59D6}"/>
              </a:ext>
            </a:extLst>
          </p:cNvPr>
          <p:cNvSpPr/>
          <p:nvPr/>
        </p:nvSpPr>
        <p:spPr bwMode="auto">
          <a:xfrm>
            <a:off x="186030" y="1571855"/>
            <a:ext cx="1371600" cy="1228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12.10.2021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Кращі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агропрактики та демоферми -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інструменти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дорадництва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36B221-FE50-470A-99CF-042A10F33E2B}"/>
              </a:ext>
            </a:extLst>
          </p:cNvPr>
          <p:cNvSpPr/>
          <p:nvPr/>
        </p:nvSpPr>
        <p:spPr>
          <a:xfrm>
            <a:off x="2639616" y="1988840"/>
            <a:ext cx="91923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</a:t>
            </a:r>
          </a:p>
          <a:p>
            <a:r>
              <a:rPr lang="uk-UA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сільськогосподарську дорадчу діяльність</a:t>
            </a:r>
          </a:p>
          <a:p>
            <a:endParaRPr lang="uk-UA" sz="1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сільськогосподарська дорадча діяльність - сукупність дій та заходів, спрямованих на задоволення потреб особистих селянських та фермерських господарств, господарських товариств, інших сільськогосподарських підприємств усіх форм власності і господарювання, а також сільського населення у підвищенні рівня знань та </a:t>
            </a:r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вдосконаленні практичних навичок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прибуткового ведення господарства;</a:t>
            </a:r>
          </a:p>
          <a:p>
            <a:pPr algn="just"/>
            <a:endParaRPr lang="uk-UA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Основними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завданнями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дорадчої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є:</a:t>
            </a:r>
          </a:p>
          <a:p>
            <a:pPr algn="just"/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підвищення рівня знань і вдосконалення </a:t>
            </a:r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практичних навичок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прибуткового ведення господарства суб’єктів господарювання, які здійснюють діяльність у сільській місцевості, та сільського населення в умовах ринкової економіки;</a:t>
            </a:r>
          </a:p>
          <a:p>
            <a:pPr algn="just"/>
            <a:endParaRPr lang="uk-UA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k-UA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Основними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методами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дорадчої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є:</a:t>
            </a:r>
            <a:endParaRPr lang="uk-UA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демонстраційні покази форм і методів роботи </a:t>
            </a:r>
            <a:r>
              <a:rPr lang="uk-UA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суб’єктів господарювання, які здійснюють діяльність у сільській місцевості, та сільського населення;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52F1EE-84A5-4A52-98FB-064627472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05" y="2723703"/>
            <a:ext cx="864096" cy="864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699D2A-4245-4786-93F1-110904E19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305" y="3702249"/>
            <a:ext cx="959818" cy="8572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350BEC-D812-48DD-9984-3A1CFF995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85" y="4876639"/>
            <a:ext cx="1055440" cy="592670"/>
          </a:xfrm>
          <a:prstGeom prst="rect">
            <a:avLst/>
          </a:prstGeom>
        </p:spPr>
      </p:pic>
      <p:pic>
        <p:nvPicPr>
          <p:cNvPr id="1028" name="Picture 4" descr="Закон про запобігання корупції оновлено » Профспілка працівників освіти і  науки України">
            <a:extLst>
              <a:ext uri="{FF2B5EF4-FFF2-40B4-BE49-F238E27FC236}">
                <a16:creationId xmlns:a16="http://schemas.microsoft.com/office/drawing/2014/main" id="{0245D8A4-4527-4742-97B5-2E74C7AAC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7" y="1605639"/>
            <a:ext cx="1300733" cy="9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8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Від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кращих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агропрактик до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демонстарційних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ферм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6FB505-6311-4B2F-B492-91C03B1A2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473" y="1651651"/>
            <a:ext cx="1704057" cy="1521943"/>
          </a:xfrm>
          <a:prstGeom prst="rect">
            <a:avLst/>
          </a:prstGeom>
        </p:spPr>
      </p:pic>
      <p:pic>
        <p:nvPicPr>
          <p:cNvPr id="2050" name="Picture 2" descr="Современный фермер картинки, стоковые фото Современный фермер |  Depositphotos">
            <a:extLst>
              <a:ext uri="{FF2B5EF4-FFF2-40B4-BE49-F238E27FC236}">
                <a16:creationId xmlns:a16="http://schemas.microsoft.com/office/drawing/2014/main" id="{51864DCC-9A7A-4848-8154-D54C3D09B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8" y="4081855"/>
            <a:ext cx="2666097" cy="17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D11D47-C5A8-44E4-AE68-4183449B61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8491" y="4687764"/>
            <a:ext cx="2314453" cy="1299654"/>
          </a:xfrm>
          <a:prstGeom prst="rect">
            <a:avLst/>
          </a:prstGeom>
        </p:spPr>
      </p:pic>
      <p:pic>
        <p:nvPicPr>
          <p:cNvPr id="2052" name="Picture 4" descr="На Херсонщині відкрилася школа для майбутніх фермерів – AgroNews">
            <a:extLst>
              <a:ext uri="{FF2B5EF4-FFF2-40B4-BE49-F238E27FC236}">
                <a16:creationId xmlns:a16="http://schemas.microsoft.com/office/drawing/2014/main" id="{6B346E40-C34D-421B-A0BF-4159E4D4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61" y="1702785"/>
            <a:ext cx="2240399" cy="13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D39F5F-B19F-4132-8DFA-2EA4CD83D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133" y="1702785"/>
            <a:ext cx="432854" cy="432854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1817456B-6CE2-47D1-AB36-B65DFF7C803F}"/>
              </a:ext>
            </a:extLst>
          </p:cNvPr>
          <p:cNvSpPr/>
          <p:nvPr/>
        </p:nvSpPr>
        <p:spPr bwMode="auto">
          <a:xfrm rot="19979010">
            <a:off x="1645451" y="2976071"/>
            <a:ext cx="1195799" cy="48463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6DD3ADF8-3605-40DB-95FE-6197C8F4054D}"/>
              </a:ext>
            </a:extLst>
          </p:cNvPr>
          <p:cNvSpPr/>
          <p:nvPr/>
        </p:nvSpPr>
        <p:spPr bwMode="auto">
          <a:xfrm>
            <a:off x="4890546" y="2104439"/>
            <a:ext cx="1195799" cy="48463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902CB79-FF2A-4956-89AA-E8B9478CD594}"/>
              </a:ext>
            </a:extLst>
          </p:cNvPr>
          <p:cNvSpPr/>
          <p:nvPr/>
        </p:nvSpPr>
        <p:spPr bwMode="auto">
          <a:xfrm rot="2299754">
            <a:off x="8854184" y="3049495"/>
            <a:ext cx="1195799" cy="48463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F7C932C0-5C76-4D91-BE56-C245836072B6}"/>
              </a:ext>
            </a:extLst>
          </p:cNvPr>
          <p:cNvSpPr/>
          <p:nvPr/>
        </p:nvSpPr>
        <p:spPr bwMode="auto">
          <a:xfrm rot="10800000">
            <a:off x="3205486" y="5502785"/>
            <a:ext cx="5781027" cy="484632"/>
          </a:xfrm>
          <a:prstGeom prst="right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4" name="Picture 6" descr="Иностранные фермеры, работающие в Украине, просят не лишать их права на  землю | AgroPortal.ua">
            <a:extLst>
              <a:ext uri="{FF2B5EF4-FFF2-40B4-BE49-F238E27FC236}">
                <a16:creationId xmlns:a16="http://schemas.microsoft.com/office/drawing/2014/main" id="{487A4B0B-EA50-41FC-A83E-A98917D3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81" y="3381927"/>
            <a:ext cx="2877889" cy="18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37BD1C-FEBE-4657-B53C-C50CC31CAD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6706" y="5502785"/>
            <a:ext cx="43285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47528" y="1916832"/>
            <a:ext cx="8786842" cy="2659707"/>
          </a:xfrm>
        </p:spPr>
        <p:txBody>
          <a:bodyPr/>
          <a:lstStyle/>
          <a:p>
            <a:pPr algn="ctr"/>
            <a:r>
              <a:rPr lang="uk-UA" sz="6000" b="1" dirty="0">
                <a:ln w="19050">
                  <a:solidFill>
                    <a:srgbClr val="5F5F5F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Кращі агропрактики</a:t>
            </a:r>
            <a:br>
              <a:rPr lang="uk-UA" sz="6000" b="1" dirty="0">
                <a:ln w="19050">
                  <a:solidFill>
                    <a:srgbClr val="5F5F5F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6000" b="1" dirty="0">
                <a:ln w="19050">
                  <a:solidFill>
                    <a:srgbClr val="5F5F5F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 демоферми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001C9D-EF04-4F37-9A47-B7F1ADFF7EA7}"/>
              </a:ext>
            </a:extLst>
          </p:cNvPr>
          <p:cNvSpPr/>
          <p:nvPr/>
        </p:nvSpPr>
        <p:spPr bwMode="auto">
          <a:xfrm>
            <a:off x="27045" y="548680"/>
            <a:ext cx="12192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235059-627D-4433-8342-0F7AD37858B1}"/>
              </a:ext>
            </a:extLst>
          </p:cNvPr>
          <p:cNvGraphicFramePr>
            <a:graphicFrameLocks noGrp="1"/>
          </p:cNvGraphicFramePr>
          <p:nvPr/>
        </p:nvGraphicFramePr>
        <p:xfrm>
          <a:off x="-5074840" y="-2194267"/>
          <a:ext cx="1638300" cy="25146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22955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0428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8E8A3DC-AD8D-4E68-8C96-31D2529F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66365"/>
            <a:ext cx="13716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D3DB40-A128-42AE-BF9F-2BC567F31588}"/>
              </a:ext>
            </a:extLst>
          </p:cNvPr>
          <p:cNvSpPr/>
          <p:nvPr/>
        </p:nvSpPr>
        <p:spPr bwMode="auto">
          <a:xfrm>
            <a:off x="-52251" y="5395019"/>
            <a:ext cx="6886244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Роман Корінець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керівник проєкту «Українська мережа демонстраційних ферм»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DA7CB6-FCE7-431E-89E7-875A2BD34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235" y="548680"/>
            <a:ext cx="1920162" cy="6621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435288-D5DC-46A5-8902-E7E26764D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763" y="600955"/>
            <a:ext cx="1920162" cy="594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E270A-DCF4-4FD6-876E-DF400CAA4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5897" y="756219"/>
            <a:ext cx="1640501" cy="3343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0E5EB7-B7DE-4C73-9A7F-CA1346D8779C}"/>
              </a:ext>
            </a:extLst>
          </p:cNvPr>
          <p:cNvSpPr/>
          <p:nvPr/>
        </p:nvSpPr>
        <p:spPr>
          <a:xfrm>
            <a:off x="3071664" y="1135299"/>
            <a:ext cx="5397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Програма USAID з аграрного і сільського розвитку (АГРО)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F00A3A-277F-4B11-B142-4CF34BF436CF}"/>
              </a:ext>
            </a:extLst>
          </p:cNvPr>
          <p:cNvSpPr/>
          <p:nvPr/>
        </p:nvSpPr>
        <p:spPr bwMode="auto">
          <a:xfrm>
            <a:off x="6833993" y="5395019"/>
            <a:ext cx="5385052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best.agropract@gmail.com </a:t>
            </a:r>
            <a:endParaRPr lang="uk-UA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0975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747327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8733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0B9300"/>
      </a:lt2>
      <a:accent1>
        <a:srgbClr val="03B300"/>
      </a:accent1>
      <a:accent2>
        <a:srgbClr val="12CA0F"/>
      </a:accent2>
      <a:accent3>
        <a:srgbClr val="FFFFFF"/>
      </a:accent3>
      <a:accent4>
        <a:srgbClr val="505050"/>
      </a:accent4>
      <a:accent5>
        <a:srgbClr val="AAD6AA"/>
      </a:accent5>
      <a:accent6>
        <a:srgbClr val="0FB70C"/>
      </a:accent6>
      <a:hlink>
        <a:srgbClr val="5FEF62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427</TotalTime>
  <Words>191</Words>
  <Application>Microsoft Office PowerPoint</Application>
  <PresentationFormat>Широкоэкранный</PresentationFormat>
  <Paragraphs>28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Microsoft Sans Serif</vt:lpstr>
      <vt:lpstr>Trebuchet MS</vt:lpstr>
      <vt:lpstr>powerpoint-template</vt:lpstr>
      <vt:lpstr>Кращі агропрактики та демоферми</vt:lpstr>
      <vt:lpstr>Презентация PowerPoint</vt:lpstr>
      <vt:lpstr>Презентация PowerPoint</vt:lpstr>
      <vt:lpstr>Кращі агропрактики та демоферми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Бізнес-модель «Кращі агро практики»</dc:title>
  <dc:creator>COMP</dc:creator>
  <cp:lastModifiedBy>Роман</cp:lastModifiedBy>
  <cp:revision>43</cp:revision>
  <dcterms:created xsi:type="dcterms:W3CDTF">2021-10-09T15:08:42Z</dcterms:created>
  <dcterms:modified xsi:type="dcterms:W3CDTF">2021-10-12T07:49:50Z</dcterms:modified>
</cp:coreProperties>
</file>