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292" r:id="rId4"/>
    <p:sldId id="257" r:id="rId5"/>
    <p:sldId id="288" r:id="rId6"/>
    <p:sldId id="300" r:id="rId7"/>
    <p:sldId id="304" r:id="rId8"/>
    <p:sldId id="301" r:id="rId9"/>
    <p:sldId id="303" r:id="rId10"/>
    <p:sldId id="302" r:id="rId11"/>
    <p:sldId id="290" r:id="rId12"/>
    <p:sldId id="293" r:id="rId13"/>
    <p:sldId id="289" r:id="rId14"/>
    <p:sldId id="294" r:id="rId15"/>
    <p:sldId id="295" r:id="rId16"/>
    <p:sldId id="297" r:id="rId17"/>
    <p:sldId id="296" r:id="rId18"/>
    <p:sldId id="298" r:id="rId19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1E20"/>
    <a:srgbClr val="FFFFA3"/>
    <a:srgbClr val="CAAFFF"/>
    <a:srgbClr val="B9EDFF"/>
    <a:srgbClr val="FCC1AE"/>
    <a:srgbClr val="4D4D4D"/>
    <a:srgbClr val="B92D14"/>
    <a:srgbClr val="35759D"/>
    <a:srgbClr val="35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100" d="100"/>
          <a:sy n="100" d="100"/>
        </p:scale>
        <p:origin x="132" y="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B0768-E876-4D77-BB5E-08A41432D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1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D36A9-D937-47F3-ABD3-2898305FCFA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5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54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3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36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82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00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46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58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D36A9-D937-47F3-ABD3-2898305FCF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7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A721D-8BC9-415B-8719-870D42B0FF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01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7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2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8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0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4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7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721D-8BC9-415B-8719-870D42B0FF07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1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best.agropract@gmail.com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47528" y="1916832"/>
            <a:ext cx="8786842" cy="2659707"/>
          </a:xfrm>
        </p:spPr>
        <p:txBody>
          <a:bodyPr/>
          <a:lstStyle/>
          <a:p>
            <a:pPr algn="ctr"/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Бізнес-модель </a:t>
            </a:r>
            <a:b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онлайн ресурсного центу</a:t>
            </a:r>
            <a:b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«Кращі агропрактики»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001C9D-EF04-4F37-9A47-B7F1ADFF7EA7}"/>
              </a:ext>
            </a:extLst>
          </p:cNvPr>
          <p:cNvSpPr/>
          <p:nvPr/>
        </p:nvSpPr>
        <p:spPr bwMode="auto">
          <a:xfrm>
            <a:off x="27045" y="548680"/>
            <a:ext cx="12192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kumimoji="0" lang="uk-U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235059-627D-4433-8342-0F7AD3785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89364"/>
              </p:ext>
            </p:extLst>
          </p:nvPr>
        </p:nvGraphicFramePr>
        <p:xfrm>
          <a:off x="-5074840" y="-2194267"/>
          <a:ext cx="1638300" cy="25146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22955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0428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8E8A3DC-AD8D-4E68-8C96-31D2529F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66365"/>
            <a:ext cx="13716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D3DB40-A128-42AE-BF9F-2BC567F31588}"/>
              </a:ext>
            </a:extLst>
          </p:cNvPr>
          <p:cNvSpPr/>
          <p:nvPr/>
        </p:nvSpPr>
        <p:spPr bwMode="auto">
          <a:xfrm>
            <a:off x="-27045" y="5417110"/>
            <a:ext cx="12219045" cy="8640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Іван </a:t>
            </a:r>
            <a:r>
              <a:rPr kumimoji="0" lang="uk-UA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Свиноус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</a:t>
            </a:r>
          </a:p>
          <a:p>
            <a:r>
              <a:rPr lang="uk-UA" sz="2800" dirty="0">
                <a:solidFill>
                  <a:schemeClr val="bg1"/>
                </a:solidFill>
              </a:rPr>
              <a:t>експерт проєкту, доктор економічних наук</a:t>
            </a:r>
            <a:endParaRPr kumimoji="0" lang="uk-UA" sz="2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A7CB6-FCE7-431E-89E7-875A2BD34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235" y="548680"/>
            <a:ext cx="1920162" cy="6621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435288-D5DC-46A5-8902-E7E26764D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763" y="600955"/>
            <a:ext cx="1920162" cy="594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E270A-DCF4-4FD6-876E-DF400CAA4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897" y="756219"/>
            <a:ext cx="1640501" cy="3343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0E5EB7-B7DE-4C73-9A7F-CA1346D8779C}"/>
              </a:ext>
            </a:extLst>
          </p:cNvPr>
          <p:cNvSpPr/>
          <p:nvPr/>
        </p:nvSpPr>
        <p:spPr>
          <a:xfrm>
            <a:off x="3071664" y="1135299"/>
            <a:ext cx="5397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uk-UA" sz="1200" b="1" dirty="0">
                <a:solidFill>
                  <a:srgbClr val="2F549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Програма USAID з аграрного і сільського розвитку (АГРО)</a:t>
            </a:r>
            <a:r>
              <a:rPr lang="ru-RU" sz="12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2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CAE2CF-15E7-428A-8D9B-7BF7AFCE59D6}"/>
              </a:ext>
            </a:extLst>
          </p:cNvPr>
          <p:cNvSpPr/>
          <p:nvPr/>
        </p:nvSpPr>
        <p:spPr bwMode="auto">
          <a:xfrm>
            <a:off x="263352" y="5262910"/>
            <a:ext cx="1371600" cy="12287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12.10.2021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0885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Ключові дії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60C297-6D2C-474E-8A3F-1BC4BE9E181C}"/>
              </a:ext>
            </a:extLst>
          </p:cNvPr>
          <p:cNvSpPr/>
          <p:nvPr/>
        </p:nvSpPr>
        <p:spPr>
          <a:xfrm>
            <a:off x="3071664" y="1960170"/>
            <a:ext cx="8600950" cy="356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Популяризація ідеї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Формування структури, ресурсної бази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та постійна підтримка банку кращих агропрактик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єдиного інформаційного простору кращих агропрактик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Поширення кращих агропрактик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Поліпшення інституційних умов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Навчання ММСП цифровим технологіям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Залучення нових ресурсів для забезпечення сталості ОРЦ «Кращі агропрактики»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Старт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7A5D7017-98DE-49C8-A647-596019B82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1" y="19601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Експертне обговорення: «Регіональний розвиток в програмах кандидатів по 206  виборчому округу» | Події і коментарі">
            <a:extLst>
              <a:ext uri="{FF2B5EF4-FFF2-40B4-BE49-F238E27FC236}">
                <a16:creationId xmlns:a16="http://schemas.microsoft.com/office/drawing/2014/main" id="{C168CEAB-205A-4669-AB32-5C94DF0E7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776" y="4139827"/>
            <a:ext cx="2143124" cy="152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4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ОРЦ «Кращі агропрактики»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5FC727F-AF16-48B9-81A2-45DB8BBB77C7}"/>
              </a:ext>
            </a:extLst>
          </p:cNvPr>
          <p:cNvSpPr/>
          <p:nvPr/>
        </p:nvSpPr>
        <p:spPr bwMode="auto">
          <a:xfrm>
            <a:off x="3195859" y="2251471"/>
            <a:ext cx="6385190" cy="343135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EAB7C29-D1E1-4630-A574-4B59CED47EC0}"/>
              </a:ext>
            </a:extLst>
          </p:cNvPr>
          <p:cNvSpPr/>
          <p:nvPr/>
        </p:nvSpPr>
        <p:spPr bwMode="auto">
          <a:xfrm>
            <a:off x="4906347" y="2915537"/>
            <a:ext cx="2842609" cy="206870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8486B7-7B1E-4095-8D7A-A667D5875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099" y="4163776"/>
            <a:ext cx="688908" cy="5791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25753FC-0AF3-4E2C-81E4-F7C3AF89C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338" y="2753284"/>
            <a:ext cx="688908" cy="5791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3EDA1C5-3AEB-4B11-99BA-DA315ABE1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957" y="3048763"/>
            <a:ext cx="688908" cy="5791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C264E0-5DDD-4024-A859-3B56FF79D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957" y="4405069"/>
            <a:ext cx="688908" cy="5791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7C87AF-96D9-4EFA-B946-EF6A91A14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758" y="3443780"/>
            <a:ext cx="1301392" cy="908519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91754DC-0248-4FA3-A54E-2718D62BC33F}"/>
              </a:ext>
            </a:extLst>
          </p:cNvPr>
          <p:cNvSpPr/>
          <p:nvPr/>
        </p:nvSpPr>
        <p:spPr bwMode="auto">
          <a:xfrm>
            <a:off x="2783913" y="3489294"/>
            <a:ext cx="934855" cy="8174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Аграрні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асоціації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7A7C69C-B594-4B7B-AABF-D207B1A54728}"/>
              </a:ext>
            </a:extLst>
          </p:cNvPr>
          <p:cNvSpPr/>
          <p:nvPr/>
        </p:nvSpPr>
        <p:spPr bwMode="auto">
          <a:xfrm>
            <a:off x="3923103" y="2358302"/>
            <a:ext cx="934855" cy="8174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Заклади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науки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9580E6C-1ED6-4E43-B985-CA2DF4C13F2D}"/>
              </a:ext>
            </a:extLst>
          </p:cNvPr>
          <p:cNvSpPr/>
          <p:nvPr/>
        </p:nvSpPr>
        <p:spPr bwMode="auto">
          <a:xfrm>
            <a:off x="5738951" y="1949557"/>
            <a:ext cx="934855" cy="8174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Заклади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освіти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D1CBCB2-3D25-4B8B-9C6F-3865447F1149}"/>
              </a:ext>
            </a:extLst>
          </p:cNvPr>
          <p:cNvSpPr/>
          <p:nvPr/>
        </p:nvSpPr>
        <p:spPr bwMode="auto">
          <a:xfrm>
            <a:off x="7666425" y="2147552"/>
            <a:ext cx="934855" cy="8174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Виробники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МТР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7CEB877-16A5-435A-B26F-10CBA1491818}"/>
              </a:ext>
            </a:extLst>
          </p:cNvPr>
          <p:cNvSpPr/>
          <p:nvPr/>
        </p:nvSpPr>
        <p:spPr bwMode="auto">
          <a:xfrm>
            <a:off x="8886549" y="3159457"/>
            <a:ext cx="934855" cy="8174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000" dirty="0">
                <a:solidFill>
                  <a:srgbClr val="000000"/>
                </a:solidFill>
              </a:rPr>
              <a:t>Постачальники</a:t>
            </a:r>
            <a:endParaRPr kumimoji="0" lang="uk-UA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МТР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04B6FAA-2A59-4863-BE21-64C082494B88}"/>
              </a:ext>
            </a:extLst>
          </p:cNvPr>
          <p:cNvSpPr/>
          <p:nvPr/>
        </p:nvSpPr>
        <p:spPr bwMode="auto">
          <a:xfrm>
            <a:off x="8601280" y="4476187"/>
            <a:ext cx="934855" cy="8174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ЗМІ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28D3D7B-8D0D-43A8-A62D-1AB10E3F957F}"/>
              </a:ext>
            </a:extLst>
          </p:cNvPr>
          <p:cNvSpPr/>
          <p:nvPr/>
        </p:nvSpPr>
        <p:spPr bwMode="auto">
          <a:xfrm>
            <a:off x="3616365" y="4681402"/>
            <a:ext cx="934855" cy="8174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Великі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100" dirty="0">
                <a:solidFill>
                  <a:srgbClr val="000000"/>
                </a:solidFill>
              </a:rPr>
              <a:t>підприємства</a:t>
            </a:r>
            <a:endParaRPr kumimoji="0" lang="uk-UA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A4210C1-0FAF-49F1-AFCB-638D7DBAD321}"/>
              </a:ext>
            </a:extLst>
          </p:cNvPr>
          <p:cNvSpPr/>
          <p:nvPr/>
        </p:nvSpPr>
        <p:spPr bwMode="auto">
          <a:xfrm>
            <a:off x="5264493" y="5214635"/>
            <a:ext cx="934855" cy="8174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Проекти</a:t>
            </a:r>
            <a:endParaRPr lang="uk-UA" sz="1100" dirty="0">
              <a:solidFill>
                <a:srgbClr val="00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МТД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C443B5EA-3C40-4E79-8415-59E147F7745E}"/>
              </a:ext>
            </a:extLst>
          </p:cNvPr>
          <p:cNvSpPr/>
          <p:nvPr/>
        </p:nvSpPr>
        <p:spPr bwMode="auto">
          <a:xfrm>
            <a:off x="7268246" y="5146492"/>
            <a:ext cx="934855" cy="8174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100" dirty="0">
                <a:solidFill>
                  <a:srgbClr val="000000"/>
                </a:solidFill>
              </a:rPr>
              <a:t>Консалтингові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100" dirty="0">
                <a:solidFill>
                  <a:srgbClr val="000000"/>
                </a:solidFill>
              </a:rPr>
              <a:t>компанії</a:t>
            </a:r>
            <a:endParaRPr kumimoji="0" lang="uk-UA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38A28F23-5681-46EF-B447-B65D4CFBD0CC}"/>
              </a:ext>
            </a:extLst>
          </p:cNvPr>
          <p:cNvSpPr/>
          <p:nvPr/>
        </p:nvSpPr>
        <p:spPr bwMode="auto">
          <a:xfrm>
            <a:off x="798684" y="1949557"/>
            <a:ext cx="11057955" cy="4215747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998F38B-B881-4834-80F9-9165442E70DE}"/>
              </a:ext>
            </a:extLst>
          </p:cNvPr>
          <p:cNvSpPr/>
          <p:nvPr/>
        </p:nvSpPr>
        <p:spPr bwMode="auto">
          <a:xfrm>
            <a:off x="1363766" y="4772757"/>
            <a:ext cx="1380038" cy="110352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Центральні органи</a:t>
            </a:r>
            <a:endParaRPr lang="uk-UA" sz="1100" b="1" dirty="0">
              <a:solidFill>
                <a:srgbClr val="00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виконавчої влади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B6E84463-B5E4-4CF7-BCAF-ABD1845C28D4}"/>
              </a:ext>
            </a:extLst>
          </p:cNvPr>
          <p:cNvSpPr/>
          <p:nvPr/>
        </p:nvSpPr>
        <p:spPr bwMode="auto">
          <a:xfrm>
            <a:off x="9893025" y="2147552"/>
            <a:ext cx="1457139" cy="104849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Місцеві органи</a:t>
            </a:r>
            <a:endParaRPr lang="uk-UA" sz="1200" b="1" dirty="0">
              <a:solidFill>
                <a:srgbClr val="00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виконавчої влади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6794B79-3680-4CC8-B0C3-6F79F32EC76D}"/>
              </a:ext>
            </a:extLst>
          </p:cNvPr>
          <p:cNvSpPr/>
          <p:nvPr/>
        </p:nvSpPr>
        <p:spPr bwMode="auto">
          <a:xfrm>
            <a:off x="1474478" y="1962797"/>
            <a:ext cx="1543817" cy="119666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Верховна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Рада України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E6C8A1F-B0CF-427D-ACB2-384280C988B2}"/>
              </a:ext>
            </a:extLst>
          </p:cNvPr>
          <p:cNvSpPr/>
          <p:nvPr/>
        </p:nvSpPr>
        <p:spPr bwMode="auto">
          <a:xfrm>
            <a:off x="10133673" y="4784523"/>
            <a:ext cx="1516009" cy="10917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Органи місцевого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самоврядування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D9F6937-3D85-4082-9E9A-AA7D96513B6F}"/>
              </a:ext>
            </a:extLst>
          </p:cNvPr>
          <p:cNvSpPr/>
          <p:nvPr/>
        </p:nvSpPr>
        <p:spPr>
          <a:xfrm>
            <a:off x="7965231" y="1589820"/>
            <a:ext cx="2206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>
                <a:solidFill>
                  <a:srgbClr val="1E1E20"/>
                </a:solidFill>
                <a:latin typeface="Arial" pitchFamily="34" charset="0"/>
                <a:ea typeface="Times New Roman" pitchFamily="18" charset="0"/>
              </a:rPr>
              <a:t>Зовнішнє середовище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36640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Складові ОРЦ «Кращі агропрактики»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F6CE2B-4BEB-4AC3-9E47-E2BADBBC5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1844824"/>
            <a:ext cx="7200800" cy="4900036"/>
          </a:xfrm>
          <a:prstGeom prst="rect">
            <a:avLst/>
          </a:prstGeom>
        </p:spPr>
      </p:pic>
      <p:pic>
        <p:nvPicPr>
          <p:cNvPr id="8194" name="Picture 2" descr="Бизнес: бизнес модель">
            <a:extLst>
              <a:ext uri="{FF2B5EF4-FFF2-40B4-BE49-F238E27FC236}">
                <a16:creationId xmlns:a16="http://schemas.microsoft.com/office/drawing/2014/main" id="{D3DAC0CF-9179-4A25-9191-EDE99343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212706"/>
            <a:ext cx="4287722" cy="35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9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Структура ОРЦ «Кращі агропрактики»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EDC40-4867-4825-BA96-E3C242B44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784" y="1772817"/>
            <a:ext cx="7439738" cy="4320480"/>
          </a:xfrm>
          <a:prstGeom prst="rect">
            <a:avLst/>
          </a:prstGeom>
        </p:spPr>
      </p:pic>
      <p:pic>
        <p:nvPicPr>
          <p:cNvPr id="5122" name="Picture 2" descr="Чем отличается структура от системы">
            <a:extLst>
              <a:ext uri="{FF2B5EF4-FFF2-40B4-BE49-F238E27FC236}">
                <a16:creationId xmlns:a16="http://schemas.microsoft.com/office/drawing/2014/main" id="{49EF587C-344E-4C07-B03C-71080E77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793854"/>
            <a:ext cx="3206143" cy="24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4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Доходи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ОРЦ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Кращі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агропрактики»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B3C741A9-C362-4AD8-A9BA-6F215D82DE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43671" y="1905408"/>
            <a:ext cx="8496945" cy="3960398"/>
            <a:chOff x="2281" y="-1115"/>
            <a:chExt cx="7200" cy="3121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29B05306-965C-4956-9E67-7742D0E33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-1115"/>
              <a:ext cx="4856" cy="5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uk-UA" sz="18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</a:rPr>
                <a:t>Доходи ОРЦ «Кращі агропрактики»</a:t>
              </a:r>
              <a:endParaRPr lang="uk-UA" sz="1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BA0BB00E-D901-43A3-9BA2-B8FC03CE3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-279"/>
              <a:ext cx="2259" cy="12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uk-UA" sz="16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</a:rPr>
                <a:t>Доходи від рекламної діяльності</a:t>
              </a:r>
              <a:endParaRPr lang="uk-UA" sz="16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0138399E-69BB-4EAE-8D29-932C4EC7C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" y="-279"/>
              <a:ext cx="2118" cy="12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uk-UA" sz="16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</a:rPr>
                <a:t>Доходи від надання інформаційних послуг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/>
              <a:endParaRPr lang="en-US" sz="18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B7C07F-8584-4946-AADF-0F952EDFE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" y="-279"/>
              <a:ext cx="2259" cy="12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uk-UA" sz="16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</a:rPr>
                <a:t>Доходи від проведення онлайн круглих столів, конференції та просування інноваційних проектів</a:t>
              </a:r>
              <a:endParaRPr lang="uk-UA" sz="16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7E728BA5-7C99-4738-80FB-5E93AA3A7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1115"/>
              <a:ext cx="7059" cy="8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450850"/>
              <a:endParaRPr lang="uk-UA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endParaRPr>
            </a:p>
            <a:p>
              <a:pPr indent="450850"/>
              <a:r>
                <a:rPr lang="uk-UA" sz="1600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</a:rPr>
                <a:t>Фінансова та матеріальна допомога/підтримка вітчизняних юридичних та фізичних осіб, зацікавлених в розвитку онлайн-платформи як каналу поширення аграрних інновацій та кращих агропрактик</a:t>
              </a:r>
              <a:endParaRPr lang="uk-UA" sz="16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273C058A-4C21-4376-A356-CC8D23845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-418"/>
              <a:ext cx="423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08D2AE75-4A8B-4BD7-A388-FB6FB28F1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1" y="-418"/>
              <a:ext cx="0" cy="153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8CCCAFAB-8041-41D6-98DB-62C0D5811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" y="-557"/>
              <a:ext cx="0" cy="27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146B67C7-E9CD-4F1E-AD25-6B890BA0D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-418"/>
              <a:ext cx="1" cy="1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  <p:sp>
          <p:nvSpPr>
            <p:cNvPr id="17" name="Line 4">
              <a:extLst>
                <a:ext uri="{FF2B5EF4-FFF2-40B4-BE49-F238E27FC236}">
                  <a16:creationId xmlns:a16="http://schemas.microsoft.com/office/drawing/2014/main" id="{5CB64869-7F51-4C4B-AF01-C6B5C20704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7" y="-418"/>
              <a:ext cx="0" cy="1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E474D-7DCC-479B-B14A-7747DD54A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75" y="1809752"/>
            <a:ext cx="2828925" cy="23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Очікуваний річний бюджет ОРЦ «Кращі агропрактики»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C4B50F38-C02C-4B8E-B4FA-7B520131A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34557"/>
              </p:ext>
            </p:extLst>
          </p:nvPr>
        </p:nvGraphicFramePr>
        <p:xfrm>
          <a:off x="3647728" y="1582425"/>
          <a:ext cx="8064896" cy="451087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16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/>
                        <a:t>Потенційні витрати: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/>
                        <a:t>грн.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Розробка та оформлення сайту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20000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Закупка офгтехніки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50000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Обслуговування сайту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24000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Розкрутка сайту, робота з соц.мережами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96000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Аренда домену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4800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Оренда приміщення + комунальні платежі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180000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Сплата податків (із з/п, і ФОП)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336000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Заробітна плата працівників (1 особа)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540000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Заробітна плата бухгалтера (1 особа)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180000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i="1" dirty="0"/>
                        <a:t>Всього витрат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 dirty="0"/>
                        <a:t>1430800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/>
                        <a:t>Потенційні доходи від надання послуг: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Фізичні особи, ФОП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 dirty="0"/>
                        <a:t>168000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Юридичні особи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/>
                        <a:t>192000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Дохід від інших послуг (реклама, просування, аутсорсинг тощо)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 dirty="0"/>
                        <a:t>24000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Всього доходів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 dirty="0"/>
                        <a:t>1896000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i="1" dirty="0"/>
                        <a:t>Фінансовий результат</a:t>
                      </a:r>
                      <a:endParaRPr lang="ru-RU" sz="1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 dirty="0"/>
                        <a:t>465200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45FA7B-C646-4205-BB9A-FC01D709E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2708920"/>
            <a:ext cx="2799766" cy="23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8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Канали поширення інформації 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4DB3D5B6-0247-4BB9-9593-F172EE8E98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92880" y="1699464"/>
            <a:ext cx="9387696" cy="3817768"/>
            <a:chOff x="-44" y="1581"/>
            <a:chExt cx="8819" cy="4089"/>
          </a:xfrm>
        </p:grpSpPr>
        <p:sp>
          <p:nvSpPr>
            <p:cNvPr id="7" name="Rectangle 31">
              <a:extLst>
                <a:ext uri="{FF2B5EF4-FFF2-40B4-BE49-F238E27FC236}">
                  <a16:creationId xmlns:a16="http://schemas.microsoft.com/office/drawing/2014/main" id="{832DBE7A-FB28-451F-93BC-CD96CA29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4" y="1581"/>
              <a:ext cx="8819" cy="5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uk-UA" sz="16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Канали поширення інформації ОРЦ «Кращі </a:t>
              </a:r>
              <a:r>
                <a:rPr lang="uk-UA" sz="1600" b="1" dirty="0" err="1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агро</a:t>
              </a:r>
              <a:r>
                <a:rPr lang="uk-UA" sz="16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uk-UA" sz="18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практики»</a:t>
              </a:r>
              <a:endParaRPr lang="uk-UA" sz="18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30">
              <a:extLst>
                <a:ext uri="{FF2B5EF4-FFF2-40B4-BE49-F238E27FC236}">
                  <a16:creationId xmlns:a16="http://schemas.microsoft.com/office/drawing/2014/main" id="{521C2BF9-2C7F-4861-9F3B-DC6D94214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430"/>
              <a:ext cx="1694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Online</a:t>
              </a:r>
              <a:r>
                <a:rPr lang="uk-UA" sz="14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ОРЦ</a:t>
              </a:r>
              <a:endParaRPr lang="uk-UA" sz="14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78C1AF51-7A5D-485B-8927-CD0ED16B3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2975"/>
              <a:ext cx="1553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err="1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Youtube</a:t>
              </a:r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-канал «Кращі </a:t>
              </a:r>
              <a:r>
                <a:rPr lang="uk-UA" sz="1400" dirty="0" err="1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агро</a:t>
              </a:r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-практики</a:t>
              </a:r>
              <a:r>
                <a:rPr lang="uk-UA" sz="18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lang="uk-UA" sz="18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B678F820-40EE-4D4E-BC36-7F983D61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3950"/>
              <a:ext cx="1553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Telegram</a:t>
              </a:r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-канал «Кращі агропрактики</a:t>
              </a:r>
              <a:r>
                <a:rPr lang="uk-UA" sz="18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lang="uk-UA" sz="18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3351EA35-D5E1-4F4D-A330-3571CD9D9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" y="4926"/>
              <a:ext cx="1553" cy="74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FB</a:t>
              </a:r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-сторінка «Кращі агропрактики»</a:t>
              </a:r>
              <a:endParaRPr lang="uk-UA" sz="14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818DFA18-8765-42FA-B0BE-A87E9939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417"/>
              <a:ext cx="1694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uk-UA" sz="14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</a:t>
              </a:r>
              <a:r>
                <a:rPr lang="en-US" sz="1400" b="1" dirty="0" err="1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ffline</a:t>
              </a:r>
              <a:endParaRPr lang="uk-UA" sz="14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28D087B-935F-4BB8-8D96-90097A04F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2975"/>
              <a:ext cx="1553" cy="5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Публічні заходи</a:t>
              </a:r>
              <a:endParaRPr lang="uk-UA" sz="14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CD7DBC40-299B-47E5-9853-7238882D8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" y="2417"/>
              <a:ext cx="2400" cy="5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uk-UA" sz="14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Власні ЗМІ</a:t>
              </a:r>
              <a:endParaRPr lang="uk-UA" sz="14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93D1ABA-1028-4ECC-B980-6F460984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" y="3114"/>
              <a:ext cx="2259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Офлайн-бюлетень </a:t>
              </a:r>
            </a:p>
            <a:p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«Кращі агропрактики»</a:t>
              </a:r>
              <a:endParaRPr lang="en-US" sz="14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endParaRPr lang="en-US" sz="18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84F3A881-7A2C-4829-A635-1A6E1CEB1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6" y="4089"/>
              <a:ext cx="2259" cy="5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Бюлетень «Поради від </a:t>
              </a:r>
              <a:r>
                <a:rPr lang="uk-UA" sz="1400" dirty="0" err="1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Доради</a:t>
              </a:r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»</a:t>
              </a:r>
              <a:endParaRPr lang="uk-UA" sz="14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7ACBEAA5-AD3A-4A88-AE7D-3529A1098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3671"/>
              <a:ext cx="1559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800" dirty="0">
                  <a:solidFill>
                    <a:srgbClr val="1E1E20"/>
                  </a:solidFill>
                  <a:latin typeface="Arial" pitchFamily="34" charset="0"/>
                  <a:cs typeface="Arial" pitchFamily="34" charset="0"/>
                </a:rPr>
                <a:t>З</a:t>
              </a:r>
              <a:r>
                <a:rPr lang="uk-UA" sz="1800" dirty="0">
                  <a:solidFill>
                    <a:srgbClr val="1E1E20"/>
                  </a:solidFill>
                  <a:latin typeface="Arial" pitchFamily="34" charset="0"/>
                  <a:cs typeface="Arial" pitchFamily="34" charset="0"/>
                </a:rPr>
                <a:t>МІ</a:t>
              </a: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DA412824-833E-49A9-9729-A07E16753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" y="2278"/>
              <a:ext cx="70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2AB4E021-FF2C-4B73-87BD-03E00E62F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78"/>
              <a:ext cx="0" cy="1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CB089EDF-6818-4FCF-9E10-A0A2358C1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8" y="2278"/>
              <a:ext cx="0" cy="13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491DB9CC-F6D9-4253-B5E3-BAB1147B8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" y="2138"/>
              <a:ext cx="0" cy="14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EA09A05B-6045-4B08-9B85-3C6EA6449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0" y="2278"/>
              <a:ext cx="7" cy="297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817F6504-835C-4970-BA0A-CFD83E31B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2556"/>
              <a:ext cx="14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3">
              <a:extLst>
                <a:ext uri="{FF2B5EF4-FFF2-40B4-BE49-F238E27FC236}">
                  <a16:creationId xmlns:a16="http://schemas.microsoft.com/office/drawing/2014/main" id="{404D955A-2CD8-41E7-9E43-21D52DBCB9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7" y="4052"/>
              <a:ext cx="255" cy="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9D289054-1C61-4392-B1EF-C4F28FA54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2835"/>
              <a:ext cx="0" cy="41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1">
              <a:extLst>
                <a:ext uri="{FF2B5EF4-FFF2-40B4-BE49-F238E27FC236}">
                  <a16:creationId xmlns:a16="http://schemas.microsoft.com/office/drawing/2014/main" id="{8F943399-D7C4-4723-B5C7-2A2559E3B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3253"/>
              <a:ext cx="141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2AA255CC-0AD2-4679-981B-A85431F21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2835"/>
              <a:ext cx="0" cy="250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7">
              <a:extLst>
                <a:ext uri="{FF2B5EF4-FFF2-40B4-BE49-F238E27FC236}">
                  <a16:creationId xmlns:a16="http://schemas.microsoft.com/office/drawing/2014/main" id="{F7874F84-343E-4E10-996D-91CE7AE60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5344"/>
              <a:ext cx="141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6">
              <a:extLst>
                <a:ext uri="{FF2B5EF4-FFF2-40B4-BE49-F238E27FC236}">
                  <a16:creationId xmlns:a16="http://schemas.microsoft.com/office/drawing/2014/main" id="{9FB538C1-0791-477E-A62C-8F88ADC0B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4368"/>
              <a:ext cx="141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5">
              <a:extLst>
                <a:ext uri="{FF2B5EF4-FFF2-40B4-BE49-F238E27FC236}">
                  <a16:creationId xmlns:a16="http://schemas.microsoft.com/office/drawing/2014/main" id="{D83E36E9-993E-4FD6-89C9-94A36C91C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" y="3253"/>
              <a:ext cx="141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2B28DE8B-4D26-4EF9-BD79-898EA88E4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5" y="2975"/>
              <a:ext cx="0" cy="1254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3">
              <a:extLst>
                <a:ext uri="{FF2B5EF4-FFF2-40B4-BE49-F238E27FC236}">
                  <a16:creationId xmlns:a16="http://schemas.microsoft.com/office/drawing/2014/main" id="{A5BA5032-33D0-4F1A-9649-72D1234DD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5" y="4229"/>
              <a:ext cx="141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2">
              <a:extLst>
                <a:ext uri="{FF2B5EF4-FFF2-40B4-BE49-F238E27FC236}">
                  <a16:creationId xmlns:a16="http://schemas.microsoft.com/office/drawing/2014/main" id="{E7BB7908-91EE-45C4-9302-DD16C76FA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5" y="3532"/>
              <a:ext cx="141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A3446E15-9D70-4F33-B157-DE96729B5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" y="3529"/>
              <a:ext cx="1694" cy="5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err="1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Youtube</a:t>
              </a:r>
              <a:r>
                <a:rPr lang="uk-UA" sz="1400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-канал НАСДСУ</a:t>
              </a:r>
              <a:endParaRPr lang="uk-UA" sz="1800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Rectangle 30">
            <a:extLst>
              <a:ext uri="{FF2B5EF4-FFF2-40B4-BE49-F238E27FC236}">
                <a16:creationId xmlns:a16="http://schemas.microsoft.com/office/drawing/2014/main" id="{0A1F9A47-C0B9-44E5-806C-47D72AF84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491" y="2540549"/>
            <a:ext cx="2160279" cy="3902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rgbClr val="1E1E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Online</a:t>
            </a:r>
            <a:r>
              <a:rPr lang="uk-UA" sz="1400" b="1" dirty="0">
                <a:solidFill>
                  <a:srgbClr val="1E1E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НАСДСУ</a:t>
            </a:r>
            <a:endParaRPr lang="uk-UA" sz="1400" dirty="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6114482C-4AED-482C-A299-160D13A17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493" y="4155531"/>
            <a:ext cx="1803237" cy="460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rgbClr val="1E1E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FB</a:t>
            </a:r>
            <a:r>
              <a:rPr lang="uk-UA" sz="1400" dirty="0">
                <a:solidFill>
                  <a:srgbClr val="1E1E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-сторінка НАСДСУ</a:t>
            </a:r>
            <a:endParaRPr lang="uk-UA" sz="1400" dirty="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9432CAF9-6934-4218-A77B-CE4EE108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378" y="4768580"/>
            <a:ext cx="1856956" cy="3218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1400" dirty="0">
                <a:solidFill>
                  <a:srgbClr val="1E1E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Сайт УМДФ</a:t>
            </a:r>
            <a:endParaRPr lang="uk-UA" sz="1400" dirty="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11A02537-3E7D-40CF-8422-E98062A10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493" y="3060185"/>
            <a:ext cx="1803237" cy="3218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1400" dirty="0">
                <a:solidFill>
                  <a:srgbClr val="1E1E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Сайт УМДФ</a:t>
            </a:r>
            <a:endParaRPr lang="uk-UA" sz="1400" dirty="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8">
            <a:extLst>
              <a:ext uri="{FF2B5EF4-FFF2-40B4-BE49-F238E27FC236}">
                <a16:creationId xmlns:a16="http://schemas.microsoft.com/office/drawing/2014/main" id="{70E4A9D5-858A-4301-888F-2ADE31DC5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1524" y="2937472"/>
            <a:ext cx="12462" cy="2575234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0AA7C4A5-7B65-4388-91C5-014EFE645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633" y="5395491"/>
            <a:ext cx="1856956" cy="3218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1400" dirty="0">
                <a:solidFill>
                  <a:srgbClr val="1E1E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Партнери НАСДСУ</a:t>
            </a:r>
            <a:endParaRPr lang="uk-UA" sz="1400" dirty="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9813F66E-F5A2-4136-A952-85A410CF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964" y="4821648"/>
            <a:ext cx="1659532" cy="6348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sz="1400" dirty="0">
                <a:solidFill>
                  <a:srgbClr val="1E1E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Партнери НАСДСУ</a:t>
            </a:r>
            <a:endParaRPr lang="uk-UA" sz="1400" dirty="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3737F73-1549-43D2-9D48-74BE1B888C1B}"/>
              </a:ext>
            </a:extLst>
          </p:cNvPr>
          <p:cNvCxnSpPr>
            <a:cxnSpLocks/>
            <a:endCxn id="43" idx="3"/>
          </p:cNvCxnSpPr>
          <p:nvPr/>
        </p:nvCxnSpPr>
        <p:spPr bwMode="auto">
          <a:xfrm flipH="1" flipV="1">
            <a:off x="3722730" y="3221088"/>
            <a:ext cx="351256" cy="13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7875417E-4DF0-4C55-BE8D-E40C5E938C1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16499" y="3736822"/>
            <a:ext cx="351256" cy="13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B6EC498D-6EF3-47DA-8C7A-24C55931B3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99502" y="5524866"/>
            <a:ext cx="351256" cy="13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88B19166-2F1F-45A2-ACC4-5B61414DC1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09203" y="4346629"/>
            <a:ext cx="351256" cy="13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1CE159E8-F804-4507-958D-2975340880C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30848" y="4952162"/>
            <a:ext cx="351256" cy="13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Line 13">
            <a:extLst>
              <a:ext uri="{FF2B5EF4-FFF2-40B4-BE49-F238E27FC236}">
                <a16:creationId xmlns:a16="http://schemas.microsoft.com/office/drawing/2014/main" id="{4DCFAC46-5A6D-4CE0-B914-C26A236B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0361" y="5153697"/>
            <a:ext cx="323603" cy="48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6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rgbClr val="1E1E20"/>
                </a:solidFill>
              </a:rPr>
              <a:t>SWOT-аналіз бізнес-моделі ОРЦ «Кращі </a:t>
            </a:r>
            <a:r>
              <a:rPr lang="uk-UA" b="1" dirty="0" err="1">
                <a:solidFill>
                  <a:srgbClr val="1E1E20"/>
                </a:solidFill>
              </a:rPr>
              <a:t>агро</a:t>
            </a:r>
            <a:r>
              <a:rPr lang="uk-UA" b="1" dirty="0">
                <a:solidFill>
                  <a:srgbClr val="1E1E20"/>
                </a:solidFill>
              </a:rPr>
              <a:t> практики» 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D437B42-632D-453B-A7EE-4B3E0AAE5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23760"/>
              </p:ext>
            </p:extLst>
          </p:nvPr>
        </p:nvGraphicFramePr>
        <p:xfrm>
          <a:off x="479376" y="1897051"/>
          <a:ext cx="11493675" cy="40142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5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5250">
                <a:tc>
                  <a:txBody>
                    <a:bodyPr/>
                    <a:lstStyle/>
                    <a:p>
                      <a:pPr algn="ctr">
                        <a:spcAft>
                          <a:spcPts val="55"/>
                        </a:spcAft>
                      </a:pPr>
                      <a:r>
                        <a:rPr lang="uk-UA" sz="1400" b="1" dirty="0">
                          <a:solidFill>
                            <a:srgbClr val="1E1E20"/>
                          </a:solidFill>
                        </a:rPr>
                        <a:t>СИЛЬНІ СТОРОНИ  (</a:t>
                      </a:r>
                      <a:r>
                        <a:rPr lang="en-US" sz="1400" b="1" dirty="0">
                          <a:solidFill>
                            <a:srgbClr val="1E1E20"/>
                          </a:solidFill>
                        </a:rPr>
                        <a:t>S</a:t>
                      </a:r>
                      <a:r>
                        <a:rPr lang="uk-UA" sz="1400" b="1" dirty="0">
                          <a:solidFill>
                            <a:srgbClr val="1E1E20"/>
                          </a:solidFill>
                        </a:rPr>
                        <a:t>)</a:t>
                      </a:r>
                      <a:endParaRPr lang="ru-RU" sz="1400" b="1" dirty="0">
                        <a:solidFill>
                          <a:srgbClr val="1E1E20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Актуальність теми для ММСП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Велика клієнтська та партнерська база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Інституалізованість</a:t>
                      </a: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дорадництва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Досвід НАСДСУ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Донорська підтримка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9E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5"/>
                        </a:spcAft>
                      </a:pPr>
                      <a:r>
                        <a:rPr lang="uk-UA" sz="1400" b="1" dirty="0">
                          <a:solidFill>
                            <a:srgbClr val="1E1E20"/>
                          </a:solidFill>
                        </a:rPr>
                        <a:t>МОЖЛИВОСТІ</a:t>
                      </a:r>
                      <a:r>
                        <a:rPr lang="en-US" sz="1400" b="1" dirty="0">
                          <a:solidFill>
                            <a:srgbClr val="1E1E20"/>
                          </a:solidFill>
                        </a:rPr>
                        <a:t> (O)</a:t>
                      </a:r>
                      <a:endParaRPr lang="ru-RU" sz="1400" b="1" dirty="0">
                        <a:solidFill>
                          <a:srgbClr val="1E1E20"/>
                        </a:solidFill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Зростання попиту на сільськогосподарську продукцію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Зростання зацікавленості інноваціями ММСП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Зростання зацікавленості дорадчими послугами верет суб’єктів ММСП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Зростання доходів ММСП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Недостатньо онлайн ресурсів, зорієнтованих на ММСП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Можливість залучення проектів міжнародної технічної допомоги</a:t>
                      </a:r>
                      <a:endParaRPr lang="en-US" sz="1800" i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Можливість розширення переліку соціально спрямованих дорадчих послуг</a:t>
                      </a:r>
                      <a:endParaRPr lang="ru-RU" sz="1400" i="0" dirty="0">
                        <a:solidFill>
                          <a:srgbClr val="1E1E2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3370">
                <a:tc>
                  <a:txBody>
                    <a:bodyPr/>
                    <a:lstStyle/>
                    <a:p>
                      <a:pPr algn="ctr">
                        <a:spcAft>
                          <a:spcPts val="55"/>
                        </a:spcAft>
                      </a:pPr>
                      <a:r>
                        <a:rPr lang="uk-UA" sz="1400" b="1" dirty="0">
                          <a:solidFill>
                            <a:srgbClr val="1E1E20"/>
                          </a:solidFill>
                        </a:rPr>
                        <a:t>СЛАБКІ СТОРОНИ</a:t>
                      </a:r>
                      <a:r>
                        <a:rPr lang="en-US" sz="1400" b="1" dirty="0">
                          <a:solidFill>
                            <a:srgbClr val="1E1E20"/>
                          </a:solidFill>
                        </a:rPr>
                        <a:t> (W)</a:t>
                      </a:r>
                      <a:endParaRPr lang="ru-RU" sz="1400" b="1" dirty="0">
                        <a:solidFill>
                          <a:srgbClr val="1E1E20"/>
                        </a:solidFill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Новизна ідеї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Ціна послуг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Необхідність додаткової підготовки персоналу для продажу таких послуг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Слабкі техніки продаж таких послуг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Нестабільність джерел доходів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5"/>
                        </a:spcAft>
                      </a:pPr>
                      <a:r>
                        <a:rPr lang="uk-UA" sz="1400" b="1" dirty="0">
                          <a:solidFill>
                            <a:srgbClr val="1E1E20"/>
                          </a:solidFill>
                        </a:rPr>
                        <a:t>ЗАГРОЗИ</a:t>
                      </a:r>
                      <a:r>
                        <a:rPr lang="en-US" sz="1400" b="1" dirty="0">
                          <a:solidFill>
                            <a:srgbClr val="1E1E20"/>
                          </a:solidFill>
                        </a:rPr>
                        <a:t> (T)</a:t>
                      </a:r>
                      <a:endParaRPr lang="ru-RU" sz="1400" b="1" dirty="0">
                        <a:solidFill>
                          <a:srgbClr val="1E1E20"/>
                        </a:solidFill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Невисока популярність ІТ-технологій серед значної частини ММСП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Неготовність частини ММСП платити за дорадчі послуги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Нестабільність державної підтримки дорадчої діяльності</a:t>
                      </a:r>
                      <a:endParaRPr lang="en-US" sz="1800" i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5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i="0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Проблеми з якістю дорадчих послуг</a:t>
                      </a:r>
                      <a:endParaRPr lang="ru-RU" sz="1400" i="0" dirty="0">
                        <a:solidFill>
                          <a:srgbClr val="1E1E2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CC1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74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47528" y="1916832"/>
            <a:ext cx="8786842" cy="2659707"/>
          </a:xfrm>
        </p:spPr>
        <p:txBody>
          <a:bodyPr/>
          <a:lstStyle/>
          <a:p>
            <a:pPr algn="ctr"/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Бізнес-модель </a:t>
            </a:r>
            <a:b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онлайн ресурсного центу</a:t>
            </a:r>
            <a:br>
              <a:rPr lang="ru-RU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«Кращі агропрактики»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001C9D-EF04-4F37-9A47-B7F1ADFF7EA7}"/>
              </a:ext>
            </a:extLst>
          </p:cNvPr>
          <p:cNvSpPr/>
          <p:nvPr/>
        </p:nvSpPr>
        <p:spPr bwMode="auto">
          <a:xfrm>
            <a:off x="27045" y="548680"/>
            <a:ext cx="12192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6235059-627D-4433-8342-0F7AD37858B1}"/>
              </a:ext>
            </a:extLst>
          </p:cNvPr>
          <p:cNvGraphicFramePr>
            <a:graphicFrameLocks noGrp="1"/>
          </p:cNvGraphicFramePr>
          <p:nvPr/>
        </p:nvGraphicFramePr>
        <p:xfrm>
          <a:off x="-5074840" y="-2194267"/>
          <a:ext cx="1638300" cy="25146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22955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04280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8E8A3DC-AD8D-4E68-8C96-31D2529F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66365"/>
            <a:ext cx="13716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D3DB40-A128-42AE-BF9F-2BC567F31588}"/>
              </a:ext>
            </a:extLst>
          </p:cNvPr>
          <p:cNvSpPr/>
          <p:nvPr/>
        </p:nvSpPr>
        <p:spPr bwMode="auto">
          <a:xfrm>
            <a:off x="-52251" y="5395019"/>
            <a:ext cx="6886244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Іван 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Свиноус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експерт проєкту, доктор </a:t>
            </a:r>
            <a:r>
              <a:rPr kumimoji="0" lang="uk-UA" sz="20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економічних наук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наук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A7CB6-FCE7-431E-89E7-875A2BD34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235" y="548680"/>
            <a:ext cx="1920162" cy="6621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435288-D5DC-46A5-8902-E7E26764D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763" y="600955"/>
            <a:ext cx="1920162" cy="594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9E270A-DCF4-4FD6-876E-DF400CAA4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897" y="756219"/>
            <a:ext cx="1640501" cy="3343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0E5EB7-B7DE-4C73-9A7F-CA1346D8779C}"/>
              </a:ext>
            </a:extLst>
          </p:cNvPr>
          <p:cNvSpPr/>
          <p:nvPr/>
        </p:nvSpPr>
        <p:spPr>
          <a:xfrm>
            <a:off x="3071664" y="1135299"/>
            <a:ext cx="5397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Програма USAID з аграрного і сільського розвитку (АГРО)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F00A3A-277F-4B11-B142-4CF34BF436CF}"/>
              </a:ext>
            </a:extLst>
          </p:cNvPr>
          <p:cNvSpPr/>
          <p:nvPr/>
        </p:nvSpPr>
        <p:spPr bwMode="auto">
          <a:xfrm>
            <a:off x="6833993" y="5395019"/>
            <a:ext cx="5385052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best.agropract@gmail.com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uk-UA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0974789680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8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0885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FB70C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Головна ідея, цінність</a:t>
            </a:r>
            <a:r>
              <a:rPr lang="ru-RU" b="1">
                <a:solidFill>
                  <a:srgbClr val="0FB70C">
                    <a:lumMod val="50000"/>
                  </a:srgbClr>
                </a:solidFill>
              </a:rPr>
              <a:t> ОРЦ </a:t>
            </a:r>
            <a:r>
              <a:rPr lang="ru-RU" b="1" dirty="0">
                <a:solidFill>
                  <a:srgbClr val="0FB70C">
                    <a:lumMod val="50000"/>
                  </a:srgbClr>
                </a:solidFill>
              </a:rPr>
              <a:t>«</a:t>
            </a:r>
            <a:r>
              <a:rPr lang="ru-RU" b="1" dirty="0" err="1">
                <a:solidFill>
                  <a:srgbClr val="0FB70C">
                    <a:lumMod val="50000"/>
                  </a:srgbClr>
                </a:solidFill>
              </a:rPr>
              <a:t>Кращі</a:t>
            </a:r>
            <a:r>
              <a:rPr lang="ru-RU" b="1" dirty="0">
                <a:solidFill>
                  <a:srgbClr val="0FB70C">
                    <a:lumMod val="50000"/>
                  </a:srgbClr>
                </a:solidFill>
              </a:rPr>
              <a:t> агропрактики»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FB70C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20482" name="Picture 2" descr="Помощник кроссвордиста - быстрый подбор слов">
            <a:extLst>
              <a:ext uri="{FF2B5EF4-FFF2-40B4-BE49-F238E27FC236}">
                <a16:creationId xmlns:a16="http://schemas.microsoft.com/office/drawing/2014/main" id="{62DE68E6-CDE9-44A9-9EC1-7B5ED9756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511567"/>
            <a:ext cx="3024336" cy="32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2AEFA5-B67C-40EC-85D2-F31CD88C5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824" y="2393125"/>
            <a:ext cx="5616624" cy="35344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9AEFFC-3DC9-4A6E-BA73-31DBD33342FB}"/>
              </a:ext>
            </a:extLst>
          </p:cNvPr>
          <p:cNvSpPr/>
          <p:nvPr/>
        </p:nvSpPr>
        <p:spPr>
          <a:xfrm>
            <a:off x="263352" y="1618348"/>
            <a:ext cx="11665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Допомогти </a:t>
            </a:r>
            <a:r>
              <a:rPr lang="uk-UA" sz="20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агро</a:t>
            </a:r>
            <a:r>
              <a:rPr lang="uk-UA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ММСП отримати практичні знання</a:t>
            </a:r>
          </a:p>
          <a:p>
            <a:r>
              <a:rPr lang="uk-UA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 кращі агропрактики в Україні та світі</a:t>
            </a:r>
            <a:endParaRPr lang="uk-U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8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Мета, завдання бізнес-моделі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D461B6-16AC-438D-BBC0-4B75AC4725CD}"/>
              </a:ext>
            </a:extLst>
          </p:cNvPr>
          <p:cNvSpPr/>
          <p:nvPr/>
        </p:nvSpPr>
        <p:spPr>
          <a:xfrm>
            <a:off x="2477952" y="2098629"/>
            <a:ext cx="9512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uk-UA" b="1" dirty="0">
                <a:solidFill>
                  <a:srgbClr val="5F5F5F"/>
                </a:solidFill>
              </a:rPr>
              <a:t>Забезпечення сталості роботи </a:t>
            </a:r>
          </a:p>
          <a:p>
            <a:pPr lvl="0" algn="l"/>
            <a:r>
              <a:rPr lang="uk-UA" b="1" dirty="0">
                <a:solidFill>
                  <a:srgbClr val="5F5F5F"/>
                </a:solidFill>
              </a:rPr>
              <a:t>онлайн ресурсного центу (ОРЦ) «Кращі агропрактики»:</a:t>
            </a:r>
          </a:p>
          <a:p>
            <a:pPr lvl="0" algn="l"/>
            <a:endParaRPr lang="uk-UA" b="1" dirty="0">
              <a:solidFill>
                <a:srgbClr val="5F5F5F"/>
              </a:solidFill>
            </a:endParaRPr>
          </a:p>
          <a:p>
            <a:pPr lvl="0" algn="l"/>
            <a:endParaRPr lang="uk-UA" b="1" dirty="0">
              <a:solidFill>
                <a:srgbClr val="5F5F5F"/>
              </a:solidFill>
            </a:endParaRPr>
          </a:p>
          <a:p>
            <a:pPr lvl="0" algn="l"/>
            <a:endParaRPr lang="uk-UA" b="1" dirty="0">
              <a:solidFill>
                <a:srgbClr val="5F5F5F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5F5F5F"/>
                </a:solidFill>
              </a:rPr>
              <a:t>Єдине інформаційне середовище, зорієнтоване не ММСП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5F5F5F"/>
                </a:solidFill>
              </a:rPr>
              <a:t>Якісні послуги для клієнтів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5F5F5F"/>
                </a:solidFill>
              </a:rPr>
              <a:t>Ефективна взаємодія з партнерами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5F5F5F"/>
                </a:solidFill>
              </a:rPr>
              <a:t>Сталі надходження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CA8063-3E30-4B1E-B7E2-04821CC1E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01" y="1905408"/>
            <a:ext cx="1594868" cy="1594868"/>
          </a:xfrm>
          <a:prstGeom prst="rect">
            <a:avLst/>
          </a:prstGeom>
        </p:spPr>
      </p:pic>
      <p:pic>
        <p:nvPicPr>
          <p:cNvPr id="2050" name="Picture 2" descr="Звіти про діяльність — ЦДтаЮТ">
            <a:extLst>
              <a:ext uri="{FF2B5EF4-FFF2-40B4-BE49-F238E27FC236}">
                <a16:creationId xmlns:a16="http://schemas.microsoft.com/office/drawing/2014/main" id="{2E7B87AA-8C80-4C86-89B8-88744FEA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272" y="3842367"/>
            <a:ext cx="2007680" cy="18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7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6091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Передумови для успіху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7AB9C4-EC3D-4ADD-AB7E-91B35F84AE3A}"/>
              </a:ext>
            </a:extLst>
          </p:cNvPr>
          <p:cNvSpPr/>
          <p:nvPr/>
        </p:nvSpPr>
        <p:spPr>
          <a:xfrm>
            <a:off x="2999656" y="2019767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00"/>
                </a:solidFill>
              </a:rPr>
              <a:t>Зростаюча роль інформації та знань в аграрній економіці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uk-UA" sz="2000" b="1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00"/>
                </a:solidFill>
              </a:rPr>
              <a:t>Нові виклики та тренди у сільському господарстві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uk-UA" sz="2000" b="1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00"/>
                </a:solidFill>
              </a:rPr>
              <a:t>Обмежений доступ сільськогосподарських ММСП до сучасних агропрактик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uk-UA" sz="2000" b="1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0000"/>
                </a:solidFill>
              </a:rPr>
              <a:t>Відсутність консолідованої сталої інформаційної системи, зорієнтованої на ММСП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uk-UA" sz="2000" b="1" dirty="0">
              <a:solidFill>
                <a:srgbClr val="00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uk-UA" sz="2000" b="1" dirty="0" err="1">
                <a:solidFill>
                  <a:srgbClr val="000000"/>
                </a:solidFill>
              </a:rPr>
              <a:t>Інституціалізоване</a:t>
            </a:r>
            <a:r>
              <a:rPr lang="uk-UA" sz="2000" b="1" dirty="0">
                <a:solidFill>
                  <a:srgbClr val="000000"/>
                </a:solidFill>
              </a:rPr>
              <a:t> </a:t>
            </a:r>
            <a:r>
              <a:rPr lang="uk-UA" sz="2000" b="1" dirty="0" err="1">
                <a:solidFill>
                  <a:srgbClr val="000000"/>
                </a:solidFill>
              </a:rPr>
              <a:t>дорадництво</a:t>
            </a:r>
            <a:r>
              <a:rPr lang="uk-UA" sz="2000" b="1" dirty="0">
                <a:solidFill>
                  <a:srgbClr val="000000"/>
                </a:solidFill>
              </a:rPr>
              <a:t>  як основа для фінансової сталості</a:t>
            </a:r>
            <a:endParaRPr lang="uk-UA" b="1" dirty="0">
              <a:solidFill>
                <a:srgbClr val="0FB70C">
                  <a:lumMod val="50000"/>
                </a:srgb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D26CB0-256C-492E-B326-7A09EBBC5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74" y="1988424"/>
            <a:ext cx="1830229" cy="2248895"/>
          </a:xfrm>
          <a:prstGeom prst="rect">
            <a:avLst/>
          </a:prstGeom>
        </p:spPr>
      </p:pic>
      <p:pic>
        <p:nvPicPr>
          <p:cNvPr id="7172" name="Picture 4" descr="Українське дорадництво на практиці — Овощи и Фрукты журнал">
            <a:extLst>
              <a:ext uri="{FF2B5EF4-FFF2-40B4-BE49-F238E27FC236}">
                <a16:creationId xmlns:a16="http://schemas.microsoft.com/office/drawing/2014/main" id="{CB0B3B96-A820-4893-8916-830F7912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8" y="4457812"/>
            <a:ext cx="1973899" cy="13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0885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Ключові клієнти / споживачі послуг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FBA9C0-664D-40A2-A57F-AF8A3FFC41E0}"/>
              </a:ext>
            </a:extLst>
          </p:cNvPr>
          <p:cNvGrpSpPr/>
          <p:nvPr/>
        </p:nvGrpSpPr>
        <p:grpSpPr>
          <a:xfrm>
            <a:off x="191344" y="2408865"/>
            <a:ext cx="5976664" cy="1932193"/>
            <a:chOff x="2402072" y="2389152"/>
            <a:chExt cx="8836082" cy="2336045"/>
          </a:xfrm>
        </p:grpSpPr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351552AC-B571-42A2-AD68-215A387A6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749" y="2389152"/>
              <a:ext cx="6593233" cy="7706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uk-UA" sz="16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Споживачі інформаційних ОРЦ</a:t>
              </a:r>
              <a:endParaRPr lang="en-US" sz="16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uk-UA" sz="16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«Кращі агропрактики»</a:t>
              </a:r>
              <a:endParaRPr lang="uk-UA" sz="16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0532CD09-0DE7-44D8-992D-E159A790D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072" y="3537545"/>
              <a:ext cx="2873912" cy="115596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uk-UA" sz="11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Мікро сільськогосподарські підприємства</a:t>
              </a:r>
              <a:endParaRPr lang="uk-UA" sz="11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4F935006-45AB-40F2-BBA1-B2D0B073D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669" y="3537545"/>
              <a:ext cx="2536227" cy="115596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uk-UA" sz="11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Малі сільськогосподарські підприємства</a:t>
              </a:r>
              <a:endParaRPr lang="uk-UA" sz="11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AA423BB5-B948-4898-A0C2-363B823AB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159" y="3569228"/>
              <a:ext cx="2928995" cy="115596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uk-UA" sz="1100" b="1" dirty="0">
                  <a:solidFill>
                    <a:srgbClr val="1E1E2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Середні сільськогосподарські підприємства</a:t>
              </a:r>
              <a:endParaRPr lang="uk-UA" sz="11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0">
              <a:extLst>
                <a:ext uri="{FF2B5EF4-FFF2-40B4-BE49-F238E27FC236}">
                  <a16:creationId xmlns:a16="http://schemas.microsoft.com/office/drawing/2014/main" id="{BDC990C9-0CDE-4D0F-802E-BF2319F6E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1732" y="3377257"/>
              <a:ext cx="591666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b="1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5F2BA185-89DB-42B1-B7D6-3FDB7F220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1732" y="3377257"/>
              <a:ext cx="0" cy="19197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b="1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119AD36E-091C-4AA8-BD80-A91817F29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5645" y="3345574"/>
              <a:ext cx="0" cy="19197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6">
              <a:extLst>
                <a:ext uri="{FF2B5EF4-FFF2-40B4-BE49-F238E27FC236}">
                  <a16:creationId xmlns:a16="http://schemas.microsoft.com/office/drawing/2014/main" id="{096689BB-F99C-4883-90BA-E110E8E0E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8399" y="3345574"/>
              <a:ext cx="0" cy="19197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800" b="1">
                <a:solidFill>
                  <a:srgbClr val="1E1E2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9C9B0E1-1E19-4FB7-B0EE-6B605368C04A}"/>
              </a:ext>
            </a:extLst>
          </p:cNvPr>
          <p:cNvSpPr/>
          <p:nvPr/>
        </p:nvSpPr>
        <p:spPr>
          <a:xfrm>
            <a:off x="8659870" y="2164789"/>
            <a:ext cx="31980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Плодоовочевий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latin typeface="Arial" panose="020B0604020202020204" pitchFamily="34" charset="0"/>
              </a:rPr>
              <a:t>сектор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Тваринництво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Аквакультура</a:t>
            </a:r>
          </a:p>
          <a:p>
            <a:pPr algn="l"/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Птахівництва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окрім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 курей) </a:t>
            </a:r>
          </a:p>
          <a:p>
            <a:pPr algn="l"/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Кондитерська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продукція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Крафтова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продукція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8178CEBA-3B02-474C-9439-971BC3D7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072" y="4803053"/>
            <a:ext cx="1715486" cy="9561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11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rPr>
              <a:t>Особисті </a:t>
            </a:r>
          </a:p>
          <a:p>
            <a:r>
              <a:rPr lang="uk-UA" sz="11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rPr>
              <a:t>селянські господарства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59CE097F-F55A-48B9-A4EF-1E86547B5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29" y="4803752"/>
            <a:ext cx="1715486" cy="9561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11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rPr>
              <a:t>Сімейній </a:t>
            </a:r>
          </a:p>
          <a:p>
            <a:r>
              <a:rPr lang="uk-UA" sz="1100" b="1" dirty="0">
                <a:solidFill>
                  <a:srgbClr val="1E1E20"/>
                </a:solidFill>
                <a:latin typeface="Arial" pitchFamily="34" charset="0"/>
                <a:cs typeface="Arial" pitchFamily="34" charset="0"/>
              </a:rPr>
              <a:t>фермерські господарства - ФОП</a:t>
            </a:r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34A10326-9DC4-4312-9ADF-DC6B7EBC9F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55921" y="3252355"/>
            <a:ext cx="17009" cy="157235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b="1" dirty="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C5E2229-D4AA-4625-8B37-19C0DEC394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0128" y="3252354"/>
            <a:ext cx="17009" cy="157235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b="1" dirty="0">
              <a:solidFill>
                <a:srgbClr val="1E1E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8D8A303-AE79-48B4-8F4C-EBE04D9CF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834" y="1864751"/>
            <a:ext cx="1058340" cy="862823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B287833-1751-4A2A-9835-889F8522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19" y="2603406"/>
            <a:ext cx="1426346" cy="8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Говорюща риба | Тест з української літератури – «На Урок»">
            <a:extLst>
              <a:ext uri="{FF2B5EF4-FFF2-40B4-BE49-F238E27FC236}">
                <a16:creationId xmlns:a16="http://schemas.microsoft.com/office/drawing/2014/main" id="{456FDAE3-8A77-42A4-BF88-3FB577FEB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95" y="3466110"/>
            <a:ext cx="744833" cy="6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тахівництво Архіви - Домашній бізнес в Україні">
            <a:extLst>
              <a:ext uri="{FF2B5EF4-FFF2-40B4-BE49-F238E27FC236}">
                <a16:creationId xmlns:a16="http://schemas.microsoft.com/office/drawing/2014/main" id="{D3D129A6-81D6-4143-8ED1-6AAD7559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43" y="4242997"/>
            <a:ext cx="1083138" cy="7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C320E49-1B93-443A-AF07-C14905E547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3143" y="5160462"/>
            <a:ext cx="1094292" cy="57606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88C284A-A1FE-4F39-9A88-FF0034D1BC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9279" y="5891291"/>
            <a:ext cx="1323681" cy="5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0885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Кількісна та якісна оцінка ключових клієнтів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F31373-0856-4CBD-AC34-C6945A22ECAF}"/>
              </a:ext>
            </a:extLst>
          </p:cNvPr>
          <p:cNvSpPr/>
          <p:nvPr/>
        </p:nvSpPr>
        <p:spPr>
          <a:xfrm>
            <a:off x="775945" y="1801712"/>
            <a:ext cx="3221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Кількість суб’єктів господарювання</a:t>
            </a:r>
          </a:p>
          <a:p>
            <a:r>
              <a:rPr lang="uk-UA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сільському господарстві у 2019 році</a:t>
            </a:r>
            <a:endParaRPr lang="uk-UA" sz="14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5DBEF56-A0C9-43EE-B390-259720A22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58945"/>
              </p:ext>
            </p:extLst>
          </p:nvPr>
        </p:nvGraphicFramePr>
        <p:xfrm>
          <a:off x="119336" y="2439322"/>
          <a:ext cx="4680521" cy="3113343"/>
        </p:xfrm>
        <a:graphic>
          <a:graphicData uri="http://schemas.openxmlformats.org/drawingml/2006/table">
            <a:tbl>
              <a:tblPr firstRow="1" firstCol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5705354"/>
                    </a:ext>
                  </a:extLst>
                </a:gridCol>
                <a:gridCol w="604117">
                  <a:extLst>
                    <a:ext uri="{9D8B030D-6E8A-4147-A177-3AD203B41FA5}">
                      <a16:colId xmlns:a16="http://schemas.microsoft.com/office/drawing/2014/main" val="2280504967"/>
                    </a:ext>
                  </a:extLst>
                </a:gridCol>
                <a:gridCol w="632974">
                  <a:extLst>
                    <a:ext uri="{9D8B030D-6E8A-4147-A177-3AD203B41FA5}">
                      <a16:colId xmlns:a16="http://schemas.microsoft.com/office/drawing/2014/main" val="2193523350"/>
                    </a:ext>
                  </a:extLst>
                </a:gridCol>
                <a:gridCol w="632974">
                  <a:extLst>
                    <a:ext uri="{9D8B030D-6E8A-4147-A177-3AD203B41FA5}">
                      <a16:colId xmlns:a16="http://schemas.microsoft.com/office/drawing/2014/main" val="2137207060"/>
                    </a:ext>
                  </a:extLst>
                </a:gridCol>
                <a:gridCol w="757156">
                  <a:extLst>
                    <a:ext uri="{9D8B030D-6E8A-4147-A177-3AD203B41FA5}">
                      <a16:colId xmlns:a16="http://schemas.microsoft.com/office/drawing/2014/main" val="2671308000"/>
                    </a:ext>
                  </a:extLst>
                </a:gridCol>
                <a:gridCol w="757156">
                  <a:extLst>
                    <a:ext uri="{9D8B030D-6E8A-4147-A177-3AD203B41FA5}">
                      <a16:colId xmlns:a16="http://schemas.microsoft.com/office/drawing/2014/main" val="3129267959"/>
                    </a:ext>
                  </a:extLst>
                </a:gridCol>
              </a:tblGrid>
              <a:tr h="419100">
                <a:tc rowSpan="3">
                  <a:txBody>
                    <a:bodyPr/>
                    <a:lstStyle/>
                    <a:p>
                      <a:endParaRPr lang="ru-RU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суб’єктів господарювання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230148"/>
                  </a:ext>
                </a:extLst>
              </a:tr>
              <a:tr h="16637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усього, оди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ниць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фізичні особи-підприємці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645667"/>
                  </a:ext>
                </a:extLst>
              </a:tr>
              <a:tr h="5861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и-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ниць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% до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загаль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ного показ-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одиниць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% до 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загаль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ного показ-</a:t>
                      </a: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0099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Сільське господарство, лісове господарство та рибне господарство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75450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50239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79595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57B953-3222-4F30-890C-6347787B0578}"/>
              </a:ext>
            </a:extLst>
          </p:cNvPr>
          <p:cNvSpPr/>
          <p:nvPr/>
        </p:nvSpPr>
        <p:spPr>
          <a:xfrm>
            <a:off x="7039966" y="1836371"/>
            <a:ext cx="2905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Особисті селянські господарства </a:t>
            </a:r>
          </a:p>
          <a:p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 1 січня 2021 року</a:t>
            </a:r>
            <a:endParaRPr lang="uk-UA" sz="14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7D2AE21-8CD3-4332-AD14-9B81BDA6C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6828"/>
              </p:ext>
            </p:extLst>
          </p:nvPr>
        </p:nvGraphicFramePr>
        <p:xfrm>
          <a:off x="5074815" y="2439322"/>
          <a:ext cx="6835775" cy="2209800"/>
        </p:xfrm>
        <a:graphic>
          <a:graphicData uri="http://schemas.openxmlformats.org/drawingml/2006/table">
            <a:tbl>
              <a:tblPr firstRow="1" firstCol="1" bandRow="1"/>
              <a:tblGrid>
                <a:gridCol w="1057910">
                  <a:extLst>
                    <a:ext uri="{9D8B030D-6E8A-4147-A177-3AD203B41FA5}">
                      <a16:colId xmlns:a16="http://schemas.microsoft.com/office/drawing/2014/main" val="2476000227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3240932286"/>
                    </a:ext>
                  </a:extLst>
                </a:gridCol>
                <a:gridCol w="689610">
                  <a:extLst>
                    <a:ext uri="{9D8B030D-6E8A-4147-A177-3AD203B41FA5}">
                      <a16:colId xmlns:a16="http://schemas.microsoft.com/office/drawing/2014/main" val="919161598"/>
                    </a:ext>
                  </a:extLst>
                </a:gridCol>
                <a:gridCol w="943610">
                  <a:extLst>
                    <a:ext uri="{9D8B030D-6E8A-4147-A177-3AD203B41FA5}">
                      <a16:colId xmlns:a16="http://schemas.microsoft.com/office/drawing/2014/main" val="1900815224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191547573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15105337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539116969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господарств, тис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 земельних ділянок, тис. га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тому числі з цільовим призначенням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876619"/>
                  </a:ext>
                </a:extLst>
              </a:tr>
              <a:tr h="8477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будівництва й обслуговування житлового будинку, господарських будівель і споруд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ведення особистого селянського господарства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ведення товарного сільськогосподарського виробництва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 них узятих в оренду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102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3 954,8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6 125,7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787,0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2 517,7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2 772,6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487661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953361-63CB-4D0C-B7F9-562D8D7A2D78}"/>
              </a:ext>
            </a:extLst>
          </p:cNvPr>
          <p:cNvSpPr/>
          <p:nvPr/>
        </p:nvSpPr>
        <p:spPr>
          <a:xfrm>
            <a:off x="5231904" y="4924933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Держстат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станом на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липня 2021 року: </a:t>
            </a:r>
          </a:p>
          <a:p>
            <a:pPr algn="just">
              <a:spcAft>
                <a:spcPts val="0"/>
              </a:spcAft>
            </a:pPr>
            <a:r>
              <a:rPr lang="uk-UA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48438 фермерських господарств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1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0885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Кількісна та якісна оцінка ключових клієнтів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FC2A1A-442E-4AC4-B2D2-6EE54227F7D3}"/>
              </a:ext>
            </a:extLst>
          </p:cNvPr>
          <p:cNvSpPr/>
          <p:nvPr/>
        </p:nvSpPr>
        <p:spPr>
          <a:xfrm>
            <a:off x="263352" y="2565123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</a:t>
            </a:r>
            <a:r>
              <a:rPr lang="uk-UA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агровиробників</a:t>
            </a:r>
            <a:r>
              <a:rPr lang="uk-UA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звертаються за консультаційними послугами 5 і більше разів на рік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sz="16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19A60F-9E24-4EFA-BD97-62547F6AA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330" y="2162584"/>
            <a:ext cx="8163318" cy="28686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D372B9-68F2-4F37-9980-112FAAE97406}"/>
              </a:ext>
            </a:extLst>
          </p:cNvPr>
          <p:cNvSpPr/>
          <p:nvPr/>
        </p:nvSpPr>
        <p:spPr>
          <a:xfrm>
            <a:off x="4297235" y="5114848"/>
            <a:ext cx="709950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відмови від користування консультаційними послугами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4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0885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Кількісна та якісна оцінка ключових клієнтів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A6B7F0-2362-4FFA-9164-3F1F7B20AE31}"/>
              </a:ext>
            </a:extLst>
          </p:cNvPr>
          <p:cNvSpPr/>
          <p:nvPr/>
        </p:nvSpPr>
        <p:spPr>
          <a:xfrm>
            <a:off x="119336" y="1957107"/>
            <a:ext cx="33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30,2% </a:t>
            </a:r>
            <a:r>
              <a:rPr lang="uk-UA" sz="2000" b="1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агровиробників</a:t>
            </a:r>
            <a:r>
              <a:rPr lang="uk-UA" sz="20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готові оплачувати дорадчі послуги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53,2% − готові, але залежно від розміру оплати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16,5% - не готові оплачувати дорадчі послуги</a:t>
            </a:r>
            <a:endParaRPr lang="ru-RU" sz="20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72320A-C916-46B8-B8B5-36A38EE5C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2060848"/>
            <a:ext cx="6707283" cy="273630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114F83-AD80-4176-9B2F-BA8D3B4CCB09}"/>
              </a:ext>
            </a:extLst>
          </p:cNvPr>
          <p:cNvSpPr/>
          <p:nvPr/>
        </p:nvSpPr>
        <p:spPr>
          <a:xfrm>
            <a:off x="4799856" y="5042491"/>
            <a:ext cx="6782947" cy="786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Оцінка готовності </a:t>
            </a:r>
            <a:r>
              <a:rPr lang="uk-UA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агровиробників</a:t>
            </a:r>
            <a:endParaRPr lang="uk-UA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користуватися консультаційними послугами на платній основі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9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EA4E6-4335-48CD-A3A9-23535988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7" y="0"/>
            <a:ext cx="1594868" cy="1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95FAB5-62D7-45BA-8E4C-A946C58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6093296"/>
            <a:ext cx="5328592" cy="6515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6280BB-1EF1-492A-B25E-7C6985A9F5EF}"/>
              </a:ext>
            </a:extLst>
          </p:cNvPr>
          <p:cNvSpPr/>
          <p:nvPr/>
        </p:nvSpPr>
        <p:spPr bwMode="auto">
          <a:xfrm>
            <a:off x="1560885" y="476672"/>
            <a:ext cx="10625909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Кількісна та якісна оцінка ключових клієнтів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41DBB9-8CF0-4213-AF60-ADA558A5CE1D}"/>
              </a:ext>
            </a:extLst>
          </p:cNvPr>
          <p:cNvSpPr/>
          <p:nvPr/>
        </p:nvSpPr>
        <p:spPr>
          <a:xfrm>
            <a:off x="335360" y="3325862"/>
            <a:ext cx="3510241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uk-UA" sz="14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тільки 50% </a:t>
            </a:r>
            <a:r>
              <a:rPr lang="uk-UA" sz="1400" b="1" i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агровиробників</a:t>
            </a:r>
            <a:r>
              <a:rPr lang="uk-UA" sz="14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готові до користування цифровими каналами комунікації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BD6296-1E0F-4FFF-BA59-63F892542C0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879976" y="2145521"/>
            <a:ext cx="5086685" cy="23635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8029FA-2134-49A7-B44E-471CB9DFCCA5}"/>
              </a:ext>
            </a:extLst>
          </p:cNvPr>
          <p:cNvSpPr/>
          <p:nvPr/>
        </p:nvSpPr>
        <p:spPr>
          <a:xfrm>
            <a:off x="5879976" y="477090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uk-UA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неготовності </a:t>
            </a:r>
            <a:r>
              <a:rPr lang="uk-UA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агровиробників</a:t>
            </a:r>
            <a:endParaRPr lang="ru-RU" sz="11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користуватися консультаційними послугами з використанням цифрових технологій</a:t>
            </a:r>
            <a:endParaRPr lang="ru-RU" sz="11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7004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380</TotalTime>
  <Words>896</Words>
  <Application>Microsoft Office PowerPoint</Application>
  <PresentationFormat>Широкоэкранный</PresentationFormat>
  <Paragraphs>253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Microsoft Sans Serif</vt:lpstr>
      <vt:lpstr>Symbol</vt:lpstr>
      <vt:lpstr>Times New Roman</vt:lpstr>
      <vt:lpstr>Trebuchet MS</vt:lpstr>
      <vt:lpstr>powerpoint-template</vt:lpstr>
      <vt:lpstr>Бізнес-модель  онлайн ресурсного центу «Кращі агропрактики»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Бізнес-модель  онлайн ресурсного центу «Кращі агропрактики»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Бізнес-модель «Кращі агро практики»</dc:title>
  <dc:creator>COMP</dc:creator>
  <cp:lastModifiedBy>Роман</cp:lastModifiedBy>
  <cp:revision>39</cp:revision>
  <dcterms:created xsi:type="dcterms:W3CDTF">2021-10-09T15:08:42Z</dcterms:created>
  <dcterms:modified xsi:type="dcterms:W3CDTF">2021-10-12T05:39:14Z</dcterms:modified>
</cp:coreProperties>
</file>