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4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71A-0BD5-46CA-A370-067DAFF9BD79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54E5-BE2E-4CE8-A377-62AC308C8D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6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71A-0BD5-46CA-A370-067DAFF9BD79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54E5-BE2E-4CE8-A377-62AC308C8D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78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71A-0BD5-46CA-A370-067DAFF9BD79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54E5-BE2E-4CE8-A377-62AC308C8D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62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71A-0BD5-46CA-A370-067DAFF9BD79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54E5-BE2E-4CE8-A377-62AC308C8D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64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71A-0BD5-46CA-A370-067DAFF9BD79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54E5-BE2E-4CE8-A377-62AC308C8D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35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71A-0BD5-46CA-A370-067DAFF9BD79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54E5-BE2E-4CE8-A377-62AC308C8D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729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71A-0BD5-46CA-A370-067DAFF9BD79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54E5-BE2E-4CE8-A377-62AC308C8D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677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71A-0BD5-46CA-A370-067DAFF9BD79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54E5-BE2E-4CE8-A377-62AC308C8D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947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71A-0BD5-46CA-A370-067DAFF9BD79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54E5-BE2E-4CE8-A377-62AC308C8D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67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71A-0BD5-46CA-A370-067DAFF9BD79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54E5-BE2E-4CE8-A377-62AC308C8D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615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71A-0BD5-46CA-A370-067DAFF9BD79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54E5-BE2E-4CE8-A377-62AC308C8D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234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F271A-0BD5-46CA-A370-067DAFF9BD79}" type="datetimeFigureOut">
              <a:rPr lang="uk-UA" smtClean="0"/>
              <a:t>23.01.2022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554E5-BE2E-4CE8-A377-62AC308C8D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33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Аграрна дорадча служба</a:t>
            </a:r>
            <a:br>
              <a:rPr lang="uk-UA" b="1" dirty="0" smtClean="0"/>
            </a:br>
            <a:r>
              <a:rPr lang="uk-UA" b="1" dirty="0" smtClean="0"/>
              <a:t>Одеська область</a:t>
            </a:r>
            <a:br>
              <a:rPr lang="uk-UA" b="1" dirty="0" smtClean="0"/>
            </a:br>
            <a:r>
              <a:rPr lang="uk-UA" b="1" dirty="0" smtClean="0"/>
              <a:t>Тваринництво </a:t>
            </a:r>
            <a:br>
              <a:rPr lang="uk-UA" b="1" dirty="0" smtClean="0"/>
            </a:br>
            <a:r>
              <a:rPr lang="uk-UA" b="1" dirty="0" smtClean="0"/>
              <a:t>ч. 1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err="1" smtClean="0">
                <a:solidFill>
                  <a:schemeClr val="tx2"/>
                </a:solidFill>
              </a:rPr>
              <a:t>Підготовано</a:t>
            </a:r>
            <a:r>
              <a:rPr lang="uk-UA" dirty="0" smtClean="0">
                <a:solidFill>
                  <a:schemeClr val="tx2"/>
                </a:solidFill>
              </a:rPr>
              <a:t>: </a:t>
            </a:r>
          </a:p>
          <a:p>
            <a:r>
              <a:rPr lang="uk-UA" dirty="0" smtClean="0">
                <a:solidFill>
                  <a:schemeClr val="tx2"/>
                </a:solidFill>
              </a:rPr>
              <a:t>С.О. </a:t>
            </a:r>
            <a:r>
              <a:rPr lang="uk-UA" dirty="0" err="1" smtClean="0">
                <a:solidFill>
                  <a:schemeClr val="tx2"/>
                </a:solidFill>
              </a:rPr>
              <a:t>Сідашова</a:t>
            </a:r>
            <a:r>
              <a:rPr lang="uk-UA" dirty="0" smtClean="0">
                <a:solidFill>
                  <a:schemeClr val="tx2"/>
                </a:solidFill>
              </a:rPr>
              <a:t> – канд. с.-г. наук, </a:t>
            </a:r>
            <a:r>
              <a:rPr lang="uk-UA" dirty="0" err="1" smtClean="0">
                <a:solidFill>
                  <a:schemeClr val="tx2"/>
                </a:solidFill>
              </a:rPr>
              <a:t>біотехнолог</a:t>
            </a:r>
            <a:r>
              <a:rPr lang="uk-UA" dirty="0" smtClean="0">
                <a:solidFill>
                  <a:schemeClr val="tx2"/>
                </a:solidFill>
              </a:rPr>
              <a:t>, експерт-дорадник</a:t>
            </a:r>
          </a:p>
          <a:p>
            <a:r>
              <a:rPr lang="uk-UA" dirty="0" smtClean="0">
                <a:solidFill>
                  <a:schemeClr val="tx2"/>
                </a:solidFill>
              </a:rPr>
              <a:t>2022</a:t>
            </a:r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5"/>
          <p:cNvSpPr>
            <a:spLocks noChangeArrowheads="1"/>
          </p:cNvSpPr>
          <p:nvPr/>
        </p:nvSpPr>
        <p:spPr bwMode="auto">
          <a:xfrm>
            <a:off x="0" y="2711450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2291" name="Rectangle 46"/>
          <p:cNvSpPr>
            <a:spLocks noChangeArrowheads="1"/>
          </p:cNvSpPr>
          <p:nvPr/>
        </p:nvSpPr>
        <p:spPr bwMode="auto">
          <a:xfrm>
            <a:off x="0" y="3349625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2292" name="Rectangle 56"/>
          <p:cNvSpPr>
            <a:spLocks noChangeArrowheads="1"/>
          </p:cNvSpPr>
          <p:nvPr/>
        </p:nvSpPr>
        <p:spPr bwMode="auto">
          <a:xfrm>
            <a:off x="0" y="3624263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pic>
        <p:nvPicPr>
          <p:cNvPr id="12293" name="Picture 75" descr="Изображение0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4191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12"/>
          <p:cNvSpPr>
            <a:spLocks noChangeArrowheads="1"/>
          </p:cNvSpPr>
          <p:nvPr/>
        </p:nvSpPr>
        <p:spPr bwMode="auto">
          <a:xfrm>
            <a:off x="0" y="620713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береження генофонду рідких і зникаючих порід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збережіть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минуле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295" name="Прямоугольник 14"/>
          <p:cNvSpPr>
            <a:spLocks noChangeArrowheads="1"/>
          </p:cNvSpPr>
          <p:nvPr/>
        </p:nvSpPr>
        <p:spPr bwMode="auto">
          <a:xfrm>
            <a:off x="4643438" y="4652963"/>
            <a:ext cx="4321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uk-UA" sz="1200" i="1">
                <a:latin typeface="Times New Roman" pitchFamily="18" charset="0"/>
                <a:cs typeface="Times New Roman" pitchFamily="18" charset="0"/>
              </a:rPr>
              <a:t>На фото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Телята полученные методом трансплантации эмбрионов на предприятии ПАО «Полтаваплемсервис»</a:t>
            </a:r>
          </a:p>
          <a:p>
            <a:pPr algn="just"/>
            <a:endParaRPr lang="uk-UA" sz="1200">
              <a:latin typeface="Calibri" pitchFamily="34" charset="0"/>
            </a:endParaRPr>
          </a:p>
        </p:txBody>
      </p:sp>
      <p:sp>
        <p:nvSpPr>
          <p:cNvPr id="12296" name="Прямоугольник 15"/>
          <p:cNvSpPr>
            <a:spLocks noChangeArrowheads="1"/>
          </p:cNvSpPr>
          <p:nvPr/>
        </p:nvSpPr>
        <p:spPr bwMode="auto">
          <a:xfrm>
            <a:off x="250825" y="4797425"/>
            <a:ext cx="39608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uk-UA" sz="1200" i="1">
                <a:latin typeface="Times New Roman" pitchFamily="18" charset="0"/>
                <a:cs typeface="Times New Roman" pitchFamily="18" charset="0"/>
              </a:rPr>
              <a:t>На фото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Криоконсервация (замораживание) эмбрионов коров обеспечивает долгосрочное сохранение ценного генетического материала и упрощает его покупку-продажу, что значительно повышает эффективность селекционно-племенной работы (в сосуде справа находятся 186 эмбрионов лучших представителей красной степной, англерской, красной датской, украинской красной молочной, украинской красно- и черно-пестрой молочных пород и их помеси различной кровности)</a:t>
            </a:r>
          </a:p>
        </p:txBody>
      </p:sp>
      <p:sp>
        <p:nvSpPr>
          <p:cNvPr id="12297" name="Rectangle 4"/>
          <p:cNvSpPr>
            <a:spLocks noChangeArrowheads="1"/>
          </p:cNvSpPr>
          <p:nvPr/>
        </p:nvSpPr>
        <p:spPr bwMode="auto">
          <a:xfrm>
            <a:off x="6804025" y="5300663"/>
            <a:ext cx="21605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uk-UA" sz="1200" i="1">
                <a:latin typeface="Times New Roman" pitchFamily="18" charset="0"/>
                <a:cs typeface="Times New Roman" pitchFamily="18" charset="0"/>
              </a:rPr>
              <a:t>На фото:</a:t>
            </a:r>
            <a:r>
              <a:rPr lang="uk-UA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Государственный каталог эмбрионов КРС, где приведен перечень криокон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сервированных эмбрионов, полученных в лаборатории</a:t>
            </a:r>
          </a:p>
          <a:p>
            <a:pPr algn="just"/>
            <a:endParaRPr lang="uk-UA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8" name="Рисунок 18" descr="P92881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229225"/>
            <a:ext cx="20145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38163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AutoShape 16"/>
          <p:cNvSpPr>
            <a:spLocks noChangeArrowheads="1"/>
          </p:cNvSpPr>
          <p:nvPr/>
        </p:nvSpPr>
        <p:spPr bwMode="auto">
          <a:xfrm>
            <a:off x="3132138" y="1341438"/>
            <a:ext cx="215900" cy="719137"/>
          </a:xfrm>
          <a:prstGeom prst="downArrow">
            <a:avLst>
              <a:gd name="adj1" fmla="val 50000"/>
              <a:gd name="adj2" fmla="val 75022"/>
            </a:avLst>
          </a:prstGeom>
          <a:solidFill>
            <a:srgbClr val="FC43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2301" name="AutoShape 17"/>
          <p:cNvSpPr>
            <a:spLocks noChangeArrowheads="1"/>
          </p:cNvSpPr>
          <p:nvPr/>
        </p:nvSpPr>
        <p:spPr bwMode="auto">
          <a:xfrm>
            <a:off x="1116013" y="1341438"/>
            <a:ext cx="215900" cy="647700"/>
          </a:xfrm>
          <a:prstGeom prst="downArrow">
            <a:avLst>
              <a:gd name="adj1" fmla="val 50000"/>
              <a:gd name="adj2" fmla="val 66750"/>
            </a:avLst>
          </a:prstGeom>
          <a:solidFill>
            <a:srgbClr val="20EC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/>
              <a:t>Плани Аграрної дорадчої служби Одеської області – взяти участь у  створенні  </a:t>
            </a:r>
            <a:r>
              <a:rPr lang="uk-UA" sz="3100" b="1" dirty="0" err="1" smtClean="0"/>
              <a:t>Фід-Центру</a:t>
            </a:r>
            <a:r>
              <a:rPr lang="uk-UA" sz="3100" b="1" dirty="0" smtClean="0"/>
              <a:t> з виробництва ГЗК</a:t>
            </a:r>
            <a:r>
              <a:rPr lang="uk-UA" sz="3100" b="1" dirty="0"/>
              <a:t/>
            </a:r>
            <a:br>
              <a:rPr lang="uk-UA" sz="3100" b="1" dirty="0"/>
            </a:br>
            <a:r>
              <a:rPr lang="uk-UA" sz="2700" b="1" dirty="0" smtClean="0">
                <a:solidFill>
                  <a:srgbClr val="00B050"/>
                </a:solidFill>
              </a:rPr>
              <a:t>Гідропонний зелений корм –  цілорічно органічний свіжий легкозасвоюваний раціон для тварин, що не залежить від погоди</a:t>
            </a:r>
            <a:endParaRPr lang="uk-UA" b="1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2636912"/>
            <a:ext cx="4258816" cy="3489251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Разом з розробником і виробником української технології ГЗК ТОВ «</a:t>
            </a:r>
            <a:r>
              <a:rPr lang="uk-UA" dirty="0" err="1" smtClean="0"/>
              <a:t>УкрПролайф</a:t>
            </a:r>
            <a:r>
              <a:rPr lang="uk-UA" dirty="0" smtClean="0"/>
              <a:t>» </a:t>
            </a:r>
            <a:r>
              <a:rPr lang="uk-UA" dirty="0" err="1" smtClean="0"/>
              <a:t>підготовано</a:t>
            </a:r>
            <a:r>
              <a:rPr lang="uk-UA" dirty="0" smtClean="0"/>
              <a:t> програму впровадження системи </a:t>
            </a:r>
            <a:r>
              <a:rPr lang="uk-UA" dirty="0" err="1" smtClean="0"/>
              <a:t>мініцехів</a:t>
            </a:r>
            <a:r>
              <a:rPr lang="uk-UA" dirty="0" smtClean="0"/>
              <a:t> з виготовлення ГЗК з місцевого зерна (пшениця, горох, кукурудза, соя, ячмінь, ін.).</a:t>
            </a:r>
          </a:p>
          <a:p>
            <a:r>
              <a:rPr lang="uk-UA" dirty="0" smtClean="0"/>
              <a:t>1 кг ГЗК = 1,2-1,4 КО</a:t>
            </a:r>
          </a:p>
          <a:p>
            <a:r>
              <a:rPr lang="uk-UA" dirty="0" smtClean="0"/>
              <a:t>Заміняє концентровані корми</a:t>
            </a:r>
            <a:endParaRPr lang="uk-UA" dirty="0"/>
          </a:p>
        </p:txBody>
      </p:sp>
      <p:pic>
        <p:nvPicPr>
          <p:cNvPr id="6146" name="Picture 2" descr="D:\гидропоника\пророщ зерно Донченк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326033" cy="410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b="1" dirty="0" err="1" smtClean="0"/>
              <a:t>Еколого-токсикологічний</a:t>
            </a:r>
            <a:r>
              <a:rPr lang="uk-UA" sz="4000" b="1" dirty="0" smtClean="0"/>
              <a:t> експрес-аналіз якості кормів на робочому місці</a:t>
            </a:r>
            <a:br>
              <a:rPr lang="uk-UA" sz="4000" b="1" dirty="0" smtClean="0"/>
            </a:br>
            <a:r>
              <a:rPr lang="uk-UA" b="1" dirty="0" smtClean="0"/>
              <a:t>Тренінг 4-6 годин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258816" cy="370527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Культура </a:t>
            </a:r>
            <a:r>
              <a:rPr lang="ru-RU" dirty="0" err="1" smtClean="0"/>
              <a:t>колподы</a:t>
            </a:r>
            <a:r>
              <a:rPr lang="ru-RU" dirty="0" smtClean="0"/>
              <a:t> сухая для эколого-токсикологических исследований представляет собой цисты  </a:t>
            </a:r>
            <a:r>
              <a:rPr lang="ru-RU" dirty="0" err="1" smtClean="0"/>
              <a:t>колподы</a:t>
            </a:r>
            <a:r>
              <a:rPr lang="ru-RU" dirty="0" smtClean="0"/>
              <a:t> и споры бактерий </a:t>
            </a:r>
            <a:r>
              <a:rPr lang="en-US" dirty="0" err="1" smtClean="0"/>
              <a:t>Bac</a:t>
            </a:r>
            <a:r>
              <a:rPr lang="en-US" dirty="0" smtClean="0"/>
              <a:t>. </a:t>
            </a:r>
            <a:r>
              <a:rPr lang="en-US" dirty="0" err="1" smtClean="0"/>
              <a:t>Subtilis</a:t>
            </a:r>
            <a:r>
              <a:rPr lang="ru-RU" dirty="0" smtClean="0"/>
              <a:t>, прикрепленные к стенке флакона и видимые при увеличении 80-150х. Препарат изготовлен в соответствии с ТУ У 46.15.243-97 и межгосударственным стандартом СНГ </a:t>
            </a:r>
          </a:p>
          <a:p>
            <a:pPr algn="ctr"/>
            <a:r>
              <a:rPr lang="ru-RU" b="1" dirty="0" smtClean="0"/>
              <a:t>(ГОСТ 13496.7-97) </a:t>
            </a:r>
          </a:p>
          <a:p>
            <a:pPr algn="ctr"/>
            <a:r>
              <a:rPr lang="ru-RU" b="1" dirty="0" smtClean="0"/>
              <a:t>На фото: тест-система суха культура;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інфузорія</a:t>
            </a:r>
            <a:r>
              <a:rPr lang="ru-RU" b="1" dirty="0" smtClean="0"/>
              <a:t> </a:t>
            </a:r>
            <a:r>
              <a:rPr lang="ru-RU" b="1" dirty="0" err="1" smtClean="0"/>
              <a:t>колпода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мікроскопом</a:t>
            </a:r>
            <a:endParaRPr lang="ru-RU" b="1" dirty="0" smtClean="0"/>
          </a:p>
          <a:p>
            <a:endParaRPr lang="uk-UA" dirty="0"/>
          </a:p>
        </p:txBody>
      </p:sp>
      <p:pic>
        <p:nvPicPr>
          <p:cNvPr id="5" name="Picture 3" descr="C:\Users\admin\Desktop\colpoda foto 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6752"/>
            <a:ext cx="2123122" cy="17281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P1000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3600400" cy="328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Напрямки діяльності Аграрної дорадчої служби Одеської області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З 2021 року Аграрна дорадча служба Одеської області відновила свою роботу на систематичній основі за  підтримки ГО «ВРЖФ».</a:t>
            </a:r>
          </a:p>
          <a:p>
            <a:r>
              <a:rPr lang="uk-UA" dirty="0" smtClean="0"/>
              <a:t>Аналіз ситуації в агропідприємствах і ОПХ населення показав, що одним з гострих питань у тваринництві на сьогодні є  низький рівень підготовки спеціалістів з різних галузей тваринництва, в .ч.  Технологів з ШО тварин та ветеринарних лікарів в області відтворення</a:t>
            </a:r>
          </a:p>
          <a:p>
            <a:r>
              <a:rPr lang="uk-UA" dirty="0" smtClean="0"/>
              <a:t>Наразі ми представляємо декілька актуальних напрямків дорадчого супроводу господарств  у тваринництві  шляхом проведення практичного навчання спеціалістів з відтворення на робочому місці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03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uk-UA" dirty="0" smtClean="0"/>
              <a:t>Репродукція у тваринництві</a:t>
            </a:r>
            <a:br>
              <a:rPr lang="uk-UA" dirty="0" smtClean="0"/>
            </a:br>
            <a:r>
              <a:rPr lang="uk-UA" sz="3100" b="1" dirty="0" smtClean="0"/>
              <a:t>Сучасні методи розмноження с.-г. тварин</a:t>
            </a:r>
            <a:br>
              <a:rPr lang="uk-UA" sz="3100" b="1" dirty="0" smtClean="0"/>
            </a:br>
            <a:r>
              <a:rPr lang="uk-UA" dirty="0" smtClean="0"/>
              <a:t>ВРХ, свині, кози-вівці, коні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u="sng" dirty="0" smtClean="0"/>
              <a:t>Цільові практичні курси-тренінги</a:t>
            </a:r>
          </a:p>
          <a:p>
            <a:r>
              <a:rPr lang="uk-UA" dirty="0" smtClean="0"/>
              <a:t>Підготовка фахівців з відтворення с.-г. тварин на робочому місці </a:t>
            </a:r>
          </a:p>
          <a:p>
            <a:r>
              <a:rPr lang="uk-UA" dirty="0" smtClean="0"/>
              <a:t>Технолог (технік) штучного осіменіння (ШО) корів і телиць</a:t>
            </a:r>
          </a:p>
          <a:p>
            <a:r>
              <a:rPr lang="uk-UA" dirty="0" smtClean="0"/>
              <a:t>Технолог ШО корів і телиць сортованою за статтю спермою биків (70-96% теличок у приплоді)</a:t>
            </a:r>
          </a:p>
          <a:p>
            <a:r>
              <a:rPr lang="uk-UA" dirty="0" err="1" smtClean="0"/>
              <a:t>Пальпаторна</a:t>
            </a:r>
            <a:r>
              <a:rPr lang="uk-UA" dirty="0" smtClean="0"/>
              <a:t> диференційна діагностика причин неплідності корів і телиць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16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uk-UA" dirty="0" smtClean="0"/>
              <a:t>Репродукція свиней у промисловому свинарстві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u="sng" dirty="0" smtClean="0"/>
              <a:t>Цільові практичні тренінги на робочому місці</a:t>
            </a:r>
          </a:p>
          <a:p>
            <a:r>
              <a:rPr lang="uk-UA" dirty="0" smtClean="0"/>
              <a:t>Технік з ШО свиней (в т.ч. </a:t>
            </a:r>
            <a:r>
              <a:rPr lang="uk-UA" dirty="0" err="1" smtClean="0"/>
              <a:t>глибокоматочне</a:t>
            </a:r>
            <a:r>
              <a:rPr lang="uk-UA" dirty="0" smtClean="0"/>
              <a:t> введення </a:t>
            </a:r>
            <a:r>
              <a:rPr lang="uk-UA" dirty="0" err="1" smtClean="0"/>
              <a:t>спермодози</a:t>
            </a:r>
            <a:r>
              <a:rPr lang="uk-UA" dirty="0" smtClean="0"/>
              <a:t>): 1- 2 </a:t>
            </a:r>
            <a:r>
              <a:rPr lang="uk-UA" dirty="0" err="1" smtClean="0"/>
              <a:t>р.д</a:t>
            </a:r>
            <a:r>
              <a:rPr lang="uk-UA" dirty="0" smtClean="0"/>
              <a:t>.</a:t>
            </a:r>
          </a:p>
          <a:p>
            <a:r>
              <a:rPr lang="uk-UA" dirty="0" smtClean="0"/>
              <a:t>Технолог (технік) з привчання молодих кнурців-плідників до манежу і роботі на фантомі: 3-4 </a:t>
            </a:r>
            <a:r>
              <a:rPr lang="uk-UA" dirty="0" err="1" smtClean="0"/>
              <a:t>р.д</a:t>
            </a:r>
            <a:r>
              <a:rPr lang="uk-UA" dirty="0" smtClean="0"/>
              <a:t>.</a:t>
            </a:r>
          </a:p>
          <a:p>
            <a:r>
              <a:rPr lang="uk-UA" dirty="0" smtClean="0"/>
              <a:t>Технолог з відбору сперми кнурів  (мануальний спосіб)  і підготовки </a:t>
            </a:r>
            <a:r>
              <a:rPr lang="uk-UA" dirty="0" err="1" smtClean="0"/>
              <a:t>спермодоз</a:t>
            </a:r>
            <a:r>
              <a:rPr lang="uk-UA" dirty="0" smtClean="0"/>
              <a:t>: 3-7 р. д.</a:t>
            </a:r>
          </a:p>
          <a:p>
            <a:r>
              <a:rPr lang="uk-UA" dirty="0" smtClean="0"/>
              <a:t>Діагностика причин неплідності свиней: 1-2 </a:t>
            </a:r>
            <a:r>
              <a:rPr lang="uk-UA" dirty="0" err="1" smtClean="0"/>
              <a:t>р.д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49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/>
              <a:t>Тренінги з підготовки техніків ШО корів/телиць на робочому місці</a:t>
            </a:r>
            <a:br>
              <a:rPr lang="uk-UA" sz="2800" b="1" dirty="0" smtClean="0"/>
            </a:br>
            <a:r>
              <a:rPr lang="uk-UA" sz="2800" b="1" dirty="0" smtClean="0"/>
              <a:t> (1-7 </a:t>
            </a:r>
            <a:r>
              <a:rPr lang="uk-UA" sz="2800" b="1" dirty="0" err="1" smtClean="0"/>
              <a:t>р.д</a:t>
            </a:r>
            <a:r>
              <a:rPr lang="uk-UA" sz="2800" b="1" dirty="0" smtClean="0"/>
              <a:t>.)</a:t>
            </a:r>
            <a:endParaRPr lang="uk-UA" sz="28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ШО корів/телиць розмороженою спермою биків, в т.ч. сортованою за статтю</a:t>
            </a:r>
            <a:endParaRPr lang="uk-UA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Ректальна діагностика тільності або неплідності корів</a:t>
            </a:r>
            <a:endParaRPr lang="uk-UA" dirty="0"/>
          </a:p>
        </p:txBody>
      </p:sp>
      <p:pic>
        <p:nvPicPr>
          <p:cNvPr id="15" name="Picture 3" descr="C:\Users\admin\Desktop\сід в зап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SAM_2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/>
              <a:t>Практичні тренінги з привчання </a:t>
            </a:r>
            <a:r>
              <a:rPr lang="uk-UA" sz="3600" b="1" dirty="0" err="1" smtClean="0"/>
              <a:t>перевірюваних</a:t>
            </a:r>
            <a:r>
              <a:rPr lang="uk-UA" sz="3600" b="1" dirty="0" smtClean="0"/>
              <a:t>  </a:t>
            </a:r>
            <a:r>
              <a:rPr lang="uk-UA" sz="3600" b="1" dirty="0" err="1" smtClean="0"/>
              <a:t>кнурцівів</a:t>
            </a:r>
            <a:r>
              <a:rPr lang="uk-UA" sz="3600" b="1" dirty="0" smtClean="0"/>
              <a:t> і  свинок до технології ШО</a:t>
            </a:r>
            <a:endParaRPr lang="uk-UA" sz="3600" b="1" dirty="0"/>
          </a:p>
        </p:txBody>
      </p:sp>
      <p:pic>
        <p:nvPicPr>
          <p:cNvPr id="1026" name="Picture 2" descr="D:\фото свин пиг фарм\r001-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6512" y="2348881"/>
            <a:ext cx="475252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свин пиг фарм\r001-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83732" y="2452565"/>
            <a:ext cx="4818267" cy="321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/>
              <a:t>Практичний тренінг:</a:t>
            </a:r>
            <a:br>
              <a:rPr lang="uk-UA" sz="2400" b="1" dirty="0" smtClean="0"/>
            </a:br>
            <a:r>
              <a:rPr lang="uk-UA" sz="2400" b="1" dirty="0" smtClean="0"/>
              <a:t> підготовка спеціалістів – операторів з трансплантації ембріонів ВРХ</a:t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(на фото: </a:t>
            </a:r>
            <a:r>
              <a:rPr lang="uk-UA" sz="2400" b="1" dirty="0" err="1" smtClean="0"/>
              <a:t>свіжеодержані</a:t>
            </a:r>
            <a:r>
              <a:rPr lang="uk-UA" sz="2400" b="1" dirty="0" smtClean="0"/>
              <a:t> і заморожені ембріони корів-донорів з продуктивністю 12-16 тисяч кг молока за лактацію</a:t>
            </a:r>
            <a:r>
              <a:rPr lang="uk-UA" sz="2200" b="1" dirty="0" smtClean="0"/>
              <a:t>)</a:t>
            </a:r>
            <a:endParaRPr lang="uk-UA" sz="2200" b="1" dirty="0"/>
          </a:p>
        </p:txBody>
      </p:sp>
      <p:pic>
        <p:nvPicPr>
          <p:cNvPr id="4098" name="Picture 2" descr="E:\embrions\ембіони в чаш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8292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embrions\DSCF89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8292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Переваги трансплантації ембріонів перед покупкою молодняку за імпортом</a:t>
            </a:r>
            <a:endParaRPr lang="uk-UA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5050904" cy="413732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Гарантована біологічна безпека заморожених ембріонів  (відсутність ураження інфекційними вірусними та бактерійними хворобами)</a:t>
            </a:r>
          </a:p>
          <a:p>
            <a:r>
              <a:rPr lang="uk-UA" dirty="0" smtClean="0"/>
              <a:t>Гарантована якість генетики (донори – це найкращі тварини)</a:t>
            </a:r>
          </a:p>
          <a:p>
            <a:r>
              <a:rPr lang="uk-UA" dirty="0" smtClean="0"/>
              <a:t>Відсутність транспортного стресу тварин  та витрат на перевозки</a:t>
            </a:r>
          </a:p>
          <a:p>
            <a:r>
              <a:rPr lang="uk-UA" dirty="0" smtClean="0"/>
              <a:t>Відсутність кліматичної адаптації до нового місця </a:t>
            </a:r>
          </a:p>
          <a:p>
            <a:r>
              <a:rPr lang="uk-UA" dirty="0" smtClean="0"/>
              <a:t>(на фото: тварини </a:t>
            </a:r>
            <a:r>
              <a:rPr lang="uk-UA" dirty="0"/>
              <a:t>р</a:t>
            </a:r>
            <a:r>
              <a:rPr lang="uk-UA" dirty="0" smtClean="0"/>
              <a:t>еципієнти і </a:t>
            </a:r>
            <a:r>
              <a:rPr lang="uk-UA" dirty="0" err="1" smtClean="0"/>
              <a:t>трансплантанти</a:t>
            </a:r>
            <a:r>
              <a:rPr lang="uk-UA" dirty="0" smtClean="0"/>
              <a:t>, «</a:t>
            </a:r>
            <a:r>
              <a:rPr lang="uk-UA" dirty="0" err="1" smtClean="0"/>
              <a:t>Полтаваплемсервіс</a:t>
            </a:r>
            <a:r>
              <a:rPr lang="uk-UA" dirty="0" smtClean="0"/>
              <a:t>», 2012 р.</a:t>
            </a:r>
            <a:endParaRPr lang="uk-UA" dirty="0"/>
          </a:p>
        </p:txBody>
      </p:sp>
      <p:pic>
        <p:nvPicPr>
          <p:cNvPr id="5122" name="Picture 2" descr="E:\Племсервіс-для альбома\SAM_29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98" y="4293096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Племсервіс-для альбома\SAM_2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3312368" cy="212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60219"/>
            <a:ext cx="8229600" cy="3075708"/>
          </a:xfrm>
        </p:spPr>
        <p:txBody>
          <a:bodyPr>
            <a:normAutofit fontScale="90000"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uk-UA" sz="2800" b="1" dirty="0" smtClean="0"/>
              <a:t>Технологічні етапи трансплантації ембріонів (ТЕ) ВРХ:</a:t>
            </a:r>
            <a:br>
              <a:rPr lang="uk-UA" sz="2800" b="1" dirty="0" smtClean="0"/>
            </a:br>
            <a:r>
              <a:rPr lang="uk-UA" sz="2800" b="1" dirty="0" smtClean="0"/>
              <a:t>стимуляція </a:t>
            </a:r>
            <a:r>
              <a:rPr lang="uk-UA" sz="2800" b="1" dirty="0" err="1" smtClean="0"/>
              <a:t>поліовуляції+ШО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err="1" smtClean="0"/>
              <a:t>ембріодонація</a:t>
            </a:r>
            <a:r>
              <a:rPr lang="uk-UA" sz="2800" b="1" dirty="0" smtClean="0"/>
              <a:t> </a:t>
            </a:r>
            <a:br>
              <a:rPr lang="uk-UA" sz="2800" b="1" dirty="0" smtClean="0"/>
            </a:br>
            <a:r>
              <a:rPr lang="uk-UA" sz="2800" b="1" dirty="0" smtClean="0"/>
              <a:t>оцінка </a:t>
            </a:r>
            <a:r>
              <a:rPr lang="uk-UA" sz="2800" b="1" dirty="0" err="1" smtClean="0"/>
              <a:t>ембріозбору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підготовка </a:t>
            </a:r>
            <a:r>
              <a:rPr lang="uk-UA" sz="2800" b="1" dirty="0" err="1" smtClean="0"/>
              <a:t>трансферабельних</a:t>
            </a:r>
            <a:r>
              <a:rPr lang="uk-UA" sz="2800" b="1" dirty="0" smtClean="0"/>
              <a:t> ембріонів до пересадки або заморожування</a:t>
            </a:r>
            <a:br>
              <a:rPr lang="uk-UA" sz="2800" b="1" dirty="0" smtClean="0"/>
            </a:br>
            <a:r>
              <a:rPr lang="uk-UA" sz="2800" b="1" dirty="0" smtClean="0"/>
              <a:t>перенос (трансфер) ембріонів в матку реципієнта і контроль </a:t>
            </a:r>
            <a:r>
              <a:rPr lang="uk-UA" sz="2800" b="1" dirty="0" err="1" smtClean="0"/>
              <a:t>приживленості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000" b="1" dirty="0" smtClean="0"/>
              <a:t>(фотоілюстрації з архіву Лабораторії ТЕ «</a:t>
            </a:r>
            <a:r>
              <a:rPr lang="uk-UA" sz="2000" b="1" dirty="0" err="1" smtClean="0"/>
              <a:t>Полтаваплемсервіс</a:t>
            </a:r>
            <a:r>
              <a:rPr lang="uk-UA" sz="2000" b="1" dirty="0" smtClean="0"/>
              <a:t>», 2010-2013 рр.)</a:t>
            </a:r>
            <a:endParaRPr lang="ru-RU" sz="2800" b="1" dirty="0"/>
          </a:p>
        </p:txBody>
      </p:sp>
      <p:pic>
        <p:nvPicPr>
          <p:cNvPr id="1026" name="Picture 2" descr="D:\17,12,18 со стола\лаборатория ТЭ\фото ил ТЭ\IMG_07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01" y="3644900"/>
            <a:ext cx="2319611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7,12,18 со стола\лаборатория ТЭ\фото ил ТЭ\P10103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6338"/>
            <a:ext cx="2592288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569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Аграрна дорадча служба Одеська область Тваринництво  ч. 1</vt:lpstr>
      <vt:lpstr>Напрямки діяльності Аграрної дорадчої служби Одеської області</vt:lpstr>
      <vt:lpstr>Репродукція у тваринництві Сучасні методи розмноження с.-г. тварин ВРХ, свині, кози-вівці, коні</vt:lpstr>
      <vt:lpstr>Репродукція свиней у промисловому свинарстві</vt:lpstr>
      <vt:lpstr>Тренінги з підготовки техніків ШО корів/телиць на робочому місці  (1-7 р.д.)</vt:lpstr>
      <vt:lpstr>Практичні тренінги з привчання перевірюваних  кнурцівів і  свинок до технології ШО</vt:lpstr>
      <vt:lpstr>Практичний тренінг:  підготовка спеціалістів – операторів з трансплантації ембріонів ВРХ  (на фото: свіжеодержані і заморожені ембріони корів-донорів з продуктивністю 12-16 тисяч кг молока за лактацію)</vt:lpstr>
      <vt:lpstr>Переваги трансплантації ембріонів перед покупкою молодняку за імпортом</vt:lpstr>
      <vt:lpstr>Технологічні етапи трансплантації ембріонів (ТЕ) ВРХ: стимуляція поліовуляції+ШО ембріодонація  оцінка ембріозбору підготовка трансферабельних ембріонів до пересадки або заморожування перенос (трансфер) ембріонів в матку реципієнта і контроль приживленості (фотоілюстрації з архіву Лабораторії ТЕ «Полтаваплемсервіс», 2010-2013 рр.)</vt:lpstr>
      <vt:lpstr>Презентация PowerPoint</vt:lpstr>
      <vt:lpstr>Плани Аграрної дорадчої служби Одеської області – взяти участь у  створенні  Фід-Центру з виробництва ГЗК Гідропонний зелений корм –  цілорічно органічний свіжий легкозасвоюваний раціон для тварин, що не залежить від погоди</vt:lpstr>
      <vt:lpstr>Еколого-токсикологічний експрес-аналіз якості кормів на робочому місці Тренінг 4-6 годин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Аграрна дорадча служба Одеська область Тваринництво</dc:title>
  <dc:creator>admin</dc:creator>
  <cp:lastModifiedBy>admin</cp:lastModifiedBy>
  <cp:revision>8</cp:revision>
  <dcterms:created xsi:type="dcterms:W3CDTF">2022-01-23T12:19:40Z</dcterms:created>
  <dcterms:modified xsi:type="dcterms:W3CDTF">2022-01-23T13:53:25Z</dcterms:modified>
</cp:coreProperties>
</file>