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3" r:id="rId4"/>
    <p:sldId id="265" r:id="rId5"/>
    <p:sldId id="260" r:id="rId6"/>
    <p:sldId id="266" r:id="rId7"/>
    <p:sldId id="267" r:id="rId8"/>
    <p:sldId id="268" r:id="rId9"/>
    <p:sldId id="261" r:id="rId10"/>
    <p:sldId id="262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9917-4885-4C55-8321-8D3D5863D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2E2DDF-DBAA-4E1C-B94D-21ECA2A4E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2F8C0C-BF7D-4F9A-93AD-677FD957F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179F0C-92B6-46FC-B490-54228C71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A82B42-8E03-4EE1-AD76-F1A18D97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6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53ED6-98F4-4FEE-AFCB-3B0BA354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DA7ABE-D4CE-4874-B344-FF920C367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16D9F2-88E3-4F8A-9517-097509A1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19DC9-D165-4499-BF58-512F3CDC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BEC0F7-3747-43F6-9EC3-D2E8A18D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3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3D515D-7C04-4D9C-A5F1-551F4807B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98498C-9A8C-4D3C-82C3-16C213B3F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6F8CBA-0E1B-422B-AC01-DB0A4790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EC9A6-8CFB-4EF1-A712-ABD2E7D5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FCC5BD-8274-445F-9DE7-20FF392C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2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EAA43-726E-4EBF-AA10-8E473E09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274612-516C-4C47-8739-E8BF5FF5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7CAE97-0B6E-4AE3-B150-5D7D3F50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3F6BB-68E3-4C38-BB1E-BA43590C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288DCB-903C-4A85-8FFE-92E02ED4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9B161-96B8-4FE7-97C4-7A8268F7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61C79-9A27-4B8D-9059-E1B9F76A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8562F-772E-409A-B94C-7693E0A7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F48F5-875F-4203-B70F-8C28C1A7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DE94FD-FA3F-46A5-84AE-165A44D1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41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7A54A-5629-4FED-8333-0C207796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F1782-BFFE-4751-84C6-785BC8212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6DA7E9-FDD9-405E-A799-4D3026A17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15C4DE-B6B7-471A-B9BE-BEF9F5E4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8F1F2B-2DF0-40F0-B3C5-4F227CB5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193AC1-602B-44A5-8340-D3D7E7DB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697D4-D9C3-41F0-8777-9B41FE34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18850-4580-4912-A91F-0E51287C8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DC3C88-E037-4AB1-AC44-DF6714078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F12C12-8DF9-4373-BCCD-5864D4132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78FE8D-7F36-4670-855E-B8974A40D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95450E-F2D6-4709-BA60-CB462F9B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523894-A5ED-407D-9BD8-53566BC0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2C78B1-187D-4CED-A440-ED332BD5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7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368B4-EFEC-4551-9F20-B561858D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631A4A-4E19-48A1-BDCE-25D1C83F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6599CE-F454-4494-9042-313F89A9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3DBB5F-7D20-4A64-BB10-467DD7EC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1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459590-AF64-49FF-A3DF-4FDF416D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86ED33-D851-49B2-8061-C00447A7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2F2E36-7F99-4294-A9DC-2AC49A2C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0B87C-37F8-418D-B3F6-C7FB3C4B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B8CD08-689D-4E63-BFA6-83F8D936C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AE3DDF-DF15-4CC7-9572-6F92F5791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CD9A45-4747-4439-BC16-33E3DDEB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3C12C8-61CF-4A25-9EDA-51F4D06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9B8661-C156-4345-B841-3E0149EF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9B136-C6CD-437C-AF77-181F8070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08E16B-C7CE-47D2-A40F-C8CDAA9BF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ACDB2B-B2DB-4E6B-9947-0B398B499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0666D4-4434-4D93-B897-21A7EB1B3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56EC79-148A-455F-AE91-D2D971D1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BC974F-0DE2-4B58-A3BC-0A0D56EE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92949-729E-4030-90BF-A3698CEF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FB00F7-F237-4130-B097-4A42FEC4C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A03256-5E2B-4303-A1B0-B7519CB5F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AB4A-5426-403D-8D2E-A8D03E8DB39B}" type="datetimeFigureOut">
              <a:rPr lang="ru-RU" smtClean="0"/>
              <a:t>10.07.2022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8D4A2-5FA5-4DF3-BBAF-342375E66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30A08-6013-424A-BC5E-DA71CE81B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CA79-B2D5-4532-9561-4ECFF842CF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/" TargetMode="External"/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0235"/>
            <a:ext cx="8998226" cy="96498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uk-UA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Фермерське господарство «Юпітер»</a:t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село Хотімля, Харківська область</a:t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4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panijupiter.com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4455" y="5933114"/>
            <a:ext cx="9281375" cy="583596"/>
          </a:xfrm>
        </p:spPr>
        <p:txBody>
          <a:bodyPr/>
          <a:lstStyle/>
          <a:p>
            <a:r>
              <a:rPr lang="en-US" dirty="0"/>
              <a:t>#</a:t>
            </a:r>
            <a:r>
              <a:rPr lang="uk-UA" dirty="0"/>
              <a:t>паніюпітер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93" y="2537325"/>
            <a:ext cx="3608941" cy="24039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18" y="1945576"/>
            <a:ext cx="4211719" cy="315878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21" y="1975665"/>
            <a:ext cx="3128700" cy="31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5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61276"/>
              </p:ext>
            </p:extLst>
          </p:nvPr>
        </p:nvGraphicFramePr>
        <p:xfrm>
          <a:off x="291548" y="309094"/>
          <a:ext cx="11557015" cy="6343496"/>
        </p:xfrm>
        <a:graphic>
          <a:graphicData uri="http://schemas.openxmlformats.org/drawingml/2006/table">
            <a:tbl>
              <a:tblPr firstRow="1" firstCol="1" bandRow="1"/>
              <a:tblGrid>
                <a:gridCol w="2130625">
                  <a:extLst>
                    <a:ext uri="{9D8B030D-6E8A-4147-A177-3AD203B41FA5}">
                      <a16:colId xmlns:a16="http://schemas.microsoft.com/office/drawing/2014/main" val="3299515677"/>
                    </a:ext>
                  </a:extLst>
                </a:gridCol>
                <a:gridCol w="559349">
                  <a:extLst>
                    <a:ext uri="{9D8B030D-6E8A-4147-A177-3AD203B41FA5}">
                      <a16:colId xmlns:a16="http://schemas.microsoft.com/office/drawing/2014/main" val="3640846186"/>
                    </a:ext>
                  </a:extLst>
                </a:gridCol>
                <a:gridCol w="2113614">
                  <a:extLst>
                    <a:ext uri="{9D8B030D-6E8A-4147-A177-3AD203B41FA5}">
                      <a16:colId xmlns:a16="http://schemas.microsoft.com/office/drawing/2014/main" val="4167542437"/>
                    </a:ext>
                  </a:extLst>
                </a:gridCol>
                <a:gridCol w="878993">
                  <a:extLst>
                    <a:ext uri="{9D8B030D-6E8A-4147-A177-3AD203B41FA5}">
                      <a16:colId xmlns:a16="http://schemas.microsoft.com/office/drawing/2014/main" val="4256200537"/>
                    </a:ext>
                  </a:extLst>
                </a:gridCol>
                <a:gridCol w="172014">
                  <a:extLst>
                    <a:ext uri="{9D8B030D-6E8A-4147-A177-3AD203B41FA5}">
                      <a16:colId xmlns:a16="http://schemas.microsoft.com/office/drawing/2014/main" val="3127283306"/>
                    </a:ext>
                  </a:extLst>
                </a:gridCol>
                <a:gridCol w="172014">
                  <a:extLst>
                    <a:ext uri="{9D8B030D-6E8A-4147-A177-3AD203B41FA5}">
                      <a16:colId xmlns:a16="http://schemas.microsoft.com/office/drawing/2014/main" val="3874586818"/>
                    </a:ext>
                  </a:extLst>
                </a:gridCol>
                <a:gridCol w="172014">
                  <a:extLst>
                    <a:ext uri="{9D8B030D-6E8A-4147-A177-3AD203B41FA5}">
                      <a16:colId xmlns:a16="http://schemas.microsoft.com/office/drawing/2014/main" val="697867397"/>
                    </a:ext>
                  </a:extLst>
                </a:gridCol>
                <a:gridCol w="516069">
                  <a:extLst>
                    <a:ext uri="{9D8B030D-6E8A-4147-A177-3AD203B41FA5}">
                      <a16:colId xmlns:a16="http://schemas.microsoft.com/office/drawing/2014/main" val="2219424653"/>
                    </a:ext>
                  </a:extLst>
                </a:gridCol>
                <a:gridCol w="1817714">
                  <a:extLst>
                    <a:ext uri="{9D8B030D-6E8A-4147-A177-3AD203B41FA5}">
                      <a16:colId xmlns:a16="http://schemas.microsoft.com/office/drawing/2014/main" val="2613496003"/>
                    </a:ext>
                  </a:extLst>
                </a:gridCol>
                <a:gridCol w="342393">
                  <a:extLst>
                    <a:ext uri="{9D8B030D-6E8A-4147-A177-3AD203B41FA5}">
                      <a16:colId xmlns:a16="http://schemas.microsoft.com/office/drawing/2014/main" val="753350863"/>
                    </a:ext>
                  </a:extLst>
                </a:gridCol>
                <a:gridCol w="1600705">
                  <a:extLst>
                    <a:ext uri="{9D8B030D-6E8A-4147-A177-3AD203B41FA5}">
                      <a16:colId xmlns:a16="http://schemas.microsoft.com/office/drawing/2014/main" val="2996619380"/>
                    </a:ext>
                  </a:extLst>
                </a:gridCol>
                <a:gridCol w="360505">
                  <a:extLst>
                    <a:ext uri="{9D8B030D-6E8A-4147-A177-3AD203B41FA5}">
                      <a16:colId xmlns:a16="http://schemas.microsoft.com/office/drawing/2014/main" val="1740859143"/>
                    </a:ext>
                  </a:extLst>
                </a:gridCol>
                <a:gridCol w="721006">
                  <a:extLst>
                    <a:ext uri="{9D8B030D-6E8A-4147-A177-3AD203B41FA5}">
                      <a16:colId xmlns:a16="http://schemas.microsoft.com/office/drawing/2014/main" val="525623035"/>
                    </a:ext>
                  </a:extLst>
                </a:gridCol>
              </a:tblGrid>
              <a:tr h="1229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Designed for:</a:t>
                      </a:r>
                      <a:endParaRPr lang="ru-RU" sz="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b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Designed by:</a:t>
                      </a:r>
                      <a:endParaRPr lang="ru-RU" sz="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b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Date:</a:t>
                      </a:r>
                      <a:endParaRPr lang="ru-RU" sz="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b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Version:</a:t>
                      </a:r>
                      <a:endParaRPr lang="ru-RU" sz="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b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445359"/>
                  </a:ext>
                </a:extLst>
              </a:tr>
              <a:tr h="49169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Business Model Canvas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«Пані Юпітер»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Коваль Наталія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20.06.2021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04653"/>
                  </a:ext>
                </a:extLst>
              </a:tr>
              <a:tr h="170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42491"/>
                  </a:ext>
                </a:extLst>
              </a:tr>
              <a:tr h="525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Key Partners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Key Activities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Value Propositions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Customer Relationships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Customer Segments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802237"/>
                  </a:ext>
                </a:extLst>
              </a:tr>
              <a:tr h="136562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Краєзнавчий музей Верхнього Салтова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Теплиця екзотичних фруктів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Фермерські господарства в селі Хотімля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Постачальники обладнання та сервісу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Постачальники ветеринарних препаратів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Постачальники ферментів та заквасок для переробки молока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Вирощування ВРХ молочних порід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Вирощування та підготовка кормів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Переробка молока – виготовлення сирів, масла та йогуртів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Громадське харчування – виготовлення кондитерських виробів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Організація дозвілля - екскурсій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Безпечна та якісна сировина – молоко екстра- ґатунку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Безпечна, якісна, смачна молочна продукція крафтового рівня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Безпечна, якісна, смачна кондитерська продукція крафтового рівня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Відкрита інформація про місцевого українського виробника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Соціальні мережі –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паніюпітер – комьюніті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panijupiter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– програма лояльності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В2В – молоко та м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ясопереробні підприємства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В2С – населення, що дорощує бичків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В2С – свідомі споживачі, що опіклуюються власним здоров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ям та здоров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ям родини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В2В – магазини-посередники, які продають нашу молочну продукцію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В2С – активні діти та дорослі, які прагнуть дізнатися нової інформації про виробництво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47875"/>
                  </a:ext>
                </a:extLst>
              </a:tr>
              <a:tr h="170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Key Resources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Channels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52518"/>
                  </a:ext>
                </a:extLst>
              </a:tr>
              <a:tr h="1879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ВРХ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Земля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Приміщення та обладнання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Компетенції – технології утримання ВРХ, вирощування та приготування кормів, переробки молока, виготовлення кондитерських виробів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Маршрут екскурсії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Телефонний зв'язок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Магазин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panijupiter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– онлайн-магазин «Пані Юпітер»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207179"/>
                  </a:ext>
                </a:extLst>
              </a:tr>
              <a:tr h="17070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Cost Structure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Revenue Streams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352345"/>
                  </a:ext>
                </a:extLst>
              </a:tr>
              <a:tr h="136562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Зарплата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Податки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Витратні матеріали та обладнання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Комунальні платежі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Автоматизація обліку – комп’ютер, сканер, принтер, програма, мережа інтернет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Організація доставки – транспорт (придбання, оренда)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Оплата за молоко – на р/р від юрособи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Оплата за ВРХ – на р/р від юрособи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Оплата за бичків – в касу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Оплата за перегній - на р/р від юрособи та в касу від фізособи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Оплата за молочну та кондитерську продукцію – на р/р від юрособи, через РРО, за допомогою банківського терміналу,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на р/р через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panijupiter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– онлайн-магазин «Пані Юпітер»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469078"/>
                  </a:ext>
                </a:extLst>
              </a:tr>
              <a:tr h="80243">
                <a:tc gridSpan="1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Designed by: The Business Model Foundry (</a:t>
                      </a:r>
                      <a:r>
                        <a:rPr lang="en-GB" sz="3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  <a:hlinkClick r:id="rId2"/>
                        </a:rPr>
                        <a:t>www.businessmodelgeneration.com/canvas</a:t>
                      </a:r>
                      <a:r>
                        <a:rPr lang="en-GB" sz="3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). Word implementation by: </a:t>
                      </a:r>
                      <a:r>
                        <a:rPr lang="en-GB" sz="3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Neos</a:t>
                      </a:r>
                      <a:r>
                        <a:rPr lang="en-GB" sz="3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Chronos</a:t>
                      </a:r>
                      <a:r>
                        <a:rPr lang="en-GB" sz="3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Limited (</a:t>
                      </a:r>
                      <a:r>
                        <a:rPr lang="en-GB" sz="3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  <a:hlinkClick r:id="rId3"/>
                        </a:rPr>
                        <a:t>https://neoschronos.com</a:t>
                      </a:r>
                      <a:r>
                        <a:rPr lang="en-GB" sz="3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). License: </a:t>
                      </a:r>
                      <a:r>
                        <a:rPr lang="en-GB" sz="3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  <a:hlinkClick r:id="rId4"/>
                        </a:rPr>
                        <a:t>CC BY-SA 3.0</a:t>
                      </a:r>
                      <a:endParaRPr lang="ru-RU" sz="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22417" marR="23455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0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8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>Дякую за увагу!</a:t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700" dirty="0">
                <a:solidFill>
                  <a:prstClr val="black"/>
                </a:solidFill>
                <a:latin typeface="Calibri" panose="020F0502020204030204"/>
              </a:rPr>
              <a:t>Коваль Наталія</a:t>
            </a: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sz="27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700" dirty="0">
                <a:solidFill>
                  <a:prstClr val="black"/>
                </a:solidFill>
                <a:latin typeface="Calibri" panose="020F0502020204030204"/>
              </a:rPr>
              <a:t>067-573-11-37</a:t>
            </a:r>
            <a:br>
              <a:rPr lang="uk-UA" sz="27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pani.Jupiter@gmail.com</a:t>
            </a:r>
            <a:r>
              <a:rPr lang="uk-UA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#</a:t>
            </a:r>
            <a:r>
              <a:rPr lang="uk-UA" sz="2400" dirty="0" err="1">
                <a:solidFill>
                  <a:prstClr val="black"/>
                </a:solidFill>
                <a:latin typeface="Calibri" panose="020F0502020204030204"/>
              </a:rPr>
              <a:t>паніюпітер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741" y="1339404"/>
            <a:ext cx="3134017" cy="4179382"/>
          </a:xfrm>
        </p:spPr>
      </p:pic>
    </p:spTree>
    <p:extLst>
      <p:ext uri="{BB962C8B-B14F-4D97-AF65-F5344CB8AC3E}">
        <p14:creationId xmlns:p14="http://schemas.microsoft.com/office/powerpoint/2010/main" val="226967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321E-2223-40D7-832E-976EBFB5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126587"/>
            <a:ext cx="5105497" cy="430956"/>
          </a:xfrm>
        </p:spPr>
        <p:txBody>
          <a:bodyPr>
            <a:normAutofit fontScale="90000"/>
          </a:bodyPr>
          <a:lstStyle/>
          <a:p>
            <a:pPr algn="r"/>
            <a:r>
              <a:rPr lang="uk-UA" sz="2200" b="1" dirty="0">
                <a:solidFill>
                  <a:prstClr val="black"/>
                </a:solidFill>
                <a:latin typeface="Calibri" panose="020F0502020204030204"/>
              </a:rPr>
              <a:t>Наш старт                    </a:t>
            </a:r>
            <a:r>
              <a:rPr lang="en-US" sz="2200" b="1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  <a:r>
              <a:rPr lang="uk-UA" sz="2200" b="1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n-US" sz="2200" b="1" dirty="0">
                <a:solidFill>
                  <a:prstClr val="black"/>
                </a:solidFill>
                <a:latin typeface="Calibri" panose="020F0502020204030204"/>
              </a:rPr>
              <a:t>panijupiter.com</a:t>
            </a:r>
            <a:endParaRPr lang="ru-RU" sz="2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DD9895-CC4C-4D50-9869-027FFC9FFA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71" y="578112"/>
            <a:ext cx="3902860" cy="291952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6D3A8FE-7299-4A46-ABE5-D76C23BAB7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06" y="132675"/>
            <a:ext cx="3902860" cy="291952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7D02991-D151-4748-B0C8-B8B92AFC2D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48" y="3145760"/>
            <a:ext cx="4890052" cy="366753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BA3CA39-FC05-4E9C-9BAA-699463CF62E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74565"/>
            <a:ext cx="3790121" cy="284259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D6128A6-F562-47D7-AA2A-17C340477E4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945" y="2595409"/>
            <a:ext cx="2865415" cy="382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3C89DB-73DB-4B12-94BC-23DFB004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>
                <a:solidFill>
                  <a:prstClr val="black"/>
                </a:solidFill>
                <a:latin typeface="Calibri" panose="020F0502020204030204"/>
              </a:rPr>
              <a:t>Доїльно-молочний блок 2013-2015-2021 </a:t>
            </a:r>
            <a:r>
              <a:rPr lang="en-US" sz="2200" b="1" dirty="0">
                <a:solidFill>
                  <a:prstClr val="black"/>
                </a:solidFill>
                <a:latin typeface="Calibri" panose="020F0502020204030204"/>
              </a:rPr>
              <a:t>              panijupiter.com</a:t>
            </a:r>
            <a:endParaRPr lang="ru-RU" sz="2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AC000F-6D9D-47C2-88A9-4DD17D28A9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2" y="1064176"/>
            <a:ext cx="4197625" cy="3148219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DE14573-00F4-4EE4-AB36-F7C8C673C1C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26" y="3275288"/>
            <a:ext cx="5131903" cy="343010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56D74B-5597-42CE-9F1F-A5725EC07F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13" y="1048923"/>
            <a:ext cx="4731025" cy="354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0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C0247-D920-4125-8613-5240F4F8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>Засоби виробництва                              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panijupiter.com</a:t>
            </a:r>
            <a:endParaRPr lang="ru-RU" sz="24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E0CB8F-E0D5-4101-8096-F25B63C78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3" y="904701"/>
            <a:ext cx="4003892" cy="5338523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37625-6152-4DDA-8A27-9AAA409351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37" y="1073426"/>
            <a:ext cx="6767444" cy="507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1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72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>Продукція ТМ «Пані Юпітер»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FB </a:t>
            </a:r>
            <a:r>
              <a:rPr lang="ru-RU" sz="2400" b="1" dirty="0">
                <a:solidFill>
                  <a:prstClr val="black"/>
                </a:solidFill>
                <a:latin typeface="Calibri" panose="020F0502020204030204"/>
              </a:rPr>
              <a:t>Пани Юпитер</a:t>
            </a:r>
            <a:r>
              <a:rPr lang="uk-UA" sz="2400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uk-UA" sz="2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74" y="886945"/>
            <a:ext cx="2396602" cy="359490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1" y="1825625"/>
            <a:ext cx="3039951" cy="20266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710" y="1100204"/>
            <a:ext cx="2466304" cy="24663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034" y="4198513"/>
            <a:ext cx="3767405" cy="25116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306" y="4631477"/>
            <a:ext cx="3564228" cy="23761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078" y="1325283"/>
            <a:ext cx="2423912" cy="24239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13" y="4198513"/>
            <a:ext cx="3175682" cy="211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3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538C-993D-4CC3-9A24-9302B7AC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73139" cy="668545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>
                <a:solidFill>
                  <a:prstClr val="black"/>
                </a:solidFill>
                <a:latin typeface="Calibri" panose="020F0502020204030204"/>
              </a:rPr>
              <a:t>Команда Пані Юпітер                        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panijupiter.com</a:t>
            </a: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CD2B5A-EA1C-4AE9-A9E9-1FDACCD00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56" y="1150144"/>
            <a:ext cx="3954738" cy="3954738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1E2636-DD52-4B2F-ADA5-CB12263791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102" y="1374395"/>
            <a:ext cx="4467158" cy="25127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3AF63EC-EBD5-454E-8E36-DE8E396F55E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28" y="1374395"/>
            <a:ext cx="2777140" cy="37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2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F8484-E009-4EA9-80A1-8A243555C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365125"/>
            <a:ext cx="10230677" cy="350492"/>
          </a:xfrm>
        </p:spPr>
        <p:txBody>
          <a:bodyPr>
            <a:noAutofit/>
          </a:bodyPr>
          <a:lstStyle/>
          <a:p>
            <a:pPr algn="r"/>
            <a:r>
              <a:rPr lang="uk-UA" sz="2800" b="1" dirty="0">
                <a:solidFill>
                  <a:prstClr val="black"/>
                </a:solidFill>
                <a:latin typeface="Calibri" panose="020F0502020204030204"/>
              </a:rPr>
              <a:t>Екскурсії                        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panijupiter.com</a:t>
            </a: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3359E4B-ABBB-4E2B-9C5C-D67855E67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48" y="1976235"/>
            <a:ext cx="4890051" cy="3667538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30FDE18-814D-453F-9D65-CC1B585E27F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911" y="843706"/>
            <a:ext cx="3860799" cy="289559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2227F83-0A27-4C07-AC0C-1883A00C9B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74" y="3867394"/>
            <a:ext cx="3869636" cy="29022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80B6F29-16D1-4C9B-AB9A-A974516F736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978" y="1805608"/>
            <a:ext cx="2175409" cy="386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7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5699D-8166-4D5A-8BB1-1EBF9700F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794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>
                <a:solidFill>
                  <a:prstClr val="black"/>
                </a:solidFill>
                <a:latin typeface="Calibri" panose="020F0502020204030204"/>
              </a:rPr>
              <a:t>Навчання у нас                      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panijupiter.com</a:t>
            </a: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B597B8-9C22-46EE-B395-DAC8512B4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453" y="1638093"/>
            <a:ext cx="5168347" cy="3876261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EA3817-EE6E-4230-B3C8-60325A9419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74" y="1638093"/>
            <a:ext cx="5168348" cy="387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5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BE8A7-950E-490A-B811-6EA8C4CE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2" y="219351"/>
            <a:ext cx="10515600" cy="562527"/>
          </a:xfrm>
        </p:spPr>
        <p:txBody>
          <a:bodyPr>
            <a:normAutofit fontScale="90000"/>
          </a:bodyPr>
          <a:lstStyle/>
          <a:p>
            <a:r>
              <a:rPr lang="uk-UA" dirty="0"/>
              <a:t>ФГ «Юпітер»                   ТМ Пані Юпітер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600A495-07AF-4C60-BF67-4A23A72AB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772376"/>
              </p:ext>
            </p:extLst>
          </p:nvPr>
        </p:nvGraphicFramePr>
        <p:xfrm>
          <a:off x="732182" y="781878"/>
          <a:ext cx="10515600" cy="552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670">
                  <a:extLst>
                    <a:ext uri="{9D8B030D-6E8A-4147-A177-3AD203B41FA5}">
                      <a16:colId xmlns:a16="http://schemas.microsoft.com/office/drawing/2014/main" val="1423147420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val="3141295873"/>
                    </a:ext>
                  </a:extLst>
                </a:gridCol>
                <a:gridCol w="1802296">
                  <a:extLst>
                    <a:ext uri="{9D8B030D-6E8A-4147-A177-3AD203B41FA5}">
                      <a16:colId xmlns:a16="http://schemas.microsoft.com/office/drawing/2014/main" val="3621509035"/>
                    </a:ext>
                  </a:extLst>
                </a:gridCol>
                <a:gridCol w="2517913">
                  <a:extLst>
                    <a:ext uri="{9D8B030D-6E8A-4147-A177-3AD203B41FA5}">
                      <a16:colId xmlns:a16="http://schemas.microsoft.com/office/drawing/2014/main" val="1064134616"/>
                    </a:ext>
                  </a:extLst>
                </a:gridCol>
                <a:gridCol w="2713382">
                  <a:extLst>
                    <a:ext uri="{9D8B030D-6E8A-4147-A177-3AD203B41FA5}">
                      <a16:colId xmlns:a16="http://schemas.microsoft.com/office/drawing/2014/main" val="2883358368"/>
                    </a:ext>
                  </a:extLst>
                </a:gridCol>
              </a:tblGrid>
              <a:tr h="675861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Клієнт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Потреба клієнта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Фізична складова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/>
                        <a:t>Софтова</a:t>
                      </a:r>
                      <a:r>
                        <a:rPr lang="uk-UA" dirty="0"/>
                        <a:t> складова продукту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Пропозиція цінності клієнта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30420"/>
                  </a:ext>
                </a:extLst>
              </a:tr>
              <a:tr h="1188076">
                <a:tc>
                  <a:txBody>
                    <a:bodyPr/>
                    <a:lstStyle/>
                    <a:p>
                      <a:r>
                        <a:rPr lang="uk-UA" dirty="0"/>
                        <a:t>Місцеві жителі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Натуральні молочні продукти, з яких можна приготувати звичні страви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Молоко, сир кисломолочний, випічка, сири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Натуральне, зроблено людьми, яким довіряють (родичі, сусіди)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Зрозуміла, зручна, звична упаковка, впевненість в натуральності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855392"/>
                  </a:ext>
                </a:extLst>
              </a:tr>
              <a:tr h="1188076">
                <a:tc>
                  <a:txBody>
                    <a:bodyPr/>
                    <a:lstStyle/>
                    <a:p>
                      <a:r>
                        <a:rPr lang="uk-UA" dirty="0"/>
                        <a:t>Дачники та на відпочинку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Готові до вживання молочні продукти, місцеві натуральні «делікатеси»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Сири, випічка, сир кисломолочний, молоко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Натуральне, зроблено людьми, яким довіряють (візуальні засоби контролю)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Відкритість, зручна упаковка, «антураж», впевненість в безпечності та натуральності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603402"/>
                  </a:ext>
                </a:extLst>
              </a:tr>
              <a:tr h="913905">
                <a:tc>
                  <a:txBody>
                    <a:bodyPr/>
                    <a:lstStyle/>
                    <a:p>
                      <a:r>
                        <a:rPr lang="uk-UA" dirty="0"/>
                        <a:t>Екскурсанти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Познати нове, провести час з користю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Екскурсія, дегустація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Можливість на власні очі побачити всі процеси на фермі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Залученість до процесу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657190"/>
                  </a:ext>
                </a:extLst>
              </a:tr>
              <a:tr h="913905">
                <a:tc>
                  <a:txBody>
                    <a:bodyPr/>
                    <a:lstStyle/>
                    <a:p>
                      <a:r>
                        <a:rPr lang="uk-UA" dirty="0"/>
                        <a:t>Вегетаріанці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Джерело білку тваринного походження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Сири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Натуральні, без домішок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Впевненість в достовірності інформації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49065"/>
                  </a:ext>
                </a:extLst>
              </a:tr>
              <a:tr h="3706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53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47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511</Words>
  <Application>Microsoft Office PowerPoint</Application>
  <PresentationFormat>Широкий екран</PresentationFormat>
  <Paragraphs>116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MS Mincho</vt:lpstr>
      <vt:lpstr>Times New Roman</vt:lpstr>
      <vt:lpstr>Тема Office</vt:lpstr>
      <vt:lpstr>Фермерське господарство «Юпітер» село Хотімля, Харківська область panijupiter.com</vt:lpstr>
      <vt:lpstr>Наш старт                                    panijupiter.com</vt:lpstr>
      <vt:lpstr>Доїльно-молочний блок 2013-2015-2021               panijupiter.com</vt:lpstr>
      <vt:lpstr>Засоби виробництва                               panijupiter.com</vt:lpstr>
      <vt:lpstr>  Продукція ТМ «Пані Юпітер» FB Пани Юпитер  </vt:lpstr>
      <vt:lpstr>Команда Пані Юпітер                         panijupiter.com</vt:lpstr>
      <vt:lpstr>Екскурсії                         panijupiter.com</vt:lpstr>
      <vt:lpstr>Навчання у нас                       panijupiter.com</vt:lpstr>
      <vt:lpstr>ФГ «Юпітер»                   ТМ Пані Юпітер</vt:lpstr>
      <vt:lpstr>Презентація PowerPoint</vt:lpstr>
      <vt:lpstr>                    Дякую за увагу!     Коваль Наталія 067-573-11-37 pani.Jupiter@gmail.com #паніюпітер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Фермерське господарство «Юпітер» село Хотімля, Харківська область panijupiter.com</dc:title>
  <dc:creator>Пользователь</dc:creator>
  <cp:lastModifiedBy>User</cp:lastModifiedBy>
  <cp:revision>16</cp:revision>
  <dcterms:created xsi:type="dcterms:W3CDTF">2021-10-31T07:17:25Z</dcterms:created>
  <dcterms:modified xsi:type="dcterms:W3CDTF">2022-07-10T17:54:40Z</dcterms:modified>
</cp:coreProperties>
</file>