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9144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1530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61D597-67A5-4C04-9F62-7837C00D21A4}" type="datetimeFigureOut">
              <a:rPr lang="uk-UA" smtClean="0"/>
              <a:t>27.02.2016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B086E-3E28-4B45-95AE-0D38F5FDE7A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3368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B086E-3E28-4B45-95AE-0D38F5FDE7A4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17915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9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29865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9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99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39268" y="4191000"/>
            <a:ext cx="8904731" cy="266699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8000">
              <a:schemeClr val="accent1">
                <a:tint val="66000"/>
                <a:satMod val="160000"/>
              </a:schemeClr>
            </a:gs>
            <a:gs pos="31000">
              <a:srgbClr val="FFFF00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52017" y="382778"/>
            <a:ext cx="7439964" cy="4419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99F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37667" y="1200277"/>
            <a:ext cx="8668664" cy="40043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29865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76706" y="6397472"/>
            <a:ext cx="548640" cy="292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10" dirty="0"/>
              <a:t>15.04.2015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Riga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24402" y="6243548"/>
            <a:ext cx="5038725" cy="292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1" i="0">
                <a:solidFill>
                  <a:srgbClr val="006600"/>
                </a:solidFill>
                <a:latin typeface="Calibri"/>
                <a:cs typeface="Calibri"/>
              </a:defRPr>
            </a:lvl1pPr>
          </a:lstStyle>
          <a:p>
            <a:pPr algn="ctr">
              <a:lnSpc>
                <a:spcPts val="955"/>
              </a:lnSpc>
            </a:pPr>
            <a:r>
              <a:rPr spc="-5" dirty="0"/>
              <a:t>International</a:t>
            </a:r>
            <a:r>
              <a:rPr spc="5" dirty="0"/>
              <a:t> </a:t>
            </a:r>
            <a:r>
              <a:rPr spc="-5" dirty="0"/>
              <a:t>Conference</a:t>
            </a:r>
          </a:p>
          <a:p>
            <a:pPr algn="ctr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Rural and Agricultural Advisory Systems </a:t>
            </a:r>
            <a:r>
              <a:rPr spc="-10" dirty="0"/>
              <a:t>(RAAS):  </a:t>
            </a:r>
            <a:r>
              <a:rPr dirty="0"/>
              <a:t>Best </a:t>
            </a:r>
            <a:r>
              <a:rPr spc="-5" dirty="0"/>
              <a:t>Practices </a:t>
            </a:r>
            <a:r>
              <a:rPr dirty="0"/>
              <a:t>and </a:t>
            </a:r>
            <a:r>
              <a:rPr spc="-5" dirty="0"/>
              <a:t>Experience in the </a:t>
            </a:r>
            <a:r>
              <a:rPr dirty="0"/>
              <a:t>Eastern </a:t>
            </a:r>
            <a:r>
              <a:rPr spc="125" dirty="0"/>
              <a:t> </a:t>
            </a:r>
            <a:r>
              <a:rPr spc="-5" dirty="0"/>
              <a:t>Partnership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www.dorada.org.ua/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dpradaukraine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10.png"/><Relationship Id="rId7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10" Type="http://schemas.openxmlformats.org/officeDocument/2006/relationships/image" Target="../media/image6.jpeg"/><Relationship Id="rId4" Type="http://schemas.openxmlformats.org/officeDocument/2006/relationships/image" Target="../media/image11.jpg"/><Relationship Id="rId9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7" Type="http://schemas.openxmlformats.org/officeDocument/2006/relationships/image" Target="../media/image6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www.dorada.org.ua/" TargetMode="External"/><Relationship Id="rId7" Type="http://schemas.openxmlformats.org/officeDocument/2006/relationships/image" Target="../media/image3.jpeg"/><Relationship Id="rId2" Type="http://schemas.openxmlformats.org/officeDocument/2006/relationships/hyperlink" Target="mailto:doradaukraine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youtube.com/user/doradaukraine/videos" TargetMode="External"/><Relationship Id="rId10" Type="http://schemas.openxmlformats.org/officeDocument/2006/relationships/image" Target="../media/image6.jpeg"/><Relationship Id="rId4" Type="http://schemas.openxmlformats.org/officeDocument/2006/relationships/hyperlink" Target="http://www.facebook.com/adm.NAAASU" TargetMode="External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67562" y="914400"/>
            <a:ext cx="8187055" cy="2031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4400" spc="-25" dirty="0" smtClean="0">
                <a:solidFill>
                  <a:srgbClr val="008000"/>
                </a:solidFill>
              </a:rPr>
              <a:t>Establishment of the agricultural</a:t>
            </a:r>
            <a:br>
              <a:rPr lang="en-US" sz="4400" spc="-25" dirty="0" smtClean="0">
                <a:solidFill>
                  <a:srgbClr val="008000"/>
                </a:solidFill>
              </a:rPr>
            </a:br>
            <a:r>
              <a:rPr lang="en-US" sz="4400" spc="-25" dirty="0" smtClean="0">
                <a:solidFill>
                  <a:srgbClr val="008000"/>
                </a:solidFill>
              </a:rPr>
              <a:t>advisory service in Ukraine</a:t>
            </a:r>
            <a:br>
              <a:rPr lang="en-US" sz="4400" spc="-25" dirty="0" smtClean="0">
                <a:solidFill>
                  <a:srgbClr val="008000"/>
                </a:solidFill>
              </a:rPr>
            </a:br>
            <a:endParaRPr sz="4400" dirty="0">
              <a:solidFill>
                <a:srgbClr val="0080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81873" y="2971800"/>
            <a:ext cx="5683885" cy="235192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b="1" spc="-15" dirty="0">
                <a:solidFill>
                  <a:srgbClr val="008000"/>
                </a:solidFill>
                <a:latin typeface="Calibri"/>
                <a:cs typeface="Calibri"/>
              </a:rPr>
              <a:t>Roman </a:t>
            </a:r>
            <a:r>
              <a:rPr sz="3200" b="1" spc="-10" dirty="0" smtClean="0">
                <a:solidFill>
                  <a:srgbClr val="008000"/>
                </a:solidFill>
                <a:latin typeface="Calibri"/>
                <a:cs typeface="Calibri"/>
              </a:rPr>
              <a:t>Korinets</a:t>
            </a:r>
            <a:endParaRPr sz="3200" b="1" dirty="0">
              <a:solidFill>
                <a:srgbClr val="008000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2000" b="1" spc="-10" dirty="0">
                <a:solidFill>
                  <a:srgbClr val="008000"/>
                </a:solidFill>
                <a:latin typeface="Calibri"/>
                <a:cs typeface="Calibri"/>
              </a:rPr>
              <a:t>President </a:t>
            </a:r>
            <a:r>
              <a:rPr sz="2000" b="1" spc="-5" dirty="0">
                <a:solidFill>
                  <a:srgbClr val="008000"/>
                </a:solidFill>
                <a:latin typeface="Calibri"/>
                <a:cs typeface="Calibri"/>
              </a:rPr>
              <a:t>of </a:t>
            </a:r>
            <a:r>
              <a:rPr sz="2000" b="1" dirty="0">
                <a:solidFill>
                  <a:srgbClr val="008000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008000"/>
                </a:solidFill>
                <a:latin typeface="Calibri"/>
                <a:cs typeface="Calibri"/>
              </a:rPr>
              <a:t>National</a:t>
            </a:r>
            <a:r>
              <a:rPr sz="2000" b="1" spc="30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008000"/>
                </a:solidFill>
                <a:latin typeface="Calibri"/>
                <a:cs typeface="Calibri"/>
              </a:rPr>
              <a:t>Association</a:t>
            </a:r>
            <a:endParaRPr sz="2000" b="1" dirty="0">
              <a:solidFill>
                <a:srgbClr val="008000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spc="-5" dirty="0">
                <a:solidFill>
                  <a:srgbClr val="008000"/>
                </a:solidFill>
                <a:latin typeface="Calibri"/>
                <a:cs typeface="Calibri"/>
              </a:rPr>
              <a:t>of Agricultural </a:t>
            </a:r>
            <a:r>
              <a:rPr sz="2000" b="1" dirty="0">
                <a:solidFill>
                  <a:srgbClr val="008000"/>
                </a:solidFill>
                <a:latin typeface="Calibri"/>
                <a:cs typeface="Calibri"/>
              </a:rPr>
              <a:t>Advisory Services </a:t>
            </a:r>
            <a:r>
              <a:rPr sz="2000" b="1" spc="-5" dirty="0">
                <a:solidFill>
                  <a:srgbClr val="008000"/>
                </a:solidFill>
                <a:latin typeface="Calibri"/>
                <a:cs typeface="Calibri"/>
              </a:rPr>
              <a:t>of</a:t>
            </a:r>
            <a:r>
              <a:rPr sz="2000" b="1" spc="-15" dirty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r>
              <a:rPr sz="2000" b="1" spc="-5" dirty="0" smtClean="0">
                <a:solidFill>
                  <a:srgbClr val="008000"/>
                </a:solidFill>
                <a:latin typeface="Calibri"/>
                <a:cs typeface="Calibri"/>
              </a:rPr>
              <a:t>Ukraine</a:t>
            </a:r>
            <a:endParaRPr lang="en-US" sz="2000" b="1" spc="-5" dirty="0" smtClean="0">
              <a:solidFill>
                <a:srgbClr val="008000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lang="en-US" sz="2000" b="1" spc="-5" dirty="0" smtClean="0">
              <a:solidFill>
                <a:srgbClr val="008000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lang="en-US" sz="2000" b="1" dirty="0" smtClean="0">
                <a:solidFill>
                  <a:srgbClr val="008000"/>
                </a:solidFill>
                <a:latin typeface="Calibri"/>
                <a:cs typeface="Calibri"/>
                <a:hlinkClick r:id="rId2"/>
              </a:rPr>
              <a:t>dpradaukraine@gmail.com</a:t>
            </a:r>
            <a:r>
              <a:rPr lang="en-US" sz="2000" b="1" dirty="0" smtClean="0">
                <a:solidFill>
                  <a:srgbClr val="008000"/>
                </a:solidFill>
                <a:latin typeface="Calibri"/>
                <a:cs typeface="Calibri"/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en-US" sz="2000" b="1" dirty="0" smtClean="0">
                <a:solidFill>
                  <a:srgbClr val="008000"/>
                </a:solidFill>
                <a:latin typeface="Calibri"/>
                <a:cs typeface="Calibri"/>
                <a:hlinkClick r:id="rId3"/>
              </a:rPr>
              <a:t>www.dorada.org.ua</a:t>
            </a:r>
            <a:r>
              <a:rPr lang="en-US" sz="2000" b="1" dirty="0" smtClean="0">
                <a:solidFill>
                  <a:srgbClr val="008000"/>
                </a:solidFill>
                <a:latin typeface="Calibri"/>
                <a:cs typeface="Calibri"/>
              </a:rPr>
              <a:t> </a:t>
            </a:r>
            <a:endParaRPr lang="en-US" sz="2000" b="1" dirty="0">
              <a:solidFill>
                <a:srgbClr val="008000"/>
              </a:solidFill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endParaRPr sz="2000" b="1" dirty="0">
              <a:solidFill>
                <a:srgbClr val="008000"/>
              </a:solidFill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1523" y="5730646"/>
            <a:ext cx="8744331" cy="1740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46761" y="572588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Picture 2" descr="LOGO CE_Vertical_EN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AutoShape 7" descr="data:image/jpeg;base64,/9j/4AAQSkZJRgABAQEAYABgAAD//gA7Q1JFQVRPUjogZ2QtanBlZyB2MS4wICh1c2luZyBJSkcgSlBFRyB2NjIpLCBxdWFsaXR5ID0gOTAK/9sAQwADAgIDAgIDAwMDBAMDBAUIBQUEBAUKBwcGCAwKDAwLCgsLDQ4SEA0OEQ4LCxAWEBETFBUVFQwPFxgWFBgSFBUU/9sAQwEDBAQFBAUJBQUJFA0LDRQUFBQUFBQUFBQUFBQUFBQUFBQUFBQUFBQUFBQUFBQUFBQUFBQUFBQUFBQUFBQUFBQU/8AAEQgCtwK1AwEiAAIRAQMRAf/EAB8AAAEFAQEBAQEBAAAAAAAAAAABAgMEBQYHCAkKC//EALUQAAIBAwMCBAMFBQQEAAABfQECAwAEEQUSITFBBhNRYQcicRQygZGhCCNCscEVUtHwJDNicoIJChYXGBkaJSYnKCkqNDU2Nzg5OkNERUZHSElKU1RVVldYWVpjZGVmZ2hpanN0dXZ3eHl6g4SFhoeIiYqSk5SVlpeYmZqio6Slpqeoqaqys7S1tre4ubrCw8TFxsfIycrS09TV1tfY2drh4uPk5ebn6Onq8fLz9PX29/j5+v/EAB8BAAMBAQEBAQEBAQEAAAAAAAABAgMEBQYHCAkKC//EALURAAIBAgQEAwQHBQQEAAECdwABAgMRBAUhMQYSQVEHYXETIjKBCBRCkaGxwQkjM1LwFWJy0QoWJDThJfEXGBkaJicoKSo1Njc4OTpDREVGR0hJSlNUVVZXWFlaY2RlZmdoaWpzdHV2d3h5eoKDhIWGh4iJipKTlJWWl5iZmqKjpKWmp6ipqrKztLW2t7i5usLDxMXGx8jJytLT1NXW19jZ2uLj5OXm5+jp6vLz9PX29/j5+v/aAAwDAQACEQMRAD8A/VEUUUUALRSUvegAopO9HegBaKKOKACik6UvWgAoxRRigAoxRRQAUlLRxQAYooxQKACijFHegAooooAKKMUcUAFFFFABmkPSkfjFc54n8dab4ajZZZfOuu1vGct+Pp+NcOMxuGy+i6+KmoRXVmlOnOrLlgrs3p7mK1iaSV1jjUZZmOABXk3j74uokcltpTlI+Va5/ib2QdvrXHeM/iLe645E8myEcpaxn5R9fWuBuLl7qQtIc+g7Cv514m8Qq2OUsJlV4U3vLaT9Oy/H0PscBkyTVTEa+R08U/2mNZSSS/JycnNSwzSW8qyRSNFIpyGQ4INZuiyb7Qg/wsRV/ivxfmalzJ6nuSik3HoeieE/ivcWciW+sZuIOguFHzr9R3/nXrFlfQahbxzW8izRSDKupyCK+Y/wrp/BXja48LXqo5aXT5D+8izkr/tL7/zr9n4U4+r4SccHmsuam9FLrH17r8UfO43LIzTqUFZ9u57+OlFVtPvItQtI7iBxLDIAyupyCKs1/S0JRnFTi7p9T5FqzswozRRViCijFFABmiiigAooooAM0UUUAFFFFABRRRQAUUYpjNgZJ4pN2AR3EaszEBRySa848WfFiKyke20hVuJQcNcP9wfT1/lWN8SPHr6hPLpdhIVtEO2WVT/rD3APp/OvPhX8+8XcfVadWWAyiVraSn1v1Uf8/uPqMDlaklVr/Jf5mhqniHUdakLXt5LPn+En5R9B0rOpajnk8qF3/ugn9K/Bq1eriZurWm5SfVu7+8+mhCMVyxVkafhTx1d+HtQdbWXKBsPA5+WT/A+9e7eFvGFj4otfMt22TqP3kDH5kP8Ah718mhmD7gSGznI610nh7xPcafdxTRTm3uoz8sgPDe1ff8L8Y4vIJqjUbnQ6x7ece3psceYZVDELnhpL+tz6uByKK43wV8QLbxNGsE5W31BR80eeH91/wrsAd1f1Vl2Y4XNMPHFYSalB/wBWfZnwVWlOjLkmrMdRRRXpmQUUUUAFFFFABmiiigAooxRQAUUUYoAKKKMUAFFFGKACgUUUAFGaSloAKKAKOKACikpcUAFFJRQAooo/GigBM0daXNJ3oAKKWjpQAnSloo70AJS0UdqAEpaKOlABRRRQAlLmiigAzRmikoAM0oooFABmjNFFABRmkJxSb6AHUVUvtTttOhMlzcRQIP4pHCj9a4/V/i7pNgGW1338o/uDag/E/wBK8XMM5y/K482MrRh5N6/du/uN6VCrWdqcWzumbFYeveMtM8PIftV0vm44hj+Zz+H+NeReIPinq+qKyiddPtz/AAw8H8W6/liuCvNeXcxjzNITy7Hqa/Ic48TqUE6eVUuZ/wA0tF8lu/nY+gw2STm71X8kek+KPi3faijx2f8AxLrXoXzmQj69vw/OvMb/AF15XbyyWLH5pG5JrNnupblsyMT7dhUVfh2ZZvjs4q+2xtVzfTsvRbI+uw2CpYZWghSxYkk5J7mk60Uda8g9A2dB/wBRKfcfyrU7VV0y3NvaAEYZvmIq0Kk82bvJi0YpKKRB6B8LfGLaXejSrqT/AESdv3TH+Bz2+h/nXsiNnPNfLgYqwIOCOhHUV778P/Ev/CRaDG8jD7VDiKbPUkdD+Ir+jfDfiKVeDyjEyu4q8PTrH5bry9D5PNsIoP28Ou/qdRRSA5pa/dj5sKKM0UAFFFFABRRRQAUfjRR0oAKKKKACiiigAriPid4p/sLR/s1u+Ly6yoI6qnc/0rtS+Op4r548aa6fEHiG5uQ2YVPlxem0d/x6/jX5tx5nksoyt06LtUq+6vJdX935nrZbhliK15bLUwh+VLSdaK/kU+6FqvqH/HlN/ump6bKgkiZD0YEUDi7NHKUYp0kZikZG4ZTg00VZ6hp6brctlIhLt8pyrqfmWvavA/xcjuY4rXVpB2C3Y6f8DHb614HT4J5LZ90bFT7d6+iyXPsdkNf22Eno94v4X6r9dzzcZgKWLjaa1PsmK5jnjWSKRZEYZDKcg1NXzF4U+JV/4fcLHMVjPLRSfNGfw7fhXsHh/wCLmmaoiLef6DKeMt80Z+jD+tf0jkfHuWZolTxEvZVO0tn6S2++x8LisqxGGbaXMvI72jFQW93FdxLLDKk0bcho2BB/Gpd2fSv0qM4zXNF3R4z00Y6igUfhVgFFFFABRRRQAUUUUAFHQ0UUAFHajNFABRRn2ooAKKO1FABRR+FFABRR3o9aACj8aO1GaAA/WigfSigBKWkpRQAlFLRQADvRRRQAUUUUAFFFHegApKWigApKWigApKWkNAAaazbBk02eZIImkkIVFGST2Fef674mm1KRo4WMVt0AHBb618JxVxfgOFMOquJ96cvhgt3/AJLzOzDYaeJlaO3c6258V6fayMjz5deqqpNUJ/H1lGD5cM0p9AAP5muFxRzX82Yrxgz6tN/V4QhHorNv72/0PfjlVFfE2zV1j4rXtsG8jR9qj/lpLJuH5Af1rj9R+Jev6hlftQtUP8Nuu39ev61tEbgaw9Y8PJMDNbLsl6lB0avAqeIOd5k+TFYhxT/l91fhY9Clg8NT+x+pymo6ncyyGSUTXTn+Jm3fzrHuNXuOgTyfqOa3CCpIIww4INIyhhyAfqK8yU5VHzTd2+p7EHGCtynKyzSTNl2LH1NM610zWNvJ96JDnviojpNqT9wj6MaVzpVePY5+kzXQf2Pbdw3/AH1Tl0q2T/lnn6k0XH7aJz6I0hwoJJ7AZrVsNJKsJJx06J/jWpHEkQwiKv0GKdRcylWb0QUtJRUnOLmikzR+NAAOtdh8MNcOkeI44HbEF2PKYdg38J/Pj8a5CnRStBIkiNtZCGBHYjmvVyrH1Mrx1LGU94NP5dV81oYV6SrU5U31PqFadXD2nxY0JbSEzzyCcoC6LExw2OecUSfGDQkHC3TfSMD+tf2GuKskUVJ4uCv/AHkfBfUsRe3I/uO4orz+T4z6Qv3bW8b/AICv/wAVULfGzTR92wuj9So/rXPLjLIIb4uP4v8AJFrAYp/8u2ejUmTXmrfG21H3dLmP1kA/pUDfGuPB26W/4zD/AArmlxzw9H/mJX3S/wAi/wCzcU/sfkepZpM15UfjXj7ul8+83/1qT/hdb/8AQLH/AH+/+tWL494eX/MR/wCSy/yH/ZuK/k/FHq26jNeTH41zBuNLTb/12P8AhTv+F1v/ANAof9/v/rUv9fuHv+gj/wAll/kH9mYr+T8Uer7qUGvKk+NWMbtL/Kb/AOtU8XxstwRv0yUD/ZlB/pWseO+Hpf8AMTb/ALdl/kH9m4pfY/I9OoPSvPofjRpTkCSzu4/cBT/WtOz+KPh68IU3ZgY8YmjYD88Yr1KHFWSYl2p4uF/N2/OxjLBYiG8GTfEPWTo3he6kVts0o8mPHXLd/wABk14DXdfFLxTBrd/Ba2cqzW1uNxdDlWc/4D+Zrha/nDj7N45pm7hRlenSXKrbX3bXz0+R9ZldB0aF5LV6gaKM0fjX5qeuFHeijpQBQ1HTftX7yPAkx371iSRPCxV1Kt711XWmvGkgw6hh6MM07m8KrjozlKXiugfSLZzwhX6GojocJ6SOKdzdVomHx61NBdS2xzHIVHp2rVGhRf8APRzT10W3HXc340XB1YNWJNI8aXukyboJ5bdv70LYB+o713ui/G6/hKrciC9X/aBjc/iOP0rhE023TpEp/wB7mp0iSP7qKv0Fe5gM9zLLP90ryiu19Pud0eZXw+Gr/FA9n0/4y6VcAC5t57Vj3ADr+Y5/SuisvHOiajgQ6lBk/wALttP5HFfPttbNcvtX8T6VtW9nHbJ8o+bux619pT8Vs1wS5cRCFR+ln+Gn4HkyyWjPWLa/E9ivPiBpFm5QTmdh/wA8V3D86hh+JOkyHDGWL3dP8K8pA+lGeeteTPxcz6VTmhCmo9uVv8b3NVkeHStdnuen61Z6ou61uI5h3CnkfhVwNzivBIJ5LWVZYZGidTkMhwRXpPgzxkdVcWd4QLofdfp5n/16/WOEvEzDZ7WjgcdD2VaWzv7sn211T7J79zxMdlM8NF1KbvH8UdpRSZFLX7eeAHaiiigAooo7UAFFFFABRRRQAc0UZooAKKKKACiij8aACijiigBKWkpaACkpaKACij2ooAKKOtFABSUuKSgBaM0lFAC9KKSloAKQnpS0hoA5LxxqLRwx2iEjzPmf6DtXFgcAVt+LpTJrsw5wgCj8v/r1xXjfVn0Pwnql7GcSxQNsPox4B/Miv4H45x1bOuJ68G9Iy9nHySdvzu/mfa4GmqeHjbrqcL8QfjUug3cunaNHHc3UZ2y3EnKIe4AHUiuM0n47+IbK4DXgt76An5kMewgexH9Qa84Yl2JYkk8kmtvwf4YPi7Wo9PW9gsncEhps/NjsuByfYkdK+6p8P5VgMI1XpppL3pPV+b8vkdV3c+lfCHjbTvGlj9osn2yrgS27/fjPv7e9b9eTL8JrnwPZf2toN9Nc6xbfO0bABJ0/iTaPX616N4b16HxJotrqMCtGsy5KMOUbup+hr8ZzPB4WDeIwE+ale2u6fn5dmaJ9yj4k0obTdxLgj/WAfzrm+1eiPGsilWGVbgg1wupWZsLySE9Byv07Vvl2J54+yluvyOiEuhVpaSivaNQo7UUtACUUUtABRSfjRQAUUUtABSUtJQAUdKWigANJS0UCEozS0lAxaSiloAT8KO9FLQAneg0UtACUZpc0UCE6UUUuaBiUUtJQAUUUtACUUtFACUUtFACUUtJQAGnIhkcKoyxOBTa0tJg+9MR04WsK1VUoORSV2XrW2W2iCjr3Pqal4petcn4xv7+8uLbQ9LDxz3YzPdAcQRdzn1NfP4ejLGVuVu3Vt9F1ZvJqCMrxn8WLbQZpLPTkS9vF4Zif3aH046n6VxNv8Y/EEN15kjW80RPMJiwMfUcit3xF8GbaztJbq01PyI413v8AbB8uByTuH+FeUsNrEZDYOMjvX7BkuXZLicM1Qj7S2jclrf8AT5HnVZ1FLXQ+kPB/jGz8X2JmgBinj4lgY5KH+o966OCZ7aaOaNikiMGVvQ187fDDVZNM8Y2QUkR3BMLr6gjj9cV9CjpzX59n2Xf2Pjl7B2i/ej3Wv6M66U/aw949w0PUBqul290P+Wigkeh7/rWjXIfDSdpPD7ITny5WA/Q/1rr81/dPDuPlmeUYbGT+KcE3621/E/NsVTVGvOmujCjiiivojlCiiigAoo/OigAo70dqKACjpRR2oAKKKKACiiigAxRRRQAlH4UvNHNABRzRRQAUUUUAFFFFABRRRQAUUUtACZo70UUAFIT60tI3agDzfxYm3Xrg4PzYP6VwXxLtGvfAusxoMsIC4HrtIb+leneOrUrc29zjhwUJ9x0rlJo1nieNhlXBUj2NfwDxhQnlPFWJlJbVOdejtL9T7fBz58PFrsfIln4d1C9wVgZFP8Unyit/TPB5tJop5Lp1lRg6mHjBHTmuu1a1Ok31xbzts8pyCzHAx2NcxqXjG1tcpbj7TJ6jhfzr9BWOxWOilRWj7GbnOTsj33wprY13SUkY/v4/klHv6/jVe0kj0PxK9h9yHUVaeEY4DrjePxBz+BryX4P+M7uXxotpcSAQXkbII1GAGAyD9eCPxr1rxtGIdOttRXiTTrmO4BH93O1x/wB8s35V+VZjlzy7Hywk/hqLT57fczsjdpX3R0XasDxVaboo7hRyp2t9D/n9a31IZQRzmq2pW32qxmj7lTj69q+Zw9R0a0ZeZvF2aZweKKXNFfanUJijGaWigBKMUtGaAEopaM0AJijFLSZoAKWiigBMUUtGaAExR0paKAEopc0UAJRilozQAhoApaKAE60tFFACUUtFACUYpaM0AJijFLRQAmKMUvWjNACYoxS0UAGKTFLRQAlGKWkoAFBbCjqeBXRQR+TEqAdB2rH06PzLtO4X5q268PMJ6qBtTQy4uI7WCSaRgscal2J7Acmsnw0DeWh1OSNo5r3Em1+qp/CPypvi8G40yOxU4N9Mlsf90nL/APjoNX9VvE0fSLq6wAlvCzgfQcCsqcH7CMY/FN2+S/zb/AbScrvocl4/uY9XU6YxYwKQZNrYy3YfhXml54H6m1uP+Ayj+orLt/FeoQ3LyvL54kYsyyc8k5OPSuk03xbZ3mFlP2eQ9n6H8a/YMLgMXlFGNOjqutu/XQ8CtKpKbmU/Bnhu+g8ZaUJIWCLMHLjlcAE9fwr6A/hNcZ4IsxNPJd8FEG1SOck12Z4r864kx0sbi4qS+FW/U9bCXdPmfU9Q+GcZXQZHI+/Mx/QV2NY3hOwOnaBaQnhtm5h7nmtmv7g4WwcsBkmEw01ZxhG/q1d/mfnmLqKriJzXVsSloor6k5AooooAKKKKADNFFFABRRRQAUUUUAGeKKKPxoAKKM0UAFFFFABiijFFABRRRQAGijFFABRRRQAUUUUAFFFFABRRRQBleItN/tLS5IgMyD5k+teZlSpIIww4IPavYHGa4fxboBhla9gTMbf6xQOh9a/nTxY4UqY+lHOcHG86atNLdx6P5dfL0Pcy3EqnL2UtnseDfGjwFc6/aJqunK8lzbria3Qn94n94D1H6j6V4CQVJUggjgg8Gvs7txXNaz8N/DmvXRubvTI2nY5aSMlC31wRmvw/IeK1l1H6riotxWzW68j6Vx7Hh3wc0a61LxvZXEKEwWhMs0nZRggD6knpXvXjlwng7WWJAAtZOT/umr+jaHYeH7QW2n2sdpAOdsYxk+pPU/jXCfFzWLrULWPwvo9vLf6pekGSG3UsyRg55x0ycfgDXPWxVXifOaP1eDSVku9k7tsHaC1Z3mh3H2rRbCYncZLeNifXKirpGetUdBs5dO0SwtZ02TwQJHImc7WCgEVeNfEYhcteaXRv8y1scFfxeRezp/dc4qCtDXk2arP74P6Vn19lRlzU4vyR1rYKO9FFajCkpTRQAUUUUAJS0ZxRQAUUUUAFJS0UAFGaKKBBRRRQMSloNFAgzRRRQMKKKKBBSUtFACdKKWigYUlLRQAlBNLRQAUlLRQAlLRRQIKKKKANHRo+ZH644FamKoaQu23Y+rVfFfL4uV60jqhsc14kuBH4j8NRFsB55Gx6kRkD+dX/ABVp8uq+G9RtIBmaWFlQepxwKo+MvBWu+J1stQ8PxLdXelSeebfdh3Bx9316dK27C7+22yStFJbyHh4ZVKvG3dSD0Ir36+DxGFwODzKMfc116XUm/wCvQwVSEpyp31PlqaF7eV4pUaORCQysMEGruiaHeeINQjtLOIyyOeT/AAoPUnsK+hNY8EaJrs5mvLBJJiMGRSVY/XGKu6RoVhoUBhsLWO1jPXYOW+p6mvsavGtJ4f8AdU37Tz2T/UwWGd9XoR+G9Ch8OaPb2EJLiMfM56ux6n866zwnoza1rMMZXMKEPIe2B/jWVb28t1MkMKGSRztCgdTXrvhLw4ug6eqthrmTDSMPX0H0rLgbhuvxNmyxOIV6MHzTfd7qPze/kcuZYuOFo8kfie3+Zuqu0YHSn0Yor+30rH58FFFFMAooooAKO9FGaACiiigAooooAKKKKADrRRRQAUUYooAOlFFFABRRRzQAUUUlAC0UUUAFFFFABRRRQAUUUUAGaKKKADFMkQOhBAIPBBp/ejrSaTVmByereCUncy2jiFjyUb7p+npWI3g/VA2PIVh6hxivRiKMD0r8kzTwv4dzOu8RySpt6vkaSfyaaXyselSzCvSXLe/qcJofg2W7hE1+r22c/uMjdj3IJAro7LQdM8O29xJZWcNsWBeSRF+Zz6s3U/jWwFFYni28Fpo0oB+eX92Me/X9K9alkmT8E5ViMTg6SThBtyesnZaa+ttFZGbrVcXUjGT3Z547mSRmPViTTTQOAKD0r+Bpzc5Ob3ep9slZWOO8Sf8AIWkx/dX+VZlXtdk8zVbg+hC/kKo19rh1ajBPsjqWwUUUVuUFFFGKACiijvQIKKOlVrrUbaxBM86RexPP5VSi5aLUCzRWGPEou5DHp9nPeyf7C8f1q7BoninVMfuoNOjPeQ5b+tehSy/EVdo2MpVYR3ZeOAMk8VVn1Sztv9bcxIfTcM1ah+GT3GDqOrTz+qxDaPzOf5VrWfw60O0wTamdvWVyf8BXq08km/jlY5ZY2C2ORl8WabG2FlaQ+iIf60xfEpn/AOPfTruf3CcfpmvSbbRNPsxiCygi91jGauBAoAAAFd8ckor4ncweOfRHl6Xmtzn91oNxj/byP6U8W/imT7mjKo/23A/9mr07FFdKynDLoZvG1DzP+z/FxxjTIR/21T/4uk/s7xd/0DYf+/qf/F16dRV/2Xhf5RfXKh5l9i8WJ10qJvpIv/xVMP8AwkkX+s0Rm/3G/wDrmvTyM0uKl5Vhn9kFjKh5W+sajbj/AEjRLuMeoUn+lRjxbbIcTQ3EB7706V6xiopbaKYYkiRx6MoNYSybDvY0WNl1R5tD4j06YjF0oJ/vgr/Or0VzFMMxyJIP9lga6m68I6Pe583ToMnuq7T+lYt38L9KkbdbyXFm/YxvkD8/8a4qmR/ySNo42L3RUzS1BN4C1qxybHVVuFHRJ1I/xrPnm17Sf+P7SmkQdZIOR+ma8urlWIp7K50xxFOezNeisi18T2NyQrSGB+hWUYrUSRJVDIwZT0IOa8udOdN2mrHRdPYfRRRWYwooooAMUUUUAFGKKKANfSv+PU/7xq9VDSG3QOvo39Kv18rilatI6ofCdX8NrkRa68JOBLER+I5ru9d8MWWvRkTRhZe0yDDD/GvJ9Cvzpms2lz0VHG76Hg/pXt8REihuv0r+q/C6eFzfh+tleLipxhJ3i9dJar8Uz4rOIzoYqNaDtdb+h5Vqfw71O0f/AEYLdxk4BQhW/EGiy+HGrTuPOEdsvcs4Y/kK9XKg0bRXuvwo4ddf2tp8v8vNp+V/xOdZzilHl09bGD4d8JWegLuRTLcEfNK/X8PSt7AHajFLX6pgMvwuV4eOFwdNQgtkv61fmzxqlSdaTnUd2FFFFeiZhRRRQAUUUUAFFFFABRRRQAUUUUAFFHeigBaSiigAxRRRQAUUUUAGKKKKACiiigAooooAQUtGKKACiijFABRiiigAooooAKKMUYoAKKKDQAm41wPjPUvtOoLbocpCOcf3jXXa3qK6XYSTMfmxhB6mvMZHaV2kc5djkk9zX85+L3EUcPhIZLRl71S0peUU9F83+Xme7ldDmm6r2QnWo5pRDC7sflUEmpBWL4nvPIsxED80pwR7DrX8n0Kbq1FBdT6lK+hy0spmleQ9WYsfxptFFfcJWVkdIUUUZpjCkJqOe5itYzJNIsaD+JjispdYvNYmMGjWb3LdDM4wi/5966aOHqV3aCuTKUY7s1pZkgQtI6oo7scCsmXxKksvk2EEt/MeAI14rZ074byXTrPrd49y/XyIjhR+P+Fdjp+lWelRCO0t44EHZF5/E96+kw+S9azPPqYxLSBwVt4T8Q60Q13Oml25/gTl8fh/U1vaZ8N9HsSHmje+l7vcHIP4dPzzXU0V9BSwtGirQiefOvUnuyO3tYrWMRwxJDGOixqFA/KpaQtik3VnWx2Gw/8AEml/XkYqMmOpM0mc0hrxquf0I/w4t/gaezY6kLU3NGa8yfENZ/BBL+vkP2aHbvajdTc0VySzvGPql8ivZxHbqN1NorP+2ca/t/gg5I9h26jdTcUVUc7xq+0vuQckR26gNzTc0d66Y5/iY/FFMXs0PzRTKXtXo0+IYPSrBr0ZPsx1GKQHFG+vYo5rhK2inZ+ehDhLsZ+peHdN1cH7XZRSsf49uG/Mc1y158M1gZpNIv5bNz/yzkO5T+P/AOuu6zQK75U6dVapNFRqThszy65Ou6Bn+0LD7TCP+W9vyMevH9cVPY67Z6hgRygP/wA834b/AOvXpWM56Vga14H0rWss8H2ec9JoPlOfp0NeLiMnpT1p6M7qeMa0mjDzS1n3nhrXvDmWt3Gq2Y52n/WAfTrUdh4htb1/KYm3uAcGKXg59K+ZxGArYf4ldHpQqwqL3WalGaM0V5xqFFFFAF3SZds7J2YcVr5rnYpDFIrjqDmugjcSIrDowzXgY+naan3N6b0sONeu+BtZ/tTQ4wzbpoP3b+vHQ/lXkea3vBeuf2LrCh2xbzfI+egPY/59a+78POIFkOcw9q7Uqvuy8r7P5P8ABs8vNcL9YoNx3jqj2EHNLmmo27pTq/uZao/PAooopgFFFFABRRRQAUUUUAFFFFABRRRQAtJRRQAUUUUAFFFFABRS0UAJRRRQAdqKKOKAEJxSFwo56VFeXUdlA8srbY1GSTXn2seJbnU5GRXaK36BFPJ+tfn/ABZxngOE6UXiPfqS+GC3fm+y8/uR24bCzxL93budxc6/YWjYkuUDDsDk/pVJvGmlqceax+iGvO8YpDX8+YjxkzmpN/V6FOK8+Zv77r8j3I5VSS96TZ6RH4w0tzjzyv8AvKRWha6pa3ozBOkn0PP5V5PxTo5WhcMjFGHdTg11YLxlzOnNfXcNCUevLeL/ABbRM8pg17krHr+4UtcDpHjK4tWWO6zPF03fxD/Gu2s76G+gWWFxIjdxX9BcN8YZXxRTvg52mt4PSS/zXmjw6+FqYd++tO5Yooor7c5AoooxQAUUUdKACmvIqKSTgDk0pbg1x/i/xAAGsbdvmPEjDt7V8xxFn+F4cy+eOxL20S6yl0S/rRHRQoyrzUImP4n1k6rfbEP+jxcL7n1rIpMUZzX+febZpiM6xtTH4p3nN39OyXktkfcUqcaMFCOyAkKpJPSuH1e9+33zyA/ux8q/Sug8R6j9mt/JRsSyfoK5OuvLaHKnVl12OqC6hRRmqGp6zb6XGDI26Q/djX7xr6CMJTfLFXZrtuXmYKpJOAOpPQVjS67Je3H2TSbZr25PG5R8i/5/KrWm+FdT8Vss2os1hp55WBeHce//ANf8q77StHs9FthBZwLCg646t7k9TX0+Eydu0633HBVxcYaQ1ZyOlfDlrmRbnXbg3UnUW8Zwi+xPf8K7W1tIbGBYYI0hiXoiDAFS0E4r6eMKWHhpZJHkzqSqO8gxQTikJzTe1fPYrPaNK8aC5n+A1Tb3HZ600n8aCwUEkgADJJ7V5t41/aH8DeCDJHc6xHf3aZBtdP8A3zg+hI+UfiRXge3zHNJ+zpJy8or/AC/UwxGJwuBh7TETUV5s9JoLAAkkADueK+P/ABd+2vq94Xi8OaPBp0fRZ70+bJ9Qowo/HNeL+Kfi54w8ZM39q+IL2eNusKSeXF/3wuB+lfS4PgnMMR71dqmvPV/cv8z4LHce5bh7xw6dR+Wi+9/5H374j+LHg/wnuGq+IrC1kHWLzQ8n/fK5P6V5lr/7ZPgjTNyWEGpau46NDCI0P4uQf0r4hySckk560nr6V9lhuBsBT1rzlP8ABf5/ifEYrxBzCrdYeEYL73/l+B9P6x+3FqEhZdL8L28A7Pd3LSH/AL5UL/OuN1P9sD4g3xPkTWGnr2EFqD/6GWrxKivo6PDeU0PhoJ+t3+Z8vX4pzmv8WIkvSy/I9Hvv2iviLfk7/FN5ED2gCR/+gqKxbj4u+Nro/vfFesP9b2T/ABrkqK9WGX4On8FGK/7dX+R5E8zx1T460n/28/8AM35PiD4nlxv8RaqxHreSf/FUiePvE0bBl8Q6oCO4vJP/AIqsGiuj6tQ/kX3I5vrWI35397Oqtvit4ysyDD4q1iMj0vZP8a17L9oD4h2BHl+K9Qkx/wA93Ev/AKEDXn2KKxngMJNe9Si/+3V/kbwzHG0/grSXpJ/5nsmmfta/ETT8eZqFpfKO1zaJz9Su0/rXY6R+29rkJUan4csbxe7W0rwn9d1fNVFeXW4dyqt8eHj8tPysetR4mzih8GIl89fzufaWhftqeE73ampaVqemOerqqTRj8QQf0r0vw58c/Anikqth4ksvNbpDcMYX+mHA/Svzi98UfjXzmI4Hy6rrRlKD9br8dfxPpsLx/mdGyrxjNeln+H+R+qsU8c8YeORZEboysCDTq/Mjw54/8SeEZVbR9cvtPxzshmbYfqp4P5V7F4R/bL8V6QUj1y0tNchHBkC+RLj6r8v/AI7XyGM4Gx1FN4aamu2z/wAvxPt8Fx/l9e0cVB0333X4a/gfatKDXjvgr9qfwN4t8uK5vG0G8bjytQG1M+0g+X88V67a3UN7Ak9vNHcQuMrJEwZWHqCODXx1SnmGUz5ailB+e3+R9/hMfg8whz4aopryf6bon3ClzTKPxr2cLn7+HEx+a/yOt0+w6sbXfCWm+IVJuYAJscTx8OPx7/jWxuFL2r6qjXo4qF6bUkZrmi+x5lfaDrfhXLxk6rp69wPnQfT/APWKk03WbbVE/dPiTvG3DCvSa5fxF4Cs9XY3FsfsN8ORLHwrH/aH9RXlYvKqdb3qejPRpYxrSoZtGc1ivf33h65FrrUJUE4S5UZVvetiOVJUDowdGGQynINfH18PUw8uWaPUjJSV0OrV0q43IYieV5X6VlU+GVoJVdeoNebXpe2puPU1i7M6Gg9qbHIs0YdehGaf3r5azi7HVuj0/wAAeJRqFn9juGzcwjCk/wAa9vyrsAQa8Gsb2bT7yO5gbbLGcg/0r2Lw5r8Ou2KzoQJBxImeVNf2J4bcYxzfCrK8ZL9/TWl/tRX6rr5a9z4PNcC6E/awXuv8GbFFJuBpa/cT58KMUUZoAKKBRQAYpCQOKCcVgeJPF1poC7SfOuSPlhU8/U+grzcwzHC5Vh5YrGVFCEd2/wCtX5I1p0p1pKFNXZvM6qMk4FZV14s0mycpLexhx1VTuP6V5brHivUdac+bOY4j0ij4UfX1rGGP/wBVfzzm/jDyzdPKcPdL7U+vpFfq/kfT0Mjur15W8l/meut8QtFHHnufpGaki8e6LM2PtRT/AH0Irx/r70fjXyq8Xs+UrypU7drS/wDkjs/sPDW0k/w/yPdrTVbS/XdbXCTD/YYGrIYV4Jbzy2sgkikaNxyGQ4Neg+DvHD3sqWOoMPObiObpu9j71+ocL+KGEzmvHB4+n7KpLRO94t9u6v0/M8fGZRUw8XUpvmS+87yikB4pa/cj58MUYoooAMUUUUAFFFFABQTjNFNbvSA47x3qOfJtFb/bbH6f1rkasate/bvEGqtnIjn8ofRVA/nmq9f598dZlPNOIcVVk7qMuVekdP8Ag/M+4wdL2VCK76/ec5478ZQeCdEa+lTzpnby4Yc43t7+w7188658SvEWvzM0+pzQxk8Q27GNF/Af1r0P9okyeXomM+VmX/vr5a8gs9JvdQguZra2lnitl3zMikhF9TX2HCmW4OngI42rFOUnu+mtrK+x0SZs+E7m9u9YRzeT7YgXJ81uT27+pr1HTvHt9oUbyTyG6tUG5klOSB7GuA8FWfk6fJOR80rYH0FM8a6iYbaO0Q4aX5n+g6f59q9DHYSjmOK+ruCcdv8AM43JupZM9+8I+NtM8Z2ZmsZcSr/rLeTh4z7juPcV2Oha3Lo90GBJgY/On9a+LtB1278NarBf2UhiniOeDww7qR3Br6w0LVU1zRrPUI1KJcxLIFPbI6V8PmeAxPCeOpZhl1RpX919U+z7pr70dU4xrRcJ7HtcEyTQpIjBlYZBFS1zngq7M+leWxyYnKj6da6IV/cGRZnHOcsoZhFW9pFO3Z9V99z4arTdKpKD6C4ooor3TIO9IxGOtDHiuX8R+KltA1tasHn6M45Cf/Xr5/O88wPD+EljMdPlitl1k+yXV/0zalRnWlyQQ/xP4kFgjW9u264YYJH8A/xrhGJdizEknkk05pGkZmYlmJySTyaTNfwpxXxXi+Ksa8RW92nH4I9Ir9W+rPssLhY4aFlv1YVDc3KWkDyucKozUpOB7d81yGv6sb6byY2/cIe38R9a+UwuHeIqcvTqd6XM7FC9u3vbl5n6seB6D0qAkd+KbLKkEbSSMERRksx4FZFpBf8AjW4MFluttNQ4luWGN3sP8K+9wuEnXap01ojWU401di3GrT6heCw0iL7TcngyD7qe/wD9euo8NeBLfSXF5fN9u1E8mRxlUPsD/OtrQ9As/D9mILSML/ekPLOfUmtGvu8JgKWFWiuzxa2JlU0WiAUHGKQnFJnNc+OzWjg/dXvS7f5s5owchSaaabNNHbxPLK6xxoCzO5wAO5JrwH4o/tb6F4WM1h4ZRNe1JflNxnFtGfr/AB/hx718tTp5jntXkpRcvyXr0OPHZlg8qp+1xU1Ffi/Rbs931LU7TR7OW7vrmGztYxueadwiqPcmvAviH+2L4f0Ay2vhm1bX7sZX7Q5Mdsp9QfvN+AH1r5X8c/E/xL8Rb03GuapLdKG3JbqdsMf+6g4H161y1fpmWcEUKNqmPlzvstvv3f4H43m3H2IrXp5dHkj/ADPWX3bL8TvfHfxx8Y/EJnXU9Xkjs2PFjaZihA9CB1/EmuDJJJz3pOtFfo9DDUcLD2dCCiuyVj8vxGLr4ubqV5uUu7dxeaSnRRPNKkccbSyudqRxqWZj6ADrXqfgz9mfxz4z02bUf7PTSLGISEvqDbJWKZDKsQy27II+YLz3rHF4/C4CHtMVUUF5v+rnVgcqxuZS5cJScvRaffseVdqfBBJdTLDDG80rnCxxqWZj7AcmvsTw9+yV4P8AD1no+q6pd3XiSKWaESq7eRAUl+VCFQ7uGZDyxGM17PoPhDQ/AniiKDRdIs9Ltr+0KbbWBYwZImyMkDJLLI2SeuyvzvHeIGBoJrCU5VHr/dWm611212P0nAeHWLq2ljKqguy1f6I+BNN+DXjXVNNGoxeHLyKw8xYjc3QECBmkEf8AGQcBjyccc+lemaT+xp4tudUt7HVNV0rS3nhedWjaS4ICMoYYwoyN69+/XivrLUtJbVNB8YaAnytKsrW47jzo9wb/AL++Zj6e1SWurLrFv4P1xeBeIFYD+ESw7/8A0JFFfI4rjvM60W8PGMFr0u7OPNHfTvfQ+4w3AWUUGvaqU35u35WPnrw9+xLp91cajBqPiq6kltZhEPstokQYGNHB+Zmx94jv0rVsv2SfBC+E9N1WS51i4lm+yvKHuUUbWkQPwqD+EtX0HYnyfFeqR5wJoLe4A9WBdGP5KlYzjyvhzfoeBa/aEx/dEcr4/ILXzcuK86rzTeIaTcNrLRrXZdz6Glwxk9Fe7ho9d1f8zza4/ZN+HVrr+m239n3ssVxFOXV76TquzB4I9TWIP2Y/AUem+PJW065aTTJ5RaE303yKLSKVR97nDOete+6oNviXQm9rhPzQH/2WuYk50z4mDP3rp1/Owth/WuXDZ/ms4+9iZv3V9p/8/Evy0O55Nlq0WHh/4Cu3oefa7+yN8PYZdMigg1KD7TdCFit8xO3y3Y/eB/u1i3v7F3hS51+Wys9Z1i0RLVZ8yNFKNzOwA+4OynvX0HrZEmraBEOq3Ukx+gglX+cgpNNHn+KNZkHKxx21uPZgHc/pItTDifOaUOaOJk7Rb1d/tWW9zGpw9lNXSWGh9yX5Hyfd/sV3M0OpXGn+LITFaTyRKl3ZEbggGSXVzjncPunpXn+v/sx+O9Cg0mVbWz1I6q6x20Vlc5csYmkwQ4XGFRu56V9rB2m+HUzKxEmpGTay8Em4mIUj/v4Kk1RV1D4maBaKMRaZY3F+VHQO5WCP/wAdM9fTYXjbN6M5e1kpxjzbpfZXlbd2R4GJ4JyWuvdpuL8m/wBbn50+IfA/iHwnPJDrGi3+nPHjf58DBRnOPm6c4PftWGDnkc/Sv08sb2K00zX9amXdDJPNLg85jiURgfQ+WSB/te9efeLfgF4N1fwvp1ve+H7SPXblooWu7MeRKZWO6VyUxuwokb5sj5cV9Vg/EKnKSp4yg1qleLvra70dtF11Pj8b4cJrmwVf5SX6r/I+BKK+nvHf7GMtvq8Vt4R1v7RJJC85tdUG0oqkAfvEHctgZXseeK8E8X/DvxH4Dvbi31zSbixMLhGm274dxAIHmrlckEHGc89K/Qcuz/Lc1S+rVU21ez0f3M/OMx4ZzTK7uvSbiuq1X4fqc4DjpXT+DfiZ4l8A3Il0PV7iyGctAG3RP9UOQfyrmO9HNe1Vo068HCrFST6PU+eo16uHmqlGTjJdU7M+tPh9+2lBOYrXxhpht2OFOoaeNyfVozyPqCfpX0d4a8V6P4w09b7RdRg1G1b+OB849iOoPsa/L0euOa1vDfi3WfB+oLfaLqNxp10p+/A+0H2I6Eexr88zPgrCYm88G/Zy7bx/4Hy+4/Ssp48xmFtTxy9pHvtL/J/P7z9Qs0A4r5c+F/7ZENw0Vh41t1gf7v8Aaloh2H3dByPqv5V9L6TrFjr2nw32nXcN9ZzDck8Dh0YfUV+U4zLswySr+9i49mtn8z9ny3OMDm9Pmws7909GvVf0i8DRTaAcV7WBzyM7QxOj79D1JU3uiG+0+31O2e3uYVmhbqrCvPdX8KX/AITd7rTC15p3V7dvvIP6/WvSs0Y4r6SrRp4mFpK6Y6dWVJ3iecaZq0GqRb4m5H3kPVfrV2p/E/gX7RKdQ0gi1vhy0Y4ST+gNYel619qka1ukNtfR8PE4xk+1fEY3Lp4Z80dYnt0a8aq03Oj0y78t/KY/K3Q+hrXrmelbWn3guI9jH94v6ivjMdh/+Xsfmd8JdC2etaGh61NoN6s8JyvR07MPSs+g5riwmLr4GvDE4aTjOLumujKqU41YuE1dM9w0fWLfWbRLi3cFT1Xup9DWjmvD9E1250G886Bsqfvxn7rCvWdB8QWuu2olt2+YffjP3lPvX9rcF8c4biWiqFdqGJitV/N5x/Vbr0Pz/H5dPCS5o6wf4epr0UgNFfqp44v40mRS96YTigDB8YeI18P6eWQhrmT5Y19/X8K8inuJLmZ5ZnMkrnczMeprofiBfteeIJUJJSBQgH6mvHPi94ouNE0uCytWaKS83BpV4KoMZAPqc/lX8Yca5riuKOIZZbSl+7pycYrpp8Un+Py0Pvstw8MLh1Va1lr/AMAf4r+LFjolx9kslF9cBtsjg/JH689zWdNrN1fHzWuXYNyNrYGD9K8dBru/COpfbdO8ljmWH5ev8Pb/AArSpkGGy2hGdFXa3b3/AOATiKk5q99Dn9YvL/SdYnEN5cQgtvXbKw4PPrXS+D/ixqOnXkUGqyte2TEKXf8A1ie+e/0NU/Fei3GpXFmbSB7idz5WxBknuP61xssLwSvHIhR0JVlYYII9a9yOFweZ4VU60E3byuvPuVSqSSUkfViOJEVlIKsMgjuKekhjdWUkMpyCPWsjwpvHhnS/N/1n2aPOf90Vq1+AVE6FaSi/he/oz3F70dT27QNQOp6Ra3J+88YLfXvWkOgrnfAOf+EYs8/7f/oRro/pX+iORYipi8rw2Iqv3pQi36uKuflmIioVpxWybCjNJR617pgLkUUhooAWiiigAqO4kEMUkjHCqpY/hUlYPjfUP7O8ManNnB8kop92+UfzrjxldYXDVK8toxb+5XLhHnmorqeP6DqP2u+vt5y0shlH4nn+lbtefW8720ySxth1PFdtpupR6lAHU4cfeTuDX+c2a0pSrSxH8z19T9FlHltbY4n426A+r+DmuIkLzWUgmwBk7ejfzB/Ck+Dj6EvhZLfTZ1luyN92rjEm/wBx/dHQV6CyhgQ3IPBFeY698JBZ69FrXh6Q2kiMXktUO3J/2D257dK9LA42licA8sxFRws+aL6X7P8AQxlpqdFrPw9sr0F7LbYy9dir+7J+g6fhXifi74eeJ4NTmml0yW4jJwslqPMXaOnTkfiK9Ri+LMWgzw2mvxyRSMdvmonK47sv+H5V1dj458P6moNvq9o+ecNKFP5HBr0sHjs4yV80qXtIPrZtW8mjKMYS95Hz14c+F+v+IL+OI2M1lbZ/eXFwhQKO+Aep9q+mNL06HSNOtrK3G2C3jEaD2AxTG13TVXJ1C1C+pnX/ABrLj8c6Vfa1Z6PptyupaldyCNIrY7lX1Zm6AAZP4Vz47F5rxPXp4eFF76RSe77s0bjBNs9I8EaGGvjqrzTgqphSASERc8livc9Bk13K9Kq6dYpYWkUCD5UGPrVh5AgJJAHua/t/hnKnkOT4fATesI6vzer+Vz4bEVfbVZT7j6iuJ0t4y8jBEAySTgCsTVfF9pZArE32iX0ToPqa4zU9ZutVkzNJ8meI16Cvi+JvEnKcijKjh5KtW7Rfur/FLb5K79Drw+Aq19Xoja17xe1wGgsiVj6GXufp6Vy5OWPOc0AflRjFfyBn3EOYcR4p4rHzu+i6RXZL+m+p9TQw8MPHlghaKPWuc1vXwN1vatk9GcdvYV4NChOvLlidSV9hPEGt53Wtu3++w/lXMXd3FZW7SzOERepNJeXkVjbvNM4VB19TVXw/4cuPGFyt/qCtFpiHMUGcGT3Pt71+gZbljnaEFp1Zc5xoxuyPRtCu/G84uLnfa6QjfKo4aX/PrXpNpZw2ECQW8axQoMKijgVJFGsMaxooRFGAqjAApx4r9GoUKeFhyx0PCq1ZVXdgeKTP40mc0hIVSWIVQMknoBXyuY5y5N0cM/n/AJf5hGFleQGuG+J3xk8OfCqw83Vbnzb11LQ6fAQZpPw/hHua8n+N37V1r4fM+i+D5I73UVykupY3QwH0Ts7e/T618iarq17ruoTX2oXU15eTtukmncszH6mvZyPhCtjrYjH3jB7L7T/yX4n5pxBxpRwLlh8vtOp1f2V/m/wPQ/ir+0B4m+KM0kE839m6Pu+TT7ViFI7b26uf09AK8xPWijvX7RhcJQwVJUcPBRiux+E4vG4jHVXWxM3KT6sKKXr059TXonwy+BXij4m20moWVo1vocWTJfyr/rQD8ywr/wAtH4OOi5GCwpYrF0MFSdbEzUYrqzTA5disyrKhhYOUn+Hm+yPP7a2mvbiK3t4nnnlYLHFEhZ3J7ADkmvdfhn+yR4h8ZWdxea1dDw9HEWRbNk3XTOBkBgeIwcqcnJwelfRPgj4R+F/hJpun694dhN4yR5vL+f8AeTT27gZdePl24DbVxxuHJrvr910bWrfU0I+w32y2uSp+UOeIZPxJ2E/7S9lr8XzjjyvWvRyuPLe9pNatrdWe11tu3psz9zyXgHDYZKtmL55fyr4V/n+R5r4f+G/hT4Y6doXinw5pYtltnMOpTXDeZMYZCEkZ2PQxOqscYACvgc16bat/ZPim4tjxBqSfaYuwEyALIPxXY2P9ljVc2Nva6xfaZcxLLpmtI8gicZUy7dsyY9GXDY9fMNYumPdv4XlspGe41rwvchQznLzqi/Ix9TLA2D/tFh2r8zxFepmC9pWm5N6Xbu+WTvF/9uz0fqkfqVGjTw0FTpRUUui0Rr6dpyXWmaz4blJjWJnSIjqIZQWjYem0lkH/AFzqO+1J77wvputSKEubGZLiZF/hZSY51/ANJ+VXLu4ii1bSNYgYNa3iC1kcdCr/ADQt/wB9ZUf9dabYWkUeqa7o8q5t7ofakQ9CsgKyr/30pJ/66V5/N/y8l5Sf/pM189/Q3t0X9dizcMLPxbZSg/LeWzwE+rod6f8AjplrltJAsPBuo2g+9oOquF9o0mEyj/vy4H41pPcyHwlpt9Mxa50q5QTyd/3chhnYfVfMP0NJHYo/i7xVpcgHkarYQ3QHTcxV4Jf/AB1IfzropLki4y+zb/ySVv8A0mX4Ce/9dTXu/wBx4v0984WeznhI9WVkZf03/nWXcW7TeGvF9inUSXSr9ZIhJ/OQ1It493Y+ENUkbLvJGZT3PmQOuP8Avtl/KprC8t5Nf8S6esytOxjmKg9N0KqR7kbQSOwdc9RXNGMqcdFrFL74zt+TKb/r5FjU7gXOo+GrlPuzXLkfRraVv6VzchItPiFjvqaD87S0Fadm4l0nwNKDxujP52co/rVG4jUWfjMAYM2qwqx+sFqv+FdVBKm3FdEl91VEvb+ux0V/hvF2kjuLW6fHtuhH9apJe/YLPxfqIO3ypZJQ3/XO2jH81I/CrlzIg8XQu7hFttPlZ2YgAB5E5J/7ZGsGO7h1DwJcmCRZFvtQkgyO4mvCgB9trj8K5aNNuEL7e6vvk2U3Y05rL7LZeF9LAwEli3r6LFEzZ/BlT8SKytP1DyNd8d67t3CzEVhADzu8mHzCB9ZJ2X6iugnkE3i2LnallYu8hPT966hfyEL/AJiuT8LRm88F6HuGH8Qai2qNnr5ckr3YB/4AET8a6aKvScpdbJ/OTm3/AOAxRL3/AK/rqbt7p/2bRtB0IHeZpYkmJ/iSMeZIT9SoB/36vO39o+L0j6xabb+Yc9PNlyF/FUVv+/lEP+neLbmUkGGwthCrdhJId8gPuFSI/wDA6y7S9li8LXmqQ8Xmrzb7XPX94RHAT7BNhP41zJSkv7z/ADm//kSv6+4t6bewoNa8Q3LbbfLRo+OVgg3A8e7+a3uCtc/4kt7hfBsGjOirrPie4MMoID+UZAXmbntHErAE91Qd63tRsYw2ieHbcf6OoWacf9MIcYB/3n2D3G6syy1CG/8AEmueJ7o403R4pNNtG65IIa5cDvl1SMe8R9a68PLll7aOy1S7292mvm9WuqVyJK/uv+u55T4+/ZN8J+KdZNp4Zz4Zura2Ek5hBlt9x4jUxk8E7WJ2kcY4Oa+X/H/wl8SfDm7u11SyMljBN5H9pWuZLZnwDjdj5ThhwwHORziv0Gie48O+H5LhoxJrmpzb/LY53XEmAiH/AGUUKCf7sZNJqtglloFt4bt9txc34aJ3mQPlTzNO4PB+8fYs6jvX2uU8ZZhl8lTrS9rTvb3nrprKXNvZdL309D4fN+D8uzROcY+zqd4/qtn+DPzIP0xRX1v8Xv2S9Lvr6FfAYFjqZiaWXTZpD9m8tRgMGOSjM2AB0PJ4wTXyzr3h3U/C2sXGl6vZS6fqMHElvOuGA7EeoPYjIPav3DKM9wWdU1PDS961+V6SXy7eex+C5zw5jsln+/jeHSS2/wCA/Uzq7D4e/FbxH8MdRFzot8yQscy2cuWhl/3l9fcYNceaM17VahSxEHTrRUovo9T56hiKuFqKrRk4yXVH358If2jvD/xPWOymI0fXiObKZxtlP/TNu/06/WvW6/KqOR4pFkRmV1IIZTgg+or6U+Cf7WF1oxt9G8ZyPe2PCR6py0sI7eYOrj36j3r8gzzg2VJPEZbqusevy7+h+28P8cxrNYfM9JdJ9H69vVaH2D0NPB5qnp+pWur2UN5ZXEV1azKHjmhYMrj1BFWa+EwOZVsDL2c9Y9uqP1u0aiUovcfXPeKvB9v4ii81CLa/Qfu51H6H2roAaWv0ClVpYunzQd4syTlB3R5ZY6lcWl22m6ohgvEOAzdJPetpHaJw6nDDpW/4n8L2viW08uUeXOnMU6jlT6fT2rhbK9utMvjpeqLsuF4jlPSQduf618jmOWezvOmvd7HtYfEKorPc7e0uluo8ggP/ABL6VYrnYZmgcMpwRW1a3iXS5HDjqtfnmKwrpPmjserGVyerOn6lcaVdLcW0hSQfkfYiq9JiuWhiKuGqxrUZOMo6prRplSgppxkrpnrHhvxta60qwykW95jlCeG+n+FdR+VeAAkEEEgjoRXV6B8QLvTtsN5m7gHG7+Nfx71/TfCvitTlGOFz1WeyqLZ/4kvzX3Hx+NyZxvPDfd/keqU1+ATWZpPiOw1lAbadWfHKNww/CtVeV6cV/RGFxeHx1JVsNUU4vqmmvwPmJwlTfLNWZ414ygaDxJe7h99t4PsRXnvxF8PXfiXw69rZ+U0yOJFSRB830Y8qf0PQ17/4y8ILr8YngKx3kYwCejj0NeMDxBpou57V72CO5gdopYZHCOjA4IINfxnxZkmacMZ7Ux9GDcJycoySunzbxf32a+4+9wGIpYrDqm3qkk0fOsnhDW4pjC2lXfmA4wImP64rs/A/w11uO+W5u1WwtypV1kOXYewH9a9afWtPjXc19aqB6zL/AI1h6v8AErw/pMTMb5LmQdIrb52P4jgfia8yrxHmuPh7Chh7N9k3/wABHa6FNfEza03RrbSoyIUG49XbljXkfjzT9M8QeNbS30iQTXc77LryhlAcj5s+uM5rqNK8T6h48hb7JCbW3DlHGeMe7d+OwroPCvgiw8Kh5IF8y6kJ3zuOQP7o9BXl4etPJKlStiZt1rNKK8/5n5biVqvuQjZI34Ilt4I4kGERQqj2AxTzgAk9PWjpWdqN8MGJDz/ER/KvkKdOeIqWO5tRR7P8N79b/wALwFcZjd4z+DHH6YrqvSvLvgrqA2ajYsem2ZR+h/pXqI5Ff33wdiljMiws10iov1jp+h+aY6Hs8TNed/vFooor7M4BD+FFBB7UUALRRRQAV598ZdQ+z6DBag/PcTDI/wBlRn+eK79iRXifxj1cXOvLbhspaQ8+zHk/pivz7jvHLBZFWSes7QXz3/C56mW0va4qPlqcKjiQEg5GcVPbXUlnKskTFGHp3rL0abzYHz1DE/nV/rX8eOKkrM+9lHldjsNL16K/ASQiKb0J4P0rVwK86HByDzWxp3iOa1wk2Zoxx1+YV4GJy1/FR+4wcOqNTxB4Q0jxRFs1KyjnI4WT7rr9GHNecav+zzbSMzabqckI7R3KbgPxGP5V6raarbXoHlyruP8AC3Bq3U4TN8xyz3KNRpdnqvuZi49z59m+AGvoxEd1ZSr2Jdgf5V6l8DfAMPw2urvVtWC3eqyL5UIgOUiTucn+I/y+tdgaK+jw3HOcYWoqtJx5ls+VfeY1KMaseSWx1F148ncEW9ukY7Fzk1iXus3moH9/OzKf4eg/KqWKMV52acXZ7nKccZipOPZe6vuVkZ08JRpfDEWjFITzTZJkhUs7BFHdjivkFdvQ6x9Rz3EduheRwijqSax77xPDDlbdfOb+8eFrnbu+mv5N8rlvQdh9K9Whl9SrrPRFqDZo6v4ge7zFBmOLPJ7t/wDWrDubiO1heWVtsaDJJpzEIhJICgZJPasjTNPl8captyyaRbt87dPMPoP88CvscvwHtJKlSVl1KnKNKN2TeH9Dm8aXgvbtWi0mJv3cR480/wCev5V6ZHGsSKqKFVRgAdAKbBbx20KRRIscaAKqqOAKeTiv0ijRhhqfLHRI8GrVlVldh0ppOT1oPNZfiXxLpvhHRbrVtWuks7G3Xc8jn8gB3J7Cvi8xzKeMn9Ww2sXppu3/AJCbjRg6lR2S19Cxq2q2eh6dcX9/cx2llboXlmlbaqKO5NfGHx0/abvfHDz6L4ckk0/QBlZJvuzXf1P8Ke3U9/SuX+OHx51P4s6m1vCZLHw7A+YLLPMmOjyep9ug/U+VZzX6Vw7wpDBqOKxqvU3S6R/zf5H4PxNxjUxrlhMA7U9nLrL/ACX5gfrRRmiv0s/KnqFPhhknljhijeWWRgiRxqWZmJwAAOST6CrGlaTd65qdrp9hbtcXtzIIool43MTgcngfU8CvtX4N/AS0+CUlrrmuC31TU5owk12q5XTXP9zPVSDtZ8Aj/dJx8xnmf4bJKV6nvVJX5YdZNfl/SV2fY8P8NYnPKt17tJby/Rd2eXfDP9m9tD0nSvG/i+2i1PRwyzXGjxEs0Vuw4ncg/PsOC0Y/h3ZJI219VWy2/hi/gktBGmgaiUCiHAjgmbARlxwEk4HH8WD/ABGpLgf8IrfvcAA6JeSZnXtaysf9Z/uOT83oxDdGYjG0+yi8J37+F71BL4Z1Teumlz8sDEEvaE9lxlo/bKcbVz/POZZtiM8k6uIlfeyWi5d2kuk4b+a/H+lMsyrC5RRVHCwsur6t92/M27UDw9rRsGAGmaizyWuekU3LSRfRhl19w49Kj0+yhhW98L3a7rRome0BOC1ueCgPrGSF9cFO9NggbUrW78O6nM/22BVkgux9+SMH93Mv+2rABvcA9GFJI13rmlB0VYvEWky5KA4VpAPmA/2JEJwewYHqvHz1nrd9rvz+zP06P/NnsISOK61vQ5rGSQDXNKmGyZuA0qgNHJ/uupGcf3nHaqVzqMVnr2ieJoAY7HVVXTb5W4MbFiYGf0KyboiPWUelXrnUYd1h4mtsi0kQW94rDBERbgsPWNy2fQF/SodS0OCafVdAuCUsdbR54GH/ACzn/wCWm30bO2Ue4c9q3ptJ2mrJ3uu3Sa+Wk0vIT20/rsSW2mGfTtY8OBvJeA+bZyd0jcl4mH+44ZR/1zFVrzXJbiTw1qtnZSXN7Ksq3FnERvWLZ+9HOASkixjB68io9K1ma4stJ1e8wl/ZytpWqqvADFghb/d3hHBP8Dk96taJpzWPxA1pZJF8hrdJ7SPuvmOxnwP9+NDx/e+lOUfZubqK7Sb9X8MvvvGXoG9rC6TPZeIZvEFhDL5lpqEYk2kFWjLp5UqFTgqwKAkHnL1Rt755b7wRq03Eksc+lT+0jIHbP0e1I+rVN4uu9J8L+K9D1iUmG+vHewkEKM7zxFCwyi5LYdI8EAnnHeuD+MHiLXfAvw31TxBDZQ2lvZ6rBfWkE/z3D7p4yylQdqZJl6k8EAgHNduDwzxlSnGlp7W0Vfu04NefR7etjOpUVKLlN6R1fy1O21eW4tPBOrC1iEt7puotJFCTtDMLlZkXPYFWUf8AAq3F8JhNEgt1nKanExuFvwPm+0NyzkdwxyCvQjj0rntJ02Xxz4UuNR0zxBFNp/iC3E6u9jyu6MKDgONrDA47MKr3eo+NtOltfD8t9p7aheZS11ZbRiGRRmR3XfhXUYOOQxYY74wdOcm6VKpFTjJuSd09le91qk1K67FKSettDR0VpR4W8HRzoq3FtcR20qoSQHSOSJsE9RkH8KJ+viAcfN4hskJPbIsx/Wn2/gLSNA8Pouq3d5qtpYK0xN7OxQHli2wYUnk8nJ56mvDf2ab/AE/xb4t8fadq2m20Uj6w97ZNAvlNDhtoiV1wRtESFcHqGNehhsNSxFHFY2k24U7N2W95p6XfS2pzVcRGlUp0ZaOd7fJHvF9pMmu+ObmOZh/ZUFnB58XeeTfKVRv9gdSO52jpkGPxBp81t4v0T7Ov+h6ldA3KjoskMTuj49wm0/7iVn+I9E1HwXd3HijT9ZmltkhSO/tNRU3CmBCx3qQVbcm9jySSMj0qex0TxZrurWes6hqNlpsUCP8AZ9PS0aQrvAG9yXGJNuRgZA3Ec15kVaMayqx9mouOt/i5e1t72d9dLeh1eVtbieLL2WHRPGl5bnF0yx6ZbH/bKKE/HzLg/pWzp9nDb+JbaygG2z0fTViQH+EuQq/ksP8A49Xk3xH8WT+GfHvgrwVHq0V7e6zq/wBvufMtPkhVW3x7sPnmXYAM/dQ+2ez8Ra1P4Z0bXpddhewm1GeKMXdrmWARt5cPD4BUqu5vmAxyRuxXdUwNRUKUYu/tE3Hu17sL2aT2UvvMo1YzlJJ6x0frv+qHT+IRP4V1b7Ck11dXvmXN3NB921hfABJ/viEKQgyxwMgA107RxXniOxs4QostLgFxhOgkcGOID2CeafxU1o6TpGn6Ro0NjZQxQ6dFFtRF5UrjqT3z3J65rjPDcNzYeBIVE/malrEvkQTqTnyyNkb5P92BA/uQfWvL56ddTdJctnZX/vK1325Yp+htqmrk+qa5PZaLquuWYWTVNSmXTtIVxkE7jHDkf3d5eQn+6farunaHbWR0nwxbFpbLS4o7m5d+WkYE+WHPcs4eQn1Tn71UpJbSTxRLcPiLQ/CNrsGBx9peMZwO/lwlQP8ArsR2q+hu9P0ZQB5Ov61NnHUxOy859RFGuPcoO5rap7sFCGjevpp7t/8ABD3vJyEtWWrSVNU1q61WZ1TT9NDwW7scKXH+ulz7YKZ7bX9aisb2O3sr3xNqCOnnIBBCV+dIM/u0A673JyR1yyj+EUl3YQzyWXhi0Uixt40kvD1zEDhIj6mQg7vVQ2fvCpwV1/WvPYj+y9Lc7M/dluBwX/3YxkD/AGi3TaK47Rt/dsv/AAFbL1m9fx2uUiOB5PD2kz6jfR+frN+65gQ/ekPEcCn+6o4z04Zj3rz/AOLvw80fxT4etdAvrKHU/GGrys1teLlXt348yfcORDGu0bTwfkXktmu1l1u2iguPFmpFk062Qpp8QXLuGIXeq93lOFQdcEd2Iqto9vc6HHPr2rwLceKdYKxRWaMD5CDJjtlbsqZZnbpkuem0V6ODq1sHU+swdpp9Ha8ltH/DBay+S7MwrUqdem6VRJxe6fY+GfjB8F9Y+EGtfZbt11DT5Pmgv4VwpUkgCRedjHBwCcHBwTg489Nfplqmj2Nn4eurDVLaLXr3WCY57eVBi7kI+7g/djUDj+6q55PX43+O/wCzhf8AwphTWbGddQ0GZgsmOHtJDztwTlk64bqAPm9T+4cNcYU8x5cJjXaq9Iy2U7b2XT9emuh+DcT8FywaljMuV4buO7j6d1+KPFaM0uKSv04/Itj1D4NfHnWfhNfrEC2oaDK376wkbgerRn+Fv0PevunwV440f4gaFDq2i3a3NtIPmXo8Tf3XX+EivzGrsPhn8UNZ+FviBNT0ubMbYFxaOf3dwv8Adb39D1FfBcQ8MUszi8Rh1y1fwl6+fn95+jcNcWVcqksNiW5Ufxj6eXl9x+lA4pQa5D4Z/E7R/il4dTU9Jlw64W4tXI8yB8fdYenoehrrcV+LUK+IynEOE1ZrRxZ/QtKrSxdKNajLmi9U0P7Vi+KfDFv4ksvLf93cJzDMOqn/AArZBpa/RKFaljKSnDVMWsHdbnlmm31xa3b6VqSmO9iOAx/5aDtW0jtGwZDgjuK1/GPhRPEVmHiIjv4RmGXp/wABJ9P5VyWi6pJdCS2ulMV7AdsiNwT718dmeX+xbqRXus92hXVRa7nWWepLNhZMI/6Grtc1irdvqMkGFJ3oOx6iviq+Bu+al9x6EZ9zbpKrwX8M4GG2t/dbirPWvGlCUHaSsbXTFR2jcOjFGHQqcGt/TfHer6cAvni4QfwzDP69a56jFerl+b5hlU/aYGvKm/JtfetmY1aFKurVIpnoFr8UkYAXNkwPcxNkfrXifxq8BW3jjxCmt6Di2uZ1Au4rj5VZgMBxjPOOv0rrKWvtKviJn2JofV8RUjNd3FX+9WOCnlmHpT54Kz9Txi0+CGpyN/pN/bQjvsDOf6V1Gi/BvR9OZZLtpdRkHO1ztT8hz+td+KQkKMk4Hqa+cxHEuZ4lcrqWT/lSX5a/idyoU1rYitbSGyhWG3hSCNRwka4A/CpGZUGWIUepqpcanFFwh8xvbpWZPdSXJ/eNx2XsK8ilhatZ809F5mjko6ItXmpeYCkXC927ms53CKWPQDJpaq6rJ5djJ6sMCvdpUoUlyxRjdykkztPhjqf2DxbagnEdwrQn8RkfqBXva9BXyxot88P2S6jOJImVwfdTX09p94l/ZW9xGcpLGrj6EZr+l/C7H+0wdfAyesJcy9Jb/ivxPkM6o8lWNTvp9xZoopa/cT5wSig4ooAWiiigCC7nS2t5ZpCFjjUsxPYAZr5d8Yau+o3N3dMcPcylgPQZ6flgV7d8Wdd/szQTaRtia8bZwf4B97+g/GvnTVrj7RdEA/Knyiv5s8Ts1VfF0supvSmuaXq9vuX5n2WRYfR1n1/Qm0N8TSL6gGtquf0htt8o9QRXQdK/EGfSVlaQUd6WkpGIdDkce9XLfV7y2xsmYgdm5H61UoqJQjNWkrismbcPiydRiSJH9xkVaTxch+9Aw+hFc1R0rjlgcPL7JPKjqP8AhLYO0Ln8aik8W8fJb/8AfTVzlJipWX4dfZ/EORGvceJrybITZEP9kZNZs1xLcsWlkZz6sc1HiiuuFGnS+CNikkthMUdKDWXrupvaRJBbKXvJzsjUcnnjNdVOnKrJQjuwbtuQ3X2jxJqa6PZHC5zcSjoq+n+favStK0u30axitLZdkUYx7k9yfc1meD/DKeHNMCNhruX55pPU+n0Fb1fomCwscLTUVueBXrOrK3QXNMJ9aCar3+oW2lWNxeXcyW9rAhkllkOFVQMkk18vm+YurL6rQ22fm+xmkoRc5bFTxH4j0/wnot1quqXKWljbIXklc/kB6k9AO9fA/wAbfjdqXxb1ojLWmhW7H7LZA/8Aj7+rH9Og75vfH/44XXxW1w21kzweHLNyLaHODMf+erj1PYdh7k15JX6Zwxw3HL4LF4pXqvZfyr/P8j+fuLOKZZlN4PCStSW7/mf+XbvuGaKKK/RD8yDrWhoOg6h4n1m00rSrSS91C6kEcMEQ5Y/0A6kngDk1VtLSe/u4Le2iee4mcRxRRrlnYnAUDuSSBX2b+zt8HdL8H2t3bass2nfEPHnMz7d8EP8ACbc5KyRno57nKsBgV81n2dUslwrqvWfRfq1vyrqz7Lhrh6rnmJs9KUfif6Lzf4G/8D/g1pXwntrjTNatoLzXtUjKvqDLuiuI8ZaCPI+XbySvVgN3QYX0u0kk0OddH1JjdafcfurO6m+bOf8AlhKT1PZSfvDg5b7yrMmtpJoetwrFqAHmK0ZKrKFIxNC3UEHBxnKn1GCWRTlmfw9r6rOZ1KwXTDC3aj1x92VcZIHXG5e4X+Ycbi6+PrTr4p80pav06Sh6dV+m39Q4XC0cFRjQw8VGMdF/wf8AMLYjw9cro96BNo91mKzll+YIT/y7uT14+6T1HynkDNO50eGWCTwtqxlk0+6BOnXYYiSMr8yoH6iSMgMjdSFB5Kk1cXAJ8P63/pMNwpW1u5OPtAHO1iOkq4zkYzjcOQQESI3KP4e1l2eUjzLO+HDzBSCGB7SoQCfXAYdSBzqTjLmvrvdeW04+a+0vW/W3SZenXN/q6SaddvHH4v0IiRJcbUu42yFkA/55yhSrAfddT/dU1futSVoLfxNZo4WNDDqFsV+cRhiGBA/jibcfpvA6iqOpWl9qzI8Rjg8Y6Jl4HPyx3kTdVP8A0zk2gEc7HUHnaMy2XiK1EUfiO33Q6VeHydTgm+V7SZTsLOOxUjy39gG6Kc9M4c/vwj8ltrq0vKfxQ7O68yVoJoPh6LWNLvL+1vprVr27uWYK3mwSp5rrhomypBA5K4Jz1qqTdWXhmax1e5gj1bQylzbXisdkq7mER+bJyyho2HJO49cioNH8UL4VaXR9H0S+1/SYy81rc6SgaOPe7M0TFmVflJOCpOQQMAjl3g+xi8WeMdV8R6hse8svLsbezCsPsg2hzuDAEuS/UgY5x61tONWHtKtf+GrSjtzb2S7q6dnf8QSTslucJ48+I3/CJ+OtNttaibw74c8bQNBK88YklinQKgeRc4j3JIiH72PLQkDnHqF98PIdcFjc3mvavc3FqreRdwzRwOAwGcNEi5BwOOhxXmf7SPhF/i4I/D+ieXca7pKC4GSRHEZGXIkcA7PkQkDqSy4HpZ+BNxfeOvhvpV7pXjRonSFYry3hsVDRTAfMGV3fae+U2g5yAM17eIowlldDH0anspx0mrN735HdJtXira72PNhXnHGTw9SN4tXi7rX+ZfJ2fzOo0C307wt481EazdpJdQ2kK2mq30hJdHMhdS7nCyfKuVUgFQCAMmsT4szL8ZPD2p+GfDanUIo0fzdQUbbRJwCFUy9GC5YnbkghcDrjo9bt7zwZpcMUt4k+m317DBe37ZjuI/MdULs5Y7sjCZ+XYCCOBxc+I/iez8C+A72LTxGt/JbSQaZp9vjfNMUOxUUdeeTXmUazWLoYqjFzqXSi/s6Wu2rad7XSW+x11oRnSnTn8Nnc8u/ZrTxL/wAKo0m60G/0m/jUvDPaXTyKEZWPy8L8jAYGejKFO3JzXf6lPePdwXPiUT6dqsBI0qPSyGjaVsKVR2zvdgdu11UbSxA4JHzz+zJp/wAQ/AHi7WLC10Tz7CARDVdKuLqOKaItFvhkVSThiCB09QcEcfRmq6nP4vksra7tZfCj2k4vY21VVZ3kjBIC7WKFepbD7sAjAzke7n2HdDN6kk4ShL3uaNuZKSvZpX9NtYvfU8nJMRLEZfTdSDhJaWflp1LH/CH+INbkjn8Q+JGhtIiJF0/T4I1jBHIMjspLkdeABkA44Brwz9nHSPDHi3WvH8Gi3V9o13HqQuLW5t7gu722WWJ8SbuQwckjGfNweOK9j8QWvi/4m+H7vS7Y2nhrSr+Bom1MO8tzIjAjMcRVdoIP8RB56DrXhH7PXwvktvGXiXVPCPikfbvD99Lp32W8gHk3sBXCs7KchS6OcAH7gwR1q8sfLleNVauoTSjZRXux105uVNe89Nbtbsyx8qyx+FVOCcbyu29dvs+m7Pe9VsNQtLT7B4y1n+0dAnzF9ptoVtzKcZCThQSM44KEAnCkcgG9Bc+O5oBFaW+nJB0jvNVLJcbexeKMkFsd8jnqoqjqt7qmvW/2LXVsvDk9k8eobWlM8dyYnVlIcqoEYcLkY3cjgZGXa/418YXuh3ieGfCFx/apiYQXV/NHFbb8cMoYh2GefmVM18z7OrUhCDjC7et2lBdmtlr1s2tFp0PoHJRTeun3nhd74M1fX/2jr25gu7fV7rw/aRT3CQOTKsrK+3qFDsrlWIG3CsqgfKBX0TpvxE8M+JtKuIry5gtJVUw3ul6iPLmjYjmNo2wWznAwCGyMda+WP2cLvW/A/wAT7zXPEUUp0fVBdWNzrjSK9ublZlJZpAccspHOM7sjgV9T+Nr+HSW0zVbARTaxNcw2lvEJAv2pJHClGbn5VDGTODjbx1wfpeJqTeLo4Op7yhGKhOLSV0veT3S1V+jj1Pn8jqOrh54hwcHOUm0/uT+63kcz4W+HUHinwsovL7VLHS5PNgi0y2upIkESsyDzVYn5to5UAAdCCQTUPxj8X2nwZ8OjxJea9cz3NtG8On6ZPBC4mkYDhQqoRgKMuThVJ9cHq38F6z9pmurXxI2mXE7b5ks7RTCzd22OWw3uMZxXzj8RvCF18U/jBBotprCeIrPw/GlzrBWFgwPmgMg+ZvMYKSCi7Qo3AAkkVyZTClmePc8RXXsY3lJWei7XcbK+173Z6OPrTw1Feyjecmkter/yV2/Q9r8FNe/2X4b0fWrUWst6Tql1dhsxXs7ES+WpPIbexOw9FiwMjp0NlZ6l4r1ibWBf/YNJMf2eyFugad48/O+45ChyF6AnCLyvIq9oE+l+OfBVqPlurSWERSIDgxyKMMMjlWVgeeoIBFcl4O8S3fhLS59Eg0298S2mlXE1nHPpkQ3RIjkKkgYqpZRgfISfVRjJ8KcqmIdaVKCjVTs09rNu7V9E9l6beXopcqSb0NaIHRdY1fQ9LeT7ffyxzJNJI0rwoYlWSUs5JO3Zxnjc6jpWndWkN48PhuyHl6Zaxqb5gf4Oqw57l+rHrt6/fBrF0bxDBJLd6r5EUfirVxFbxaXKSJYFUHYkmQDhSXdyBgcgZwCVv7E6xM/hCzuHa1UfaPEGog7WcPz5II6PJ3x9yMY43LUypy51z6WSbb7pJOXmltHvJ6BfTQWzvIfFeof8JLdkR+FtJZv7LTHF1KMqbnH8S9UiA65LDO5MbcL/ANnJN4i1pWjupFEdvagbmgQn5YlA6yOcZx1OB0UVFava6kqajKI7Tw5pq5s4yNschQY84jpsUDCD/gX93EkcqzZ8RayfslpbqWs7eUYMKnjzGH/PRs4A6gEAck1z1ZKb5UrRWluvlFf3nvN/8M6Ssv6/r0HW+dJhn17W8LfSKEWJPm8hSRthjx95icZxyzY7BQEFpGIp9b8SCJMxlFtpcNFaxNwUxyGdujHv90cdRCDnxDrv+hw24LW1rL/y7KeNzAZzK2ccZxnaM5JK29rJqkq61rQFna2+ZbWymYAQAD/XS9t+O3RB75NYN2vJu3Rtf+kQ/V/0y19D46+Pv7Pd14NSfxXodg8HhqeQs9jyZdPBxgt6ITnj+DIB9vCSMCv02uoV8Y2s0mpL5HhrYSYLgbftiY5aUH7sXX5Ty3VsDg/DPxp+FqeF9Rn8QeHbO6bwNez7LK8mXChsZIXnJjzkI7AbgOMjDN+98IcSzxsfqOOf7yOz6PtFvrP815pn4RxlwqqF8xwMfd3lFdP7y8u55dRk0AUV+pn41sdR8O/iHq/w18Rw6tpEuxx8s0Dn93OndGHp79RX6BfDL4l6T8UfDUWq6ZJtcYW4tWYGSCTurf0PcV+avrXY/C74nap8LPE8Oq6c++E4S5tGOEnjzyp9/Q9jXxPEfD0M3pe1pK1WOz7+T/R9D73hjiWpk1VUazvRluu3mv1XU/SbrTgfWsDwT4z0zx94btNa0mYTWs68gn5o2HVGHYit2vxHB4qrlmIcJrraS/rqf0hCcMRTVSm7p6p9x9cZ468MST41jTl230AzIqj/AFi/T1H612YOaCMiv0T93iqV1rFkxk6cro840rUo9VtFmThujL/dNXaz/FWkN4S1galbJnTrpsTxjojf55H5VdikWWNXQhlYZBHevgMbhXhajj0PoqVRVI3Q/Galiu5ovuyHHoelRUV5koxkrSRqtC9HrEg+8it7jipl1hT1jI/GsujFcssHRl9kvnZq/wBsR/3Gz9aY2s/3Ys/U1mYoxUrBUF0DnZcbVpmyBtX6Cq0kryn53LfU02iumFKnD4Y2JbbEopaK1EJWZrz7YI07sf5VqVia82ZYl/2c/rTRrS+NEuhTZR4ieR8w/rX0J8KNW/tDwykLNmS0YxEf7PVf54/CvmqynNtco/bOD9K9c+E2tjTfEJtXf9zeJt/4GOV/qPxr9C4FzP8As3O6fM7Rqe4/nt+NjzM4w/tKLa3Wv+Z7eKWmocrmnV/YB+eifWilooAKZJIFUk8Ad6dkVw3xQ8T/ANi6M1pC+Lq7BUYP3U/iP9K8nNcxo5Vg6mMrP3YK/q+i+b0NqNKVeoqcd2eWfEzxX/bGsXE8bboY/wBzAPUDv+Jyfyrznk89TVvUrv7TcHH+rXgf41U/nX8R47GVcwxNTF1neU22/wCvI/VcNRjQpKEeha0w4vovrXR9653Sxuvou/Oa6LvXAyK/xIKKUUlSc4tFFFABRRRQIKKKKBhRRSE0ARXV0lnbvNKcIgyTTvAOiSajdya9epyxK2yHoo6bv6fnWTJbv4p1+HSomItoj5lw49B2/p+NeowQpbQxxRqEjRQqqOgAr7HKMHyr201q9jy8XWsuSI8DikJpc4FN6962zjH/AFWn7KD96X4I82EeZ3AV8ZftS/HX/hKb+XwnoVxnR7Z8XdxG3FzIP4Qe6KfzP0FeoftS/Gn/AIQfRP8AhHNJn263qMZ82RDzbQHIJ9mbkD0GT6V8SkknJOa9ng/IVK2ZYlf4U/8A0r/L7z8g424jcU8rwsv8b/8Abf8AP7hKKKK/Xz8SCj3or1P9n/4Uz/EPxQL+606W/wDDmkukt+kX3pSclY1B+90ywBztHqRXFjcZSwGHniaztGK/4ZereiPTyzL62Z4qGForWT+5dW/Q9b/ZU+BouNLXxveXIg1XcRpaABxbjkF5EPUuDgA4IU5BBII+g9RsbXxeItM1mN9J162PnWl1bPh0YDmW3kxyOzIe3DqQRm+LKz1yJNU0O6Szu1HlieJMqQv/ACzlj4yB0wcMvYimNdW2vMNI1q1+w6kP3kaBzhiP+WkEgwcj8GHcY6/yvmWb4jNMbLGVG01svtU12t9qPf53tfX+tcsy2hlWEhhaC0X4vu/MyY9Rku7mHw74sC2urFt2n6pbfu47tlB+eI/8s5gMkxnqN2Ny5xqFhfD+wfEKKbh+be7iyi3G3kMhH3JV64BzxleM4r6rHC1mdH8UxpeabOypFqJGwbs/IJCMeXIDja4wCcY2nArNuLmbw4qaN4qlN/oczqlnrrHa8bZ+RLgjGxwcbZRgE4ztb73EoKtZ09Hukv8A0qH/ALdD7vL09nr/AF6/5m5KqXCDQ9cbzGmP+i3gOwzkcjaR9yVcZ4xnGV6EDLjs9f8AEGg4kubC5kinlSKbY8E0ckUjIJA4LDd8uT8oByQRg4q9Pyo0PxB/pEFwQtrqP3fMYHKqxGNko4IIwGIyMHgZ+na9b/Dm3uLHxLqBSJrmWW11GSEhJ1cmQqxUECQEtkcZxuAGcDOCmoP2KvO6aVrprW7j1XS66W+Sel9XoJcapczaaJdWSPSPE+lR+erqTJFMGO3CY5dJCApT7wJXjIU15B8aNf1/4Wa/onja40qDUdG1VymraDMd0Nu4CCKQEcGbblS5BBKqBwAa9L0/VNM8efE7S74SRG3sbGeSyhk4mlcvHulKnkKARgHnPPGBU3xVtbTxxdWXgtIku7m8SWW7/u2kBiaPzW9DukBQd2UdOo9zL68cHjKcK1L3JRbqL+WLvdJ9LP3u6lout+PFQnVozVGVpdH59LlzR/jT4Z1Pw7ZaostwsNyuYIobZ52kI6qnlhgzDoVHI7gVkalqdiIda8TahYappNxPCqQswuLYBUU7PPZCAPmYn5uACAD1rxbSfiNB+yr8RdX8G3GkDUPDDSrc293Gi/bY45ADlm480A7hgkEbeDjivcB8X9F8feH2j8NWl9ro1CFowVsJfJjVgVYykrjjn5eSenA5roxeUSy6rGvhKMpUKtmp832Xrbb3X3v2OLBZlSxnNRlNe1p6Sj2f+XZnU6ZpGj/DrwncsClvaxI9zeXT/elfGXkc9yf8AK+L/gr4S8ceEPiHoXl6lF4Lk1qJ5LePUTuS/jjcBoigBGSGypOD3Xrz9U6foGia5rdhorrevBplul02nak8vzMpCxny3OCgIJ4yM7QOMg+S/tmadeeIdd8GadodvNfa3bw3l4YbT/WRRL5REhPG0ZQ4JI5HrXpcO13TxNXLpO7xKblKa0ikpcrs9PN30tZLuedn1CLp08couUqLvFRbV22k9vL/AIJ7cdA8UtJHc6ne6frccGXj0+OFrdGbGMk5bc3Jxu4+nUJ8OtF0a7tB4mg0y2tL67MigrAkbW0auy+UAB8pG35u5Oc8AY4z4Ra98Tta8Bafe3dx4a1W1nt1eDVPtUvmlfWVQm0uMYPI5BzzmtXQPC+neObCez+z3NlpMMhjvgl04/tKQgMXwpVTG27O/bl84G0Dn5yvhp0FWoV6sUouzcNra3Tirbu1tL3301PoKFZV4Rqxi1dXs9zybwefFmr/ALQPiHx5oCRJ4VuL4abJd3TlYLxBtgTy8AlhvVCHHA984PtfxE1aS+8Oto+pac2n3d/IsMF5KRLZxuPn8xpFwVVQpOGC56dMmtBIBD8MPIjRUbS7fZtjXA32rclQOg3Q5A+lbevupbRrgYwt7GR6YdGj/wDZ6rG5nDE4ulUdJL2fuRtvaCXK29m3102MsHglhKc4xk3zNyd+8nd27I47xL478Ra5ot3p/hHQJbrW5UMQvnuIvsNqxGC/mhjvK5yFUbs4yBXgv7P/AII8d/DTxhrep6faWviKxtrltL1SytLvZNLtCt50fmBQ21mYA55w44r6VvtCa18UQR6PcnRmmtLid1hQNDJKJIsF4+hOGbJG1jnrXm/wd0HUpZPF16dZktre0uJNLuUt4gHuJoCzNMHOdoYykEAZ6/MCK97K8VhaOUYyNPkjGSh7slJuXNKzu09LWdrNa7nJi8BDEYujXnfmhe1nZLTt59bnSeJvGdlqs2j6pPZyW1ro10bu4tLkD7a+I2XasCksQu8SEMP4FIB4I0PiVqXijVvBl7a+HLRdIvb7ZZwXuoybGUyuI9you4ggMTlsFcZwcYq8ulWth4BjeOEfab2G3SedvmlmaQomXc8sTu71t69+/wBX0G2AyDcvO30SJ8H/AL6ZK+SeIoQqUnSp3VNytzXatG0tvVve568oOcJRb37eZ5B+yvptxoXg/X/A3iOxW31PTb1nlsbhQ4kt5VBV17OhZZBkZHH4V19v4dtLPV9V8M6LpVoiJFDcC72iM2asxKpvUbmYPHuUdh1OAM63iPwnbeMPFPmNJJaXuk2qm1vLeRkdHlcl1YqQSpESZXPRj0OCMHQ7nU21rUE8PWFnZ6jbkQ6jDqN07JdupOJY3Cs7DJZd7HsVK5WvRrYn67WrY2EuWU0pSi3aMZae9e+z6dm7PTV8uFw0cHQhh07qOifWy7mV8Xrbxxo/w91W4fx7pmkQRR5kvRYtDKV7orBmO9vugqAcnivMv2PtB1TwZ4x1KHXrF9Ol1jS4LqxeVgVuVJ3nY2fmYBskdRzmuT/abHxJ8Ra6dN1c2N5bWNm+onTNAkeRbWIEIJpgyhiSWIB5wATgDJP1Zb6JpPjj4daI6PHJALOC5sryI8wsIwVdWHT3x2zX0eIk8qyOGHquElim+ZwS93Zx2Sv8+m3c+cpRjmObutKEo+wXu3ekua6em2n39yp4h0XRNA8XW16wuLZtaLxzw6fLNG80yLuWTbCQzHaCGOD/AAk4xmotE8W6Z4Ctho9/YX+l2Ecjm2umsJTAVZywV3VSFfJ6k4brnJxVHT9XtkbR/FVhpmrawGs/KmkVJZyqSBGPkljzgrzjgjuSMHn/AIl/tX+F/Bds1pZWl3q2tPHvWxlge3WMHIBkLrleQeACfp1r5ungcXjXDBQpSq9HrazTfqlZdXuj6PEYuhgqcsRXmoxXcxP2iP2gIdDtYdE0DRY9X8R3Khrdr2PBtwekgTh1J7E7fXlea7zw14Z1DwxpeleF9VvfPs7xTcXerSvie8nwGlhc+rHJ3ZyUXb2zXjvw3+H83inw7N8YbvT4bjXZ7ie4TTLOIRQm2TEeI0H8f7uQZOSwc9TjH0brb6N458AXU5uYp9Iu7RpVuQflQbch89iv9Oa9PNHhcup0cvwsbqMnGpLdqei0/wAOtujd/lyYCdXFKWKqP3ZWcFt7vn5vr2VjNZtW8WXtrNY2dpH4cgVZLY3UhUXTA/LJ5aqf3a8FQSMnDY4Wp2lf+2Ly48RXtu9rpMcU8SQxNHEJH3fOylmLsNoC+54GcVj+D/iloemeG9KsdXv4ba8htIkDRKzxTgIAChUHnpleoPHIwTo2tlHFfah4m16R4rV7hXsbGWMhowEVFLLyWkYhiq4yu/pknHzk6dSlKUKkOWK0jZayd1s31avd+foj1rq10zQRTdsNe1/FjZW37y0spjgQ+ksg7yHPA/hzgfNzUGoXUVzavrfiKQaZoNriWKzuPl3YPEkw7sTjbH2OM5bAWLVtVj06OHWfEKOrGQJpuiwjzJWl52jaPvzHr/dQZ54LVVFjI1zB4h8YMv2pXH9m6JbnzUtnPTAH+unPPzYwvRcYLNFOmlactOit/wCkw8/5p7Lze9N9P6+YkmnXHjwHUfEkZ0rwrD+9h0i5OxrgDkS3eei9xCeO75Pyrd1zQ0+JukXGl3tu0Hhe4QI8brtmu17YzzGgOCDwxwCNo5N42b3g/tTxC8VtaQDzY7FnHlQY6PK3R3H/AHyvbJG6nia+8Vf6nztM0c/8tsFLm5H+yOsae/3iDxt4NZOvOLU6bUeTZr4YPy/mn5/pqk4RknGSvf8AH/gH53/Fb4e3Hww8bX2hyzC6t423W10uCJYz0zjo4yAw7cdiK4+v0A+N/wAONK+JPhJvC+kWaNrdifOs5IcCOzfHIlfsHHVeWPBxxmvge+srjTbyezu4Xt7q3kaKaGQYZHU4ZSPUEEV/S/C+erOsGnU0qx3T3a6St2f5+R/MXF2QPJsX7Siv3U9vJ9Y/Lp5Fejp9aKK+yPgT1L4B/Gi5+E3iULcPJLoF4wW8gHO3sJFH94fqOPSvv6wv7fVLKC8tJkuLWdBJFLGcq6kZBBr8r6+nP2TPjUdOvU8FazP/AKJcMTp0zt/q5O8X0bt78d6/L+L8gWJpvMMMvfiveXdd/Vfl6H61wVxG8LUWXYqXuS+F9n29H+Z9eZxThTOtKDg1+dZLj/ZT+r1Ho9vJ/wDBP3Wcb6kOo2EOqWU1rcJ5kMq7WH9a8y09ZvD+qzaLdknad0D9nX2/z616rXLePvDratpourYEX1pl0I6svUj+tfWY7CxxNJx6mmGq+zlbozNpao6NqS6pYpMOH6Ovo3er1fncouEnGW6PeTuGKKKKgYUUUUAFFFGKACik60tABWDrf/H2Af7orerC1sf6Wp/2RTRtR+MzjXReHtTeMxOj7Z7dgyt9Dwa52prS5NrOrjoOCPUVpGUoSUovVanVUgqkWj668P6xFrWj2l5H0lQEj+6e4/A5rSFeQ/B7xOqXD6XLJ+7m/ewEn+LuPxHP4GvXUORxX9qcM5xHO8spYpP3rWku0lv9+/zPyzGYd4atKHTp6DiKKKK+qOIq6hexadZy3MzhIolLMx9BXzN498Vy69qlxcMSGlOEU/wRjoP8+9d58Y/Hi7v7JtnBjjOZSD99+y/Qd/evFZJGlkLscsTk1/MHiFxGsxxKy3DSvTpv3vOX+S29bn3WS4Dkj9YqLV7eg2ilpOtfjx9WaGiR7rst2Va3cVS0q1+zW2WHzvyauipZ59WXNLQWkpaKRkHaiiigQUUUUDCiiigQVQ1rURplhJL/ABnhB6t2q8f1rM0my/4SnxYqMN1jYfM/cM3p+f8AI134LDvE1lDoRUmoRcmdR4C8PnRdJ82cf6ZdfvJSeo9B+v6103SikJ4r9BnOGFpOb2ij5uTc5Xe4jGuX+JHjyx+G3g+/1y+IYQLtihzzNKeFQfU/oCa6jFfCX7UXxYPj3xm2lWU27RNJdoo9p4lm6O/v0wPbPrXyWUYGpxDmV6nwLWXp2+e33nz3EecRyTAOpH45aRXn3+W55T4o8S3/AIw8QXusalMZr27kMjse3oB6ADAA9BWVRRX9FQhGnFQgrJaJH8s1Kkqs3Um7t6thRRRVkFzR9IvNf1Wz02whNxfXkywQRD+J2OAPYc8nsATX6HfDbwJc/BzwlZ6RaQjWLJP3t08KBLjzmA3uB0kGeg4YAADdwK+XP2R9L8I33jG+n8R31vFqSRrDplncOYy7t96RG4+cfdAB3csR2r7K8vV/D+TEX1ywH/LNyFu4h7Nwsg9jhvdq/B+P80nVxEctirRjq1JWUm+0vL5a9z+h+AcqpYbBvHt3nPTTWyXT5/5CfY7PXGOraLei1v8A7rzxrw5H8E8ZxnHTnDL2Ipkt3basE0nX7RbS8cgxfOfLlYdGgkGCGHJA4cYzjHNKsGneJZXv9Mu3sdUiwkksa7JUPZJom6j2YZ9COtMudTQQNYeKLOFIZMKLsDNrKe2SeYmz0Dd8YYmvyeKd1FXuum04+n8y8vy3P1b+vIdLc3Ohwvb6x/xMtHYFDfMgZkU8YnUDle28DH94DqYZLJtFsnjji/trwzMhDWpHnPDGRzsHPmx4/g5IH3cjCgkXWNH1W20y1voJbS5jkaGbUY2lkiZdv7vKsu8EEkEnICHJaoLTw9r/AIemluLC8sJ7VgWbSUtXijZ+uYmMreWTzxgqT2HJrWPKre/G8tbapS89vdlfrt8t18jk/FPiK0+F3hhrif8A4qHwPcoViiDGWWyGM9QCXgUAknlo8DAYY27nw9uvDvizTrTUY/Elr4ulj5hkE6yJb46BUPIYDgu43nue1TeELLSfGr6nr8dm403UIjaR21whUMpH79jGeAzt8p458oetfMeo/CjVvhJ4p1TWNAL3vhTTA0+radGUMywiRkwqyI6E7R5gYjKqrAHgE/WYPCYbMoVcHKq6VeNnd2tJv7L7S6Nq3M9zy8ViKuFlGpGnzU3vbeK7+a7rddD6W8XazoXiTxJpelRp/bF7ps/2ub7EjStbDYyhSyfcZiw6kDAJP8ObHhG+0PTNf1+ERJo93mJ/Ku08l2h2D5st98eZ5uWBIz3ri/h9+0Z8KxpkNnp94PDzsf8Aj0vLdkdnPqwyHY+u4k112n6rdeL9YOr2vhszadFF5NpLqbC384FgzSKpVmx8q7cgcZOeRXkYjCYjDRlhsRSnTgla8na7vfrp8k3ZdTqw+KoYqCq0Jqa8tTz3xh8HtL/aA8bav4glaWKwsdPbSbGYHalzcDcwmx1KxtIRnoxHoOdP4Ua3r/j/AMNL4b1YxQ29pbxi91DTs2zkEHbAFXGxjjJZSBgHgbhXT6R8RdO8K+E7iLVbe4stT02RoZ7JomYySs2VKuoKkPvVtwOBu5xg1c0/w7D4CsINWswj72eXVjAPlmEjF3mX/cZiR6JuHpXqTzGccFUwWJp3s4qg39lx3aez5lbyu09kZQwlKFb6xTVnL4rddt/Swul+C9G1rTp7e7sI4dYtFeyluoSUlQkD94jA5Xcux+O+B2qlY+BrK+0fUtQsUuLDxNJEbW7kgvJl8yWLjYQXI2HtkfdcV1Grsuk6nba1Gw+zSKtreEdPLJzHJn/ZZjk/3XYnpTpv+JN4pjl6WuqgRP6LcIMof+BIGGfVF9a+ZWNxFnKE3rqld7rWUfTrb0O5wjazR5D/AMINafCvw3o9z4Ue8n8HalfQSarpV9ceZHDbsMs6Z5HQBkyQ3TFevgLp/i5CmBBqNptwv3Q8J4/Flk/KP6Vm3OjLfWuv+GiVQTo11aMwyF8wk599swZvYMorB8Ha7dav8M9I1PUI/J1TRZ1S8j5G0xkxyHnnHlMW5rvxNSpj6ftakru/K31kpq8G+7TVm/JJmdOnCglTgrJbLtbsddpUKtea/pj8RtKJlX0SZOcfVxIfzrP+0NN8PtOuJOJLX7NJIPRoZU3D/wAcIrSumWw8XW0rMEju7OSJif70bB1/8daT8q5iLUpLjwhq1jNbPZ/bo7ufTJGPE6MXkQf7LgEHae3IJ5A8ylCVTlqJdYP81L8rvy1Nm7aHVX52eK9GI6tBcr/6LP8ASuF+HF7F/Y/xKZHVvI12/DgH7pEaEg/mPzrttRnjn1fw5dxHMc0kiIfUNCzj/wBArgPCUKWvhj4seUgjzrGpPwMZYwpz9a7cFDmwNaL00p/+nWiJv318/wAjuL2HZovh6yY8PPaoffyx5g/WMVZc/aPGkY6ra2BY/wC9LIMfpEfzqPxBdQWuo6KJpFggtnmvHdzgKqRMhz/39H5VmWmvvZX/AIg1G8tGtM2Yu7VZT80lvErZ3D+FtzEkdQHXPOQPOjRnOHNFdHb1crP8NzS6Whf0m9jtNP13WZjiF7maYt/sRKIwfxEWfxrjvGbatoOheEotJtYpfEtxeJ5srttMIlP+kPj+IB5FOzvgemR1Nxp5tvDWiaK/zPcvDBN6sFHmS5+oRh/wKsS2urrxD8aLtTGg0nQrFQsxzlrh85APTAUtn3VfTn0MJaM517JxjeVns1FcsV53btbrYzndpRKOi/CDR9F+IF1fWt5q0+p3sDT6reS38geYMdsSfLtCjKscKBgRgdOK07T4faEmpjRLG0mj0azieS5t/tUzRySS5AjILkEbS7MPdK3dJ1CKz0XUfEN1kJdM10BjnyVG2JR9VAOP7zn1pkLXHhvw55kiJLrd9LuMfZrmT+HP91Bx7LHmoq43GVZNOq21aC10ulq+3uq6XZWJhRp01aMUlq/v/wAzJfwzHcaxL/wj+NKXSF2xmJ2WKe4IB8p1Bw0aoQDweX45SvD7bT9Q/al+IniLS/E9rHo2l+HLd4oba1O6W3vHJVC8mAXKhZMr93gcHqfoq78zw3otppmnv5up3TGKGSQZJkYlpJ2HcDLOR3OB3FYUNpoPws8So6AW0euxrFPLtZ5HnhHyyPgH7ysQzHjcF7tXqZdmc8PCrKjHmrONqUt5Kz95/NXt80jixmDWKcIzfuJ+9HpJWaSfzsVvg7e2fhbwfbeEr+VLHU9B3Wk0dw4XzADuWZTwGV1ZWyOm7nFZclnomreF9QmstDnvbQ3jTQSR2rmG5jWXeBgffUgEK2Cu0rzit231BvFGvazc6boqajpgjjtDdXUnkLLMhcuY9yEkqHVd2AMjg8VVs/izo/gbSY7DxeJfDFxZRrEHu4j5Nwo+VWiZMqc8ZUcgnFYv27rTrUYOVWTjKUVLW71ei97d/I617OlTUW0oxXysjqrDWvDvjvQRLHPaahp7AF0kI/dMP7wPKMpHfBBFeZ678UvD3hDxrb6db6uvjHUyhSy0xJ/Nk0/glpJJACoTH3pJDvVem4HFcD49+J+i/FjWv7A+GVncSeLNQ+U6u0CQwKi8uzeYjNkKCAwCtkjDdq6j9mL4M2Xhe01PXdSK6jrd7ELS5llJfy9yrJLGM9fvIrE8llbtivXjlWHyrCVMXj5SV1pSfxa6Xb6LfVWcrNHlU8weMrRp4NKUOs09Fbou7/BHpFlYPpOqfa70pr/jK4j2qsfywWcRPKpnPlRZAyx+dyO5AA0tlvoF0l3fu+r+ILlSsccSDdjukSE4ROmWJx0LN0rD8PXNzpdxd+E9JiEerW2+SbU76N5UMXHkuxyDK5VlGNwA2tyMAHQ/svWPCGl6hqbahYX88cLT3M89k4mn2gnG4SkKOuAFwOwr5quvf5ZyWtrLZyT22TUY9ktX17r2U9LpF+WxUKureJbmALCQ8Vrvzb27djzjzH9GI6/dAzzKf7S8S8L52kaUf4+Uupx7d4gf++/901XMFvpX2fVPEN0LvUmOIIVQlY3I+5BEMkt/tct15A4E/wBl1PxFg3hk0jTj0tIX/wBJlH+3IPuD/ZQ5/wBodK4pPl95tadfsryhHq/N/PuXvoCaja6Uv9k6DYrdXERw0UJ2wwk95ZOgPcjlz1x1NfK/7W/weutKlj8dI6T/AGt1h1QQRBI4pCAsbgdcHAUkkknb68fU0esW9qg0zw7YpetCSjeSdltCe4eTGM+qqC3rjrWH470LQpfCmoy+P9WgbT5oWikMz+RbQbhj92mTl+4LFmyPlx0r38hzKrlGYU68E9XZrec0/Lp3X6nh53l1HNcBUw1XTS6fRNbP/PyPzdoqxfQQW19cw29x9qt45XSK4ClfNQEhXweRkAHB6ZqvX9YRfMk0fyFVpulNwfRhT4Znt5Ulido5EIZXU4KkdCDTKUUPXRkJtO6P0B/Z2+LafFHwYgu5Add08CG8UnmT+7KP94dfcH2r1Ymvzc+EPxGufhf44stYhLNa7vKu4Qf9ZCT8w+o6j3Ar9GdM1K21jT7a+s5VntbmNZYpF6MrDIP61/PHFOTf2VjPaUl+7nqvJ9V/kf0xwjnn9r4L2dV/vaej810f+fmW1OfrTqYDg04816+VYz63QXN8S0f+Z9lOPKzzDWrH/hE/FJKjbp1+dw9EfPI/M/kfatXNdB4w0EeINDmgA/fp+8iPow7fj0ri/D1+b7TwJOJoT5cgPXIrxM4wvs5+2j1PZwtXnjZ7o1KKKK+bO4KKKKACiiigAooooAKx9dj4if6gmtiq99b/AGq2aPvjI+tM0pvlkmczRSkFWIPBHXNJVHom14d1aSyuYwrmORGDxuD0Ir6a8G+JofE2jx3KkLMvySxjqrf4GvksEggg4PqK7rwF41n0G+WePLdFmhPSRfX61+g8G8TPh/GctZ/uamkvLtL5dfI+fzXAfWafPD4l/Vj6YJFFUNF1q112wS7tJRJE47dVPoR2NFf1xSr069ONWlJOL1TWzPzxxcXZrU+UNSs725naV/3xY5yDzVA2synBiYH/AHTXUmjAr+BXJvc/VY1nFWscxHZTynCxN+IxWnY6OImDzYZhyFHQVqUUrhKq3oIBS0UlIwFopKWgBKWkzS0AFFFFABRRRnigChrl/wD2dp0soPzn5U/3jXTeA9E/sbQY/MGLm4/fSk9cnoPyrkI7X/hIvF1pYfetrb97N6cY/wDrD8a9S6DgV9vlGH9nS9pLdnkYypdqCFphNKTxTSQoJJwBySa87PsU/dw0fV/ocVNWXMzyX9pT4n/8K58ATR2kuzWNU3W1rg4ZBj55PwBH4sK+AydxJJyfevSv2hPiO3xH+I99cwyl9MsibSzAPBRSct/wJsn6Y9K80r9c4ZypZXgIqS9+esv0XyX6n8y8V5w81zCXI/3cPdj+r+b/AACiiivrj4oBRRRQMCAwwQCPQivXPhj+014w+HXlWz3H9vaOgCixv3JZB6Ry8sv0OR7V5HRivPxmAwuYUnRxdNTi+6/Lqn5o9TAZni8sqe1wlRxfls/VbM+/vA3xt8CfGF7ZYrp9D8SBdqQXDiG5X1Ecg+WRf9nnPda9De+1DR0aPVbf+07Ejaby1iyyr/01h5/NM5/uqK/L4HBB6Ecg+ley/DL9qfxf8P8AybO8l/4SPR0IH2e+cmZF/wBiXkj6NuH0r8gzfgGcE55ZLmivsSeq/wAMuno9O9z9nyfxBpVbUszjyP8AmW3zW6/E+xb7QJXs7LUPCt5DcQW063MNk77oSBlXSJv+WeUZ12nKjPRetJq/xJE1y+jaNp2o3PiF0BNu9qYxbKf+Wjs+1So5xgkMRgHqRwWjfHXwT4ytBf8Ah/VF8P8AieZ1j+xXrLAJHPeVSdjoOSXB3YGAQSAfUNIv9E0KxaebWrKe4nPmXF686AzPjr14A6BR0AA96/NMThK2Et9coSc4tqKaad+vM0vej2d02z9Xw+Jo4uCqYeacX1TujE8G6vJ4b0oeGl0PURqFgCLeGRFKzQs7bJDKrFB/tZbOQeDkZv8Aw60Lb4WuJ78pdXOtTzXd0cZRhIxwgH90JtXH1zyTVLQtR1TxxrV1rFiW0rRVQWtrdyw/v7lQxLuiMMKpOACwOduQOc1l31l4m0nUl8JaVrkTW91G11FPNbgXUERMhdA6kIo3BVVvLO3f0O0ZmpS9tKpTjKMKkrSnq9LXb6O1nZ2737I3u1ZvVbHgZ+D83guw1f4g6CmnXJ0C/khstPvIhLBcwROyvJg4PmD5cEHqj4+8K9T8IftJeIvEGmwvcfDHW/tUzCKKaB0jtJJD0zLOUCg9vvc4HJIrvPDfgTwxNoi6fa6fLZXlgQMXEplurOXJIZWcnGTkgj5WBPBGRXQWlydUSfQ9chRrvyyG2qRFdR9PMT07ZXOVOOcYJ93NM+o5lf67Q9rOL0bvFqGnSL95dW79e2p5FDLPqtTmws/Zwe8UlZvvqrpnCaPqWs2fiaxm8ZWMelLezvcJHG4kjSbYI4lMgYghUyOQPmYNyM7e408jw5qK6RKB/Zt0W+wM3RDglrc/QZK/7II/hGaN5piajay+F9ckaVJlP2G/ON0gA4ySMeanfIww5wRuAyfDL3D2jeCvEVzLLqlqi/ZtQbh7gLykqn++Nu73CnOdrGvCruOLhzpJWWqV7cvSceum0le/429hXjodHpVuljLc+HLtBLZtGzWgfkSW54aI+6E4/wB1k75rOivIL2xu/DF9fCHVrRhHbzynBlIw8MgJ4Zh8u4DnIPYjNvdda7p7wOY4PEelyCQHojPg7W/65yLkH0ywzlab4Sez8VaZq1xPbCSG6v5BJbXKAmNkVIyjA9CCh/HpXA2oRlVqdGr2/m6SXdSV35vtoX2SEutT+0WGleIdnkyWkhhvY/7iMfLmUn0R1DfSP3rE06A6J8UNd0a4ZJNJ8Q2gvLeLyyAsi5WZd3Q7gwbHXA7jpoiwsPBmoXVjeXu7Q9ZWV/Lvps+QyxAOoZuSrRgnkkgqex48n+OHirxN4V8DeFvFFtD9lk0XVI4RLMv769hYOrHYR8gdVQ/Nzk9AOvt5Zg3jaywtC1qqcYt6at3jbzjNNPfR9jKpLlXM+m/6np2uwTav4K0pZJwl1a3sVlcyvn5wZDaz/wDfSu+M/wB4V2WsaLba1pclhODHEygK0R2tER91kPYg4IPtXFaBpdl8RfBL6hpviW+uNI8QQ/aCyxQKQXQKcYTKMNoyM5DA96p6tpXiSG607w1eeJruey1SQwx38EEcU4jRGeSN2APzFFIDrg888rlvMnQ56vsY1VCdOUm01JNbN9Ps2enYtOyu1e5o2ut2dp4c8D3F3eQIEdB5m4YkAtpU3qPQkgjHqK8+8DeK9CGm/Fe3juDBLceI7lmM+9RIXjiUH5lAX7pXb1+QnvXrcGh6L8PdCmm07T4rdbaLam0bpXPRU3HJOSQAM96+Zf2QfEVx/wALB8ZW17MbiLVnEzl+Q05lmbP4hmH/AHzX1OVYanjcszDG003GlyPor/vObztb1OepLlqQi+v+R9J6nZ2uv+OtLWWdXisbJ7pLcMCs7PIgViO4Qx59Msp7Cl+IOmHUYNIZJPLkXUIIm7l4pHCyp+K8/wDAc9qy/Gng+x0SCbxPpG/R9Q06NppGswNs0K5aSMxkFeRkjABJAzTtP8IeINW1Gx1jV/EEsMsAZ7ewhtowkO5SuXzkO+CRnGBkgdyfk4ezUaWKhWtGCas07827Wl977/8AAR066xtqbV9fxReIbu8uCFtdIsGd27ZkO5vxVYh/38ri/BFnff8ACDmS8uPO1XxXfySb1jKeXA7MxAB5AWIOwJ5y3bNcL+0P4jn8Nx23gmw8Q3Eus+L7yOK5d4owbaBjHEXygUgkbVUf7x7V6np+ox6DqX/E6t00e30jTTFZpv3Qyoq5keNiB0SNBtOGADduT7Twc8Jl1Oslf2usd7uMOydnZ1JXflEx51KbXb9f+AbOryW8+qWlg7xwadp6Le3TOwVFwSIVJPbKs3t5Y9abpd/b+I9UuNYEyNpmnhoLd2OFZ8Zll57AYUH039mqv4b8JR3LPrGrOdQvb6X7WsEpzBbZACKq9CVUKNxycgkYziqiA6x4m1vQYwfsMd2lzfN2KtDEyxfV2yT/ALKkfxCvC5KT5qUJawWr6LX3rd272T0008zbXRvqaWn3cccV34n1EtFE8e22Rl+aO3zxheu+Q4bHXlF6isjxPKuleF9Q1PVlZdY1DaltBH8zxSA7oYkx1Kt8xI6nd7CtW5u4NWvJdRupVi0HR2Z1dvuTTpnc/usfIH+3n+6KwPD8DeKNZk8c63I9rpNrEy6XZzkCOKPOWuG/2mwMc4wMjPymtqEVFutPRK2i3/u015veX467pvov68zIXxh428Ai4uNW8IHWNMuZVlT+x7qIXEc0hGUEMjjdljnCsxBLYyK4bxB4917436ofA9/4UXwvp9221m1iLfdADJMiBlCoVAOCN3zEAEZzXu+mW8uqXg1vUUMEUYJsbSXjyEI5kcf32H/fKnHXdmtPpy+O5ka9gB8PwuHigkXJvHB4kb0jHVR/F1PGAfWweaYTC1pYmrhYupFP3k5WjLpaN7Sa+Sb8lc5KuHnVsud8vWNlr66XseVfs2fCG2+Gvi3xsk8oudQt5Y7SB3++tscsGPHV8KeOOB6GvRtPS58J+M/ECQW0t7pN75OoPFbrmS3lcMjMF6sreTkgcg9jk4xdd0P+xNcu9W8HyzQ6lZW+2/WaRp7NokBYQsrHdv67QjLtzk8Ha2x4V0vWtT07/hITr4OoanHHKsItE+yxxAExxbfv8biSd+csfYCMxxUsdVnmGJqJqpGMWmmndW6K9tnJO/XzFhMLSwdKOHw0OVK+3mZUfiC+OvT+MLTw/qc2kyxJbYVIxJNbj5hOse/fkMTgEZK5PXFbN3rcnxE0y0j8O5FhJMks9/eW7pFsRs7UU7S5LKBx8uAeegMfgvxdDpVsfDuuhdG1PS1WFRO4WK4hHEckchwGBAwR1BByBVHxVrmkeFJxdJ4ntdK0S5k3X8MdzEjxsf8AlrGSflU/xhef4hg7ieT2bqYhQjRtOPwPVppbd7u2qe19GjqclCN29Op0QfTvD18wUXGteIJFw23ElwV9CeFiTPY7V/Gotakjt9Nm1HxbqdtpelRjMlss/lw49JJDgyZ/ugAHOMNXhXjv9rnw/wCELeTTPAOmx6lPk7tQuQywbv72D88p9yR9TXzB40+IPiL4h6h9s8Q6rPqUoJKRyHbFF/uIMKv4DPqTX2GUcF5hmDVbEfuo95fG15R2ivxR8BnHGuX5benQftanZbL1f+R9NfEX9svTtKhOl+AtOW58obF1C8jMdug7eXFwzf8AAto9jXzB4t8ba7461M6hr+p3Gp3WTtMzfJGD2RRwo9gBWHRX7PlPD+XZNH/ZafvdZPWT+f8AlZH4fm/E2Y5y2q87Q/lWi/4PzDqaKKK+kPlAooooAB+dfX37HPxQ/tLTLjwZfS5uLNTPYlz96In50H+6Tn6MfSvkGtvwV4ru/A/irTdcsmKz2cok25wHX+JT7EZH414Od5bHNcFPDv4t4+TW3+R9HkGayyjHwxC+HaS7p7/5n6eU5elZnh3XbXxPoWn6tYuJLS9gSeNvZhnB9x0PuK0hX89ZbiJYLFqM9E9H/Xqf1beNWCnB3T1Q6vM/EFp/wjfi8TKNtnqAyewV88/rz+Nemdq53x7ox1jw9NsXM9v++jI65HUflX3+KorEUXBjw8/ZzTMalqhol/8A2hpsMpILY2tj1FX6/NpxcJOL3R9CtQopKWoGFFFJmgBaKKKACijNFAGff6Wt0d8ZCSfoayZNPuIjhoj9QMiumpDTubRqyjocsLeYnAiYn/dq1a6ddiRXVfLI7scVv0tO5TrPsWLDVL7TUYW11Lb78FhC5UE/hRVYmiuuGNxVKKhTqySXRSf+ZxunCTu4oUgqSCMEdjRXp/xI+H7F5NW02IkH5p4EHP8AvAfzFeX5r1M8yTE5Fi5YXEL0fSS7r9V0MMNiYYqnzw+fkLRQOaK+eOsKSlNFACd6KWkoAKWiigAooooEFRXM621vJK/3EUsalrD8UyyPbw2UPM11IEAHf/JxW9Gm6tSMF1E3ZXOh+GWnMNPudUmH768kJB/2Qf8AH+VdrVbTbJNO0+3tYxhIUCD8BVknHtX6XFRo0/JI+bnLnk2NJ5615R+0r8Qf+ED+GN8IJPL1HUs2Vvg8jcPnYfRc/iRXq9fC/wC1t46/4Sj4ktpUEu+y0ZPs4APBlODIf5L/AMBr5XIsK86zdTqK8U+Z+i2X5Hy3FWZf2Xlc5Rdpy91fPd/JHh+c+9FBOaK/og/lxu4UUUUCCijFFAwooooEFFFFAwEfmDbt3Z424zmu38MeMPEfwq1a0SVrz+z2VXn0g3TRRXERH3Dw20HjOBnAxxVX4a3+i6b4hin1hGOMeQ5GY0f+8w/lXuuveGNL8XWai6iSYYzHOhBK/Q16lHJ6WaYeSqNPy/r9D9C4dy2vWpPFYXEclSL0S/8Abl5mlpf7a15qdxZaZpvgRZL64dLeCCLUOCxOAAPKH8x9QOa9c8N6F4g0vxZqOu3k66zqTW0aXlqnyCMMS3l2/OPkVU+998sfmHFfK8nwPgFwGjuYzGDkbw2R+tfSHwC0+98GeBpJXjbUtOubyZ2kgVjPDsPlfcyd6/u84XkZ6HrX4jxpwhh+G8B9awkYx53yOOrcr6/E3ponotW/RH7TkFbMqnNDM5qT3TjpZfcj0qWG18UwQ6npd39nv4MrFchPmQ/xRSocEjPVTgg4IwcGo/Mi8TRPp16raZrNtiQCJvmjYcCWJiPmQ9OnQlWA5FSTWEWpFNZ0K7iju5FGZYzugulHRZAOuOgYfMv0yDFK1v4pQwSq+l69ZjzIxkCWFum9D0eM9PQjggHIH4PG3Ru0f/AoeveP9aXs/s+gkM39tpLoWtL5GpxjzElhO0SgH5Z4T2IOMjkqeuQQTieItAk8YwR6fdymy8UaU4urK8hYxCcAjDDH8JOAychWxwRtzchtdd8T+H7C7a5037S0azRSR28kTwS45KsXf3BBGCMggjim3V/Jdab5WviLRfEFhCbyK5tn8yM7eGeLOCynIVkIz8wHcGu6knSqJ0ZLmT2X2XtdLdxe0l/wCJarUzrTxcl7YPqkxisfEWjfur60ldY/PjzyoycfNglecBgRkgkmc6zrCaq134X0ebU9MvgZrhL4GzCS7VCsjP8AMdwHI2nkA55NcL8QLKXwjeWHxK1WD7Dqc0X2W9uLK3EzadGAWhYof9YqkOJM84k+UjYtdD8P/wBoTRfFelTy3k0CT2hCXE1oWMZJGVZUbEgDYOMqRwQTnivarZdUlhfreDo+0htLe0X/AC6WulLWLunrtaxn7Rc3LN2Zf0mKTxX8Q0fxFbfZ7zS7QT22lumY4mZyPNV8kSkbRhhjbnGAeaqftFWUHibwUfDaMJdTvvMmtrZRukkeOJ9mB/10MY/EnscaU2pad4p1m31a9sdU0yysoZIre7ltLi3k+dkLSFwAUjwg+9gHJJwAKv8Aw88O2Btv+ElGbvUtWjWT7VNKZmSE8pGrsSduDk46k+mAOFVngK9LHtOLpW5YrZS1dr3/AO3npe+j11L5edOHc8S/ZZ/4Sux8M63p+nnTXuNL1KW1uNNu7t1ZGBwwYKhCncGwykggEEfKMet6tc3Es0d54ugl0f7IGexbTnEiLNj7yydTIQCqqyAEFhzuxXybofxG1f4e/tIeJrrw9ZXeti51i+hudJsYmlku4hO7MFVQTuXBYH2OeCa+stc8V6f8QdIOgWQnsdUu2jITUbYxNblWD79r43lSoICk5OO2SPseJ8LXjmixzppQrpSclpKN0ua//DarS54GT5jDH0qkLOMqcnFp7Oz0afmXYfBmpatLHfeJdcujBEPMj063KRxw8fed1UF2A7jABzj1r59/Zi0/wz4x8TePbK1gk013m+0WMtpMySJbGQ4Vc5B2lYmGQcE5r2/xffeKPHOiap4b0Syj024nhktLvWWuA0FuxUqyx8bnbkjoNvfBr53/AGevhtruieP9f1bw3q1pqFx4bvptOubCRDCL6Egrw2WC5dDjPTYDntWeUOccpx8a1ZU5tR5UnpGzur20XM7L3tbasnH4jEUsdhaVGmpQk3zN77dPTdn0dqOmz6bbNpvi/W7jVdEuFZIphGsRlYDIhlCLlmIGV2nDFSCM4BvW2oeNnt1gt9NtDGAFW/1Gby5SvYtEhYbv+BDJ7DpVTUtavPEMdlqM1gmn22iXa3V3ZXcieeXClQOTtUKHLhs/MQuODk8f8bvjvdaH4DvJvB+m6jf3UiMsmqR2Unk2Ee0l5iSvO0A4P3QcEnjB+Xw+ExWNnSw0KUZSk7O9uWL76WSbWr3T000PaxFenhqU6827RV9NzxbUdB1TxR8e9T1S7VbrTfD10n2i9in81FlRGeNHfC/MZEIJA2g4XOAK+x9V0zS/GWgNb3Kx3um3UayI46Y+8rqexHBBr5u/YZlhvdG8aRSstxI09u0qP8xZWWT72euSG6+9esv4Z0Pw3qF/oDXF9Dpt5D59tp9pcTHbvZhJGkSEkpkbsAYGSDwK+i4rr/WMxhgLuLwsYxi4rdWi27X3u7+h5+VYlYvBxxajb2mtnut0Q+FfFXir/hEbQ6To6eJYo7YCDUJZxa+bhcLhWB39PvAgGtKz1YxW8GjSzT2Wt6pKZL25uYTAFOAH8on5ScYRArEgc87TmXSPiDp2hWdppOqWl5pdzBGtvEG0+ZIZwoCgxHbjt93qPyJ8p8ffHW28Z6zceEtLYuWkNqLKCPzZLuc8BZJR8kUSkjcVYufugjmvHwuXYrMMTUjTw3LBXk5Lt0b3TS3sklfc9OU4wSvLU9DubOH4latFo1pmLwbokqC4aFyq3cyEEQgjqi4G71/I109s6eJ5Y7yTbF4ftCHtlb5VuWXpKf8Apmv8I7n5uy1z2j+El8IWel+DTJFB4YETOkq4RpiBue3bAAAJLuT1K5XsSdW5/tLxgbcWtlBH4dAEifapihu/7uY1UnysYOCRu4yMcHy6/K2lTnamr2k+z3fnOVtui081pG/Xf+vwL0SyeM5VlkDR+H0YNFGww18R0Zh2i9B/H1Py4DST31x4jnks9Lla309CUuNSTqxHBjh9T6v0XoMnO2tcx6rqusxaPe3EEVk1ubi4FiHV3XcFWMsTwG+bkYJ24BHNWm1CW9zpnh9I4YYP3Ul8EBht8cbI16O46YHyr35+U+c42a5baK6/liu77yf9LZFodc3dpocEOjaZaLc3TIfLsozgKp6vKxztXPVjkk9AxrxfVPHHiL9n3wVaXv2P/hKNBadreSJ5vKewlV2R8OQxaNmXK5UkFjkjjPswk0/wov2O1ikvtUuT5rRq2+e4bp5kjHoO25sKOAOwr5Q+LPwuvPEPxI1+e/lt4y9wkvlIzlE3RRt8uevJPPGTnivv+Cclhn+NngZ25Gud817zs7aWd1vdP777Lyc0q16OGcsNZT2XZfg/yE8YftRa38TbJtO8O+Gn0fV1RjDqVvflpoV4LqB5YBDAYwT1wRyAa+d9SubrUL6S4v5prq7yQ0ty5d855yW5r6U8J+CrDwjbstuu+dx88rDk/wD1q8b+LV5o154jZtMUi4HFy648t29R7+p71/StHhfB5BhEsKlF313e/Zu7PwzialmE8JHEY3E80lo4rRa9krXfqcPR2oorE/KwooooEFFFFABRRRQAUUUCgZ9hfsY/EH+0NBv/AAldSZmsCbm1BPJiY/Mo+jHP/Aq+lq/Nr4P+Nn+H/wARdF1jeVt45hHcjs0L/K+foDn6gV+kUUizRpIjBkcBlYdCD3r+f+Msu+p5h7eC92pr8+v+fzP6Q4HzP69lvsJv3qWny6f5fIkBpWGRjGRTR1p1enlmI+s4aMnutH8j7qSszyy3tjoPifUNMIxE586H6f8A6uPwrYFN+JdobSfTdYjHMUnlSH1B5H9fzpUZXUMDkEZBr5fNqHsq/Mtme9h589NMdRRRXiHUFFJRQAtFFJ1oAWjNFFABRRRQAUhord8I+E7nxTqAijBS2Q5mmxwo9veu3B4Ovj68cNhouU5aJL+tu5nUqRpRc5uyRFonhPVPEMUktjb+ZHGQpZmCjPoM9aK+gNJ0m20ewitLWMRQxjAA/mfeiv6Jwnhdl/sIfWqsvaW1s0lfy0PlJ5zV5nyJWLhQGvPfGfwvh1Z5LzTNtvdnJaI8JIf6GvRKTFfqea5Pg86w7w2MhzLp3T7p9DxaNeph5c9N2Z8x6hpt1pNy1vdwvBKvVXGPyquDX0lrPh2w1+AxX1uky9iR8y/Q9q8z8Q/B+5tmeTSpxcp1EMpCuPoeh/Sv5xz3w7zDL26uA/fU+y+JfLr8vuPrMNmtKrpV91/gec+lJVq/0u70qXy7u2kt3HaRSM/T1qtX5TUpToycKkXFro1ZnuJqSutgopKUVkMKKKKACiiigBM1n6Hb/wBseO4yfmisE3n/AHu36n9KvySCNGc9FBJqX4XWpezv9RcfPczEAn+6P/rk172T0eevzdjkxU+Wmzt8YpGNL1ppPNe/nNf2OEklvLQ8OmryMXxn4jh8IeFNW1mc4jsrZ5sE9SBwPxOBX5lanfzarqN1e3LeZcXMrTSOepZiST+ZNfZn7Zvi46P4AsNEik2zatc5cA9Yo/mP/jxSvirNfUcDYH2ODnimtZuy9F/wbn4R4gY/22OhhIvSmrv1l/wLBRRmiv0s/KgooooAKKKKBhRRRQAUd6kgt5LpysMbSsFLEKMkADJP4Co6LaXK5ZJXtoA4ORXuPwf8RS3VolhK5cCMsuT0IOCPyx+Oa8Shge4kVEUsxOMAV7Z8I9Ca18y6YYjjTyg2PvMSCa+kyOE/aymvhsfonBtGt9YqVvsJW9XfQ9N716J8JdS8RWNjLa21gNU0KBncbSEniLMXZUJwsnLE7Tgj+90Fc14M8I3Hi/VVt48pbR4aebHCL6fU9qo/tF/HWDwHpreBPB8ogvVTy7y7gPNspHKKR/y0Pc9s+vT088yPAcQYR4PMIc0d10afdPufsVCrOjLngz2TTZdP8RG41XwrqcEd2shjuohzE8g4KTR9Uftu4b13AYqy9xa+I5Y7O+il0fXIMyQhXHmIe7wvjDr2PHThlHSvzr8LeMNa8FawuqaHqU+nXw4aSJuJB/ddTw49mBr6j+H37VHh7xvbRaT48gi0e+BBj1JCVty46MGHzQN15zgf3hnFfyxxJ4cZlkzeIwd69JbNfxIrzX2l6dOyPoqGOp1dJ6P8D2Tw/qx8HxT6Z4jura1P2mSS0uzmOGeN23YyeFcMzDZk8YxkdMDWtf0Lxv448KCG7tLmxsbx8S+YuZbgxsURO5UFMkjjdsAzzWxoVlL460zdf3i6h4aZw1shVfMvEGCrTFeNuRkAY3DG4dqvfEKLQtO8DX0OoxW8NkYfKgjwExL/AMshH/dYNtII6Yzxivy6MqNLF2abrSuny7K6s2k0nfV3Wy79vR95w8hnxQv7a08ORQT24vpbu9toYLLgm4cyqdmD2wDnPGM5r5m8R2V7+x7440vUNHtYdW0XWbXF1DdKN/mofnWKUgsgwylRyDzkEjI+gFu9E03WfDd3OLwvvMJ1DUI7hlEjRkKBLKCFUkkDkAlh1JzWL+0b4Qtfibpfh3wrHceXq1xqSzRSRqGMMSxv5jsOy4OPc469K9/I8VHL6tPAV03h6vM6l1ZO11e2tuW173vr6HjZvh62Kw8p4SXLWjZwfn29HszS8G/tH+B/GWjvexak9jLHtE1ndwsJUZs4UYBDZwcbSc4qLSUuG8PR2Gga9/Z41G8kSK0VY5XsEkMkmAf4cIrYXkA8AgdPGfDHjDTv2WPiPqPhDWtHiuNClcXNnrkVupvVhkyR5jAbpVU7l9RsOARgD3PXvE/hzxtZaRqPhzXNNvdaiu4nsJoJFkcZYLIrqCGCGMvuBxjr1AqsbltPL66eDpSeHq2lGbtKO2l1bSzet9UvxnLsf9bg6Vaa9tDSSWln6PWz+48k/ak0OH4XeGPAup+G0+w3mmaoWS46ySOYslpD1YnywDnqMjpxXsXgL4iaB8Zfh8NSLxRgx7b62eQB7OVRk5PbB+ZW9MGsTxr8OZ/jRrUFj4kWGHQ9EYubWymdhdXTx8bnKqQqK2cDqXxk4Necfss6d4N8Y+HLjSbvRLKy8WaI3kS3dpGIJ7mHJ2SMy4LkEFTuzyoJ+9XRUjh8XkkZ4iUnXoO8pRs7KbbV9VdadPhuvM44+2w2cP3kqVZaRfWUVq18nt1semWnxMs/BPwms5bxpZfEMNosS6d5RN1d3ZXgrGoyd7HfkDGGJ7V89/sv+JdQ+HXj/WX8SWV5p+l6g50+9vbiFhFb3qkSKJW6ISJGGTjlx74+pvCkhfUfEN/rMsU99pU7WYuGwPLgWNJA2Oilw25sYyR6AV4b+yV43h8WeL/iJY3WyVNWnOqJBKAwdWdw6kHrw8YxXRgZ04ZbmVqPNF8rm7/zO65dNo35tfmZZjGEsywLlUcZXlyrS22t/XY9qin0zxD8SY5kfz7WKx+R+DBcTq/Y/wATRq59h5h7jjwj9rr41Qamn/CBaJcrLGzg6tPE2VGD8sAI98FvTAHqB7jpXhy28UHV9O1KQXGgaVetb2tsJSOQisdzghvk8woFzwAc57eAaF8OfBnx6+JvjKx0TTrXQdD0ewW10+80mFYS1w0nNwwUASAlGA3ZyuDwTmsshjgaWLeMxXM4YeKfeMbtKLfVy1vZLS2+ljfPHiKlCOFw01GdV213aWrS7aLc+gtZ8FxeGLuHxFoEi6TdfJHqCxxAx3cZ2rvdOMuuFIOQSARmqll4k0Lwr4z1K61nXLae5vIYokv3ZVij2F8wDGRGMtnBPJPJJFQandaxrPhS0s/ETWdnYwXkdrrE8Ez7pVQjPG0bEchSx3H5WPTkhnxK+Pngn4aeHxFHdWer3TR7LXSdOdJAwxgbtuVjQep9OATxXhU8PisS1h+R1ZzvH3bfCmmrys/ueiVvl7NWvQwlJ1aslCMdddDz/wCNX7XOjaLZ3Wj+ERDreoMGjlvpk3WsHUEAH/Wt7fd9SelR/DL4TWvwjsPDXivVo3kutVMH9pySABbKSSQugCgAKpdog3QAxLgckV59pvwcl8feF1+KmpQwabHNqYuptJ061WOA2CEAkIAPmLBstySuTycV9Z+OdV0v/hBr64uZ4pbO5g2QNuDCaRxiMJ6ksVxivqMfWw2TUKWWZXdqcnGs07ttWXLfbS7atpdLzPBytY3F16mNxclyNL2a29163a3u9N/wIPizpdprHw+1mC7aNVMJaFpMbRL/AAA+oLYBHcMR3puh/Efw82kD7Xq2n2NxaRql1DJcoBGwGODn5lPUEdQawLuLw0/iDw3Ddmf7Gsj+Vaaj58duLjC+UVilwuAd23A+UlcYOK7TXfB2m6/5EktvHFe27B7e7jjXzImByOowRnnacj+dfAzhh6FCnhsTzWbck7Wt0tbW+2vbp5/VpycnKJg6bY6h4p1XVNSuhJpWizlYolJKXFzAg4yesSMzSH+8QR93HOpFfzapCtn4ejitNOjAT+0Sn7sAfwwJ0c/7R+Uf7XIrkPFXj3SfDD3afEHVbezjtgHg063BKX68fOF5aQ54MZ4XvuGGr5w+K37U+v8AjYSadoHmeHND+7+6bFzMv+04+4P9lT9SelfZZLwlmnEVaMcNTSpq3vO/s4q2j/vyt8u+m3JVxNOgryevbr/wD6c1/wAcaZ4EhkttItH1XVJmIluZGJQuOCZZsfMw/uLnHT5RXk99fXer6lc6jqE4uL24I8xlUKigDAVV7AD1JPqTXR/Ar4paT8aPCC+EtbSC01+xhAhMSKglVRgSRgcBhxuUfgMdMjxBoF14a1Wawu02yJyGHR17MPY1/VnC/BWXcMp1qd6ldqznLf0S6I+dxOKqV9HouxwHxN8QPofh2XyW2zTgqD6DHP8AQfjXzk7s7lmOWJySa+g/ivpL6hokcijKxsVf2Dd/zA/OvALq2ktZWjkUq4NepnsZ80JfZ/U/H+NIVm6U/sa/f/wxDRRU1xaTWhQTRPEXQSKHXGVPQj2r5Wz3PzJRbV0tCGiiiggKKKKACiiigAoozRQADrX6D/s2+M/+E0+E+kyyyb7uxzYz565TG0/ipWvz4r6V/Yo8XGy8S6z4dlfEV7CLmFSeN6HDY9yrf+O18PxjgfreWSqJe9TfN8tn+B+hcEY/6nmsaUn7tRcvz3X4n2H3p2c02lXpX5Pw/W5ak6L66/cf0dUXUyvFWmDVvD97bYy5jLL/ALw5H8q4bw1dm60iEn76fu2/Dp+lenkZGOteWWEP9leI9X07ook8yMex5/kRXr5zS56Kn2OzBTs3E2PSloor4g9cKKKKACj3oooAKKKM4oASinIjSuERS7HgKoyTXfeEfhXc6g6XGrA2tt1EI/1j/X0/nXt5Vk2OzqsqGCpuT6vovNvoc1fEU8PHmqM5/wAJeDbzxVdhYwYrRT+8nYcD2Hqa910TRLXQrCO0tI9kSfmx7k+pqew063022S3tolhhQYVFGAKsgYFf1XwvwnheHaXN8daW8v0XZfi+p8VjMbPFy7RWyDGO1FLRX3p5oUUUUAFJjNLRigCrfWEF/EY7iGOeM9VkXIr5+8Z29taeJr+G0iWGCN9gRegIAz+ua+iXOATXzRrVybzWL6c9ZJ3f82Jr8K8U3ShhMPFRXPKT1trZLvv1Po8lTdSWuiRSo7UUtfzifWhRRmigAooooAzPEdz9l0a4bPLDYPxOP8a7TwfY/wBneGtPhIw3lh2+rcn+dcD4mU3Uun2S8m4nUf0/rXq0aCONVXgKMCvtMlp8tJz7nk46W0Re1Mp7cCo3dY0Z2OFUZJPYV5vEFVupTpLpr9+hww0TbPhr9r/xP/bfxVOnI+6DSrZIMejt87f+hKPwrw6t7x74gbxV401vV2JIvLyWYZ7KWOB+WKwa/esrwqweCo4f+WK+/qfyRm+LeOx9bEP7Un93T8Aooor1DyAoxRRQAUUUUAFHSiigD2T4JWGlxW09011BJqkwKeQWG9I/TB9f5Yro9e+EmjavM00SfYpWOSIx8pP0z/WvnuCd7aVZImKSKcq6nBBr374X+MZ/EFl9mu23zou5XJ5YA4IP6fnX2OV16WIp/VpwV1+J+ucM4zC46h9QqUleCvtdPu9eomlfCOysHHmXBkTukabM/U5Jr0HRNEa5uLXTdPgAZ2CRxoMD/PvUfSvT/BcNh8PPBmo+NdcPlxxQs8YP3tnYL/tOeB+HrX0kYxpq0VZH6DTpQpxUKaSS7aGR8Y/iJafs/wDgGHR9JkSTxNqKkI5GSnZpiPboo9foa+Hbi4lu7iSeeRpZpGLvI5yzMTkknua3viB441D4i+LL/XdScma5f5I85WKMfdQewFc9Um4lRyyiMY6n0p0kgQZ61TZiWJzk+9eHmOP+rr2dP4n+B8RxFnyy6P1eg/3j/wDJV/n2NXwz4q1bwdqIvdH1C4sJc5ZIZWVH9mUHB/nX1Z8IvjV4C102OqeMtUhtPFEKbUS9SUWtuehaN5GkG4jqxYY7Ack/H1J+lfkucZFhs5puNRuEn9qOkvRuz0/q58Nk/FePymT19pF9JN/h2P0f8VfETwvr/hq90/Tr+08Rz6hG9nFaae4ut7uvRgmcAA5JPYUkl3beEtV0zUp9Ak0jSljlgubzbFshL7CskuxiVGUK55A39QK+Uf2aviPr3g261Cy8P+B4vFM0pE11PbZS7WPOAu/kbQegwOcmvpPVPiprviLR5dMh+G3iWzub2NoHlv4IxbwBgQzsyuzMAOgC5Jx0r8HzLIamUYj6lSXNS1u3OKdmkm+W6tZbXTv+B/QuUZ1SzfDQxCupPpZ2v2Ta1Ob+N3w20v48eO/Cun2OogJb2121/qFi6uYocJ5ahhkbi5HHYEnuK574HeOvB/hvULnwF4t8O6N4f8TWUxtGvfs6CG+ZeAWZslXIweThsjGOleux+I9YsfEWm3U2hz3Fm0JtLhrWCYyRZIKvhkG4AggkEH5gccV458c/g/P8RviLe69p2k6giQaRHKElspBFf3iSHEL4wwBjGC3HVOetdmXV6eIorKMdNwoKF4yUleMlJ72te97Wa2Sem5lj8LUoVVj8DBOo2uZNfFG1t91a2lj2iC+/4V1rWuxRWtzqGitAupgQOHe0baUMeGI+QiJSvPHI4GMfOngz4V6p4J+MOhy6l4gufC+t+I7Se9sjZpHJHBOZCzWsocESAoVzjHzDA7GvX/DehWUnw78nSvC+seBNXkj+ayWCWSISqABvAysiHA5PzY/umuQ/aV0vxR8Q9L8Fap4a8OauuvadLJO6eQY2tWYI33jwSHQYxnpTyqt7HEzwsZqKqpwnKXL9mL5W9ZRs3vZu9rdddMzpKrRhilT5502pRWvVq9tne21z0KTwVH4k1m68M6xLcpNLF9s1a6tJ3hGqRFgsakKRtXIdSOoVAucNmvNfgp4E8PeJ/EXxBbRYBoWsaLr8p02905zCUhI8sRMFPzxEwtkH+8SCDzXaxeKfHt2z6o3hiWw8QWdmNO8l45HtbxpHBa4RlXcqoQG2sNxBcY6GuB+D3gDxl8KPEOuXVqt3fW+p3X2K4kurCSNxGFVlvYwu7dh3lHltg4wc08N7Wng8TTliIxnaPKlJWbTvLbSzVkulvd6WNMTGU8Th5wp3im+Zvdaafidr4qshffDHVtcTWr3wf4SmtjcXVtaBWurw7drESOCYzI2F7luDkbjnmv2Z/COq/CV457yym1Kz8U6Tb31pJaIN0UqqXNu4JAztkBDcDg5xisH426b8R/GfhDSPC+keFNQ/sPSnW3lfaRNfmNCqz7cALHxkKxDFm6cA17ddy3F7deGNOhs9X0/S9NtzJcTxWciuzeV5SwqQMrwzksOgAAIJyFXqSw+W/VpTjKNZyckmm4xilyXa1cm+78iI0o4jMPbSpteyS5ZPq5XUreSRHYXfh7QfCN14w8aS2iveyyXEq3hEyW+ThYIlI5YBQDgbmYH2A+dNQ8CL+0cnjDxT4a0O38M6do8DJpsFvCkb6jPw7edgYzsGAB90uuScHPb/ABd+Fdv8R/F1tpuleEdR0ayRHubzxPLbyvJNLt+SJFJJbLbdzMMkA46ZPoXwwkufht8FdI0628M6q+uw2u6Wx+yt8107EsWfptDHJOfujjJwK0oYmGVYZY3B1HLE1JRSi2koRbvsm1qlbV3Seye+GJw9XM8S8NiIL6vFO/eUvmtEr303fU3YfFfh3Q/hjp1lYSRXJksEsbLS4Tunmk8vaIhH97PrkcAEnpVW8Gl+Eb/QtX1Lw/PYQ2oaOa+e3RhHI6hRM3ls23owJOP9ZnPWqdxrWteG7XQ7qHwncaudNiEMkFjHJ57LsCbl8xEUsMd2HDMKh8T/ABt8RQWM39kfCvxLevsOTqMccEQGOc7Wcn8vxr5uGFqyqWw8VJTcuZupFb3Vt1bTXVO9z36lanQheellpZN/kdH4z+I3w3l0e4svEXiDRZrORcPbS3CyOfoq5bPpgZr5P+Knx7uWlbRPBms3TaIiADUmaeO4br8nzPjAH8QQZzXj/iTWE1/X7/Uo9PtdKS7lM32OyUrDGT12gknk5P1JwB0rNr9oyPg3CZWlOpJ1Hvyys4p+nfzufg2ecdYvFOeHwiUI3tzK92vwt9xbSU3EjySM8s78vLKxd29yTyakqiGKkEEg1cjcSLkde9fvGV41VIqhLRrbzPR4cz94+P1XEv8AeLZ/zL/P8zQ0LXL7w1q9pqmm3D2t9ayCWKVDgqw/mOxHpX3N4Z8SWP7RHw4i1K2EcHiOwGyeAHG2THK/7j9Qex+hr4MFd98FPijc/CfxtbampeTTpSIb63U/6yInk4/vL1H/ANevoT7s9su7VZklt7iPIOUeNx+YIrz3WvhPHczF7V4pIu0VwD8v0YV9EfFXQLab7L4n0t1n07UFV3kj5Uswyrj2Yfr9a88qpRjUVpK5hUpxqRcKiun0epwGg/Cy1sZlmurWzVl6eUHcn8XJA/AZqh8Z9I0yfSIphPDBqNsP3cZOGkjPUY9uoP1rtPF3iFfDekPcjBlY7YwemcZz+GDXzdrmt3GuX0txPIzF2LcnNeFmU6GFoOkoL3un6nxXEFXBZdgnQVNXnskkvn8jNooor4c/FwooooEFFFFAwooooAK7L4PeJ/8AhD/iZ4e1Pdsiju0SU/8ATN/kb9Ca42lU7WBHY1hXoxxFKdGe0k1950YavLDVoVobxaf3O5+qw6dc05eDXM/DXxD/AMJV4A8PasW3SXVlE8hz/HtAf/x4Gul6Gv5gwblg8fGMujs/yP7Ep1I16MasdpJNfMfXnPjOH+z/ABrYXQGFuo9jH1I4/wAK9Grh/inARplleL963uAc+x/+uBX6Fi4e0oSia4aXLUTGUU2NxJGrDoRmnV+aNW0PoQoo60UgCkpaKAEPSvVfDXww0bWdIs79p7pvOQMyB1Az0I+7nrXlde1/CG9Nx4XaFj80EzLj2OG/qa/TvD/C4HHZpLDY6kppxbV+6a/S542aTq0qKnTlbU39G8I6XoIBs7SON/8Anow3N+ZrZC4paWv6rw+FoYSmqWHgoxXRJJfgfFynKbvJ3Yg4opaO1dRAfnRSUUALRRRQAUUUUAVdUn+y6fcTdo42c/gK+ZCSTk9a+i/GU3keF9UfOMW74/KvnMV/OPirV5sVhaXaMn97S/Q+ryWPuzl6BRRRX4UfShS0lLQAUUUUAZdtH9u8eaVCeViBkOfYE/0FenivOfCCfafHl9L1EMG0H0+6P8a9FFfomWw5MNE8LFu9SwjVyXxY1w+HPhp4m1ANskh0+bYf9sqVX9SK61q8Y/a21b+zvg3ewhgGvLmGD3I3bz/6DXztSH1zO6dHpzRX5XPFzSv9Vy2vWXSMvyPg2iiiv6OP5Ee4UGiigQUUUUAFFFFIAoqaytJNQvIbaJd0sziNQPUnAr0XVvgfqdtIWsbiK7h7A/Kw+ueK7KGErYhOVKN7HrYLK8XmEZSw0OZR32PNBn0r1/4N2EiXquQQI4GZj7seB/n0rK0b4Oao1wpuUWNQc5dhtH4AkmvYPD+gweHrEQQ/MzHdJIRyx/wr6nKsBUw8nVqqz2P0zhnJK+XynicSrSasl+dzr/BXhxvFHiK2sufJzvmI7Rjr+fA/GuN/bH+Jgu9WtPA+muEsdOCy3ix9GlK/In0VTn6t7V7L4Xvbb4afDHW/GF8o3iFnjU9WA4RR/vOR+lfB2satc67qt5qN7IZbu7laeVz3Zjk/zr6Fs/QlsU6ms7WW/uoreBDJNKwREHUk9KhzXqnwZ8Kh3k1u4Thcx24Pr/E39PzpLUbdjJ8RfCC8sbOOaA/aNqDeYgTg45yP6ivOrywnsnKyxlffsa+ta5zxH4G03xCjl4xDO3/LVFHP+8O9eTjMrp4lucdJHxebcN4fMW60Hy1H16P1X+R8y0Dmu58V/DG/0JmljTzIc8OnKn8e30NcTLC8EhV1KMOoIr43EYSthXaovn0PybH5Visuly146d+j+Z9I/sNH/iuPEn/YOT/0YKv/ABK/bT8S+CfH/iDQLXQdJuLfTrx7ZJZjLvcKepwwGfpVD9hn/kefEn/YOT/0aK8G+P3/ACWzxt/2FZv5187wTwtk/FfHGPwuc0FVhCjGSTbVneKvo10P1WjmWKyzhbC1cLPlk5yXTa8u57J/w334s/6FvRf++pv/AIqj/hvvxZjH/CNaJ+c3/wAXXy9jNFf0r/xBrgT/AKF0f/Ap/wDyR83/AK3Z1/z/APwX+R9QH9vvxZ/0LWifnN/8XR/w314sH/MtaJ+c3/xVfL9FH/EGuBP+hbH/AMCn/wDJB/rdnX/P/wDBf5H1D/w314sH/MtaL+c3/wAXQf2+vFnX/hG9FP4zf/F18x2ttLeXEVvBG000zrHHGgyzsTgAe5JFewfHT9nS++C+geGtTe6a+jvoRFfHA2293jcVX1QrkDPPyH1FfMZh4f8AhjlWY4TKsXgoxrYltU1zT15Vd/a07Lu9D1MPnnEWKw9XFUqrcKdr6Lr8jux+314sH/MtaL/31N/8VS/8N9+LP+hb0T85v/i6+XqK+n/4g1wJ/wBC6P8A4FP/AOSPL/1uzr/n+/uX+R9Qf8N9eLB/zLWifnN/8XSn9vvxZ/0LeifnN/8AF18vUYo/4g1wJ/0LY/8AgU//AJIP9bs6/wCf/wCC/wAj6hH7ffiw/wDMt6L+c3/xdfQHwD+Meo/Gr4f65q2pWNrYTWs8lqsdoWKkCJWydxJz81fm8Oor7h/Yc/5I/wCKf+wjL/6Ijr8Q8YfDrhfhrhn6/lODVOqqlNXTk9G3dato+x4Uz7McyzD2GKq80eVu1l0t5HyE3LU01LFbyXEmyNC7HsBXZeFfhte65IGMeY88u2RGPqe/0FZYTBVsUl7Nad+h+TYXKcXmdeSox0u7t7f16HI2mnzXzYjQ47ueAK9F8LfCe51CEyzgwRMv+slB5/3V/rXpPh3wHp+gqjMgubhf42X5V/3RXTde9faYPK6WFanL3pd/8j9TyrhzDZc1Vn71Rdei9EfLmq6bPpGo3FlcpsnhYow/qPaqlewfGTwt9ptI9at0/eQ4jnwOqdm/AnH4+1eP5r1WfYo+uf2TfHkPjLwlqfw91iTe8ETS2ZY8mEnlR7o2GH19qZqWnzaTqNzY3IxcW8hjcfTofoRgj2NfNfw+8Y3PgHxppOvWpO+znDso/jQ8Ov4qSPxr7R+LdjbajFpHinT2ElnqMKKzr0Yld0bfipI/4CtCYmj57+LsDz6ba7c7SZF9skDH8jXgbqUcgjBBxX1brekQ65p0tpPwrcqw6q3YivF/EHws1Fb5isbYb/lrEhdGPqccj8q8LNsFPEqM6erXQ+F4myitmNOFbDq8odO6fY84or0vQ/gnfXk6tfXccNvn5jEj7z7fOFx+tcBq+nSaRql3ZSj95BI0Z98HGa+SrYWtQipVY2TPyvFZXi8DCNTEQ5U3ZFOijGKK5TyQooooGFFFFABRRQaAPuz9kTXP7W+EFvbMwZ9Pu5rf8Cd4/wDQ/wBK9sNfLH7D2rFrXxVpbNna8Fwi+mQyt/Ja+p6/mniOl9Vzisl3v9+p/VfC+I+s5Nh5PorfdoOrn/Htr9r8Kagp6ookH4EGugHQVU1eD7Vpd5D13wuv5qa+5T9pTv3R78dJJnBaJN5+k2r9/LAP4cVerE8JS79GRT1R2X+v9a26/M68eSrKPmfTrVXCiiisBhRRRQAV6j8E7n5dVtz2Mbj/AMeB/kK8ur0H4My7Nbvo8/egz+TD/GvvOBqro8Q4Z92198WeZmUebCz/AK6nsg6UdKBRX9jnwQUUd6DxQAUUUUAFFFFABRRRQBzHxJk8rwdqJzglAv5sK8Br3b4rPs8G3X+06L/48K8JzX8u+KE75vTh2gvxbPscmX7iT8/8gpKKWvx498KKKKBBQaKTFMZH8OV8zW9en/6aBAfxb/Cu/wAVwvwsG6DVpeu+46/gf8a7qv03CxtQij52u71GNNfNf7bupGLwl4dsh0mvXlP/AABMf+z19KMcGvkr9uS7zqPhW2z92KeQj6lR/Q18/kcfb8RRb6Sk/uTPkOLqnssjrW6pL72j5cxiiiiv6CP5eCiiigQUUUUAFFFFAGl4d1k+HtYttQWBLh4GLLHISBnBwePTr+FeuaD8aI9RcJdWixt3VCc49Rnr9OK8Rp0cjROrqcMpyCK9LB46rhHaPwvdH0eU51iMrkox1g3qv+Dvc+tLK8h1C1juLdxJFIMqwrQ06wk1S/trOEZlnkWNfqTivOfhRqD3Fhcwtyi7ZF9tw5/kK93+Dul/b/Fq3DLlLSNpP+BHgfzJ/Cv0VSTSkfvsWpJNdTjf2z/FaaN4d8O+C7F9iPi6nUH/AJZoNsYP1JY/8BFfJNel/tGeKz4v+L+v3Cvvt7WX7FDg5G2L5Tj2LBj+NeaVmageATXvfw4+M/hTVNKsdD1+xj8OXFvGsMOoWgPkMBwPMHJBPcnP1FfP9w2Ex3NVa+ZzDMamHxChSei3PzTiDiDEYDHRo4Z6RWqezv8A5I+0dR8P3FjCl1E0d7p8g3R3dq2+Nh2OR0rLzXzr8P8A4teIvhxcf8Sy782yY5ksLj54JPX5ex9xivf/AAj8SvCXxNEcUbr4Z15+Psdy+YJW/wBh+Py4PtXo4TNKOI92Xuy/rY9rLOI8JmFoTfJPs9n6MsyIsiFWUMp4IIyDXE+KfhdYayjyWirbTddh+7n29P5e1eianpF3o8/lXULRk/db+Fvoe9VK9icYzjaSuj6ipThWg4VEmn0ZR/ZD8LXfhf4h+IobmNkDaeu3I64lHQ9DXzX8ff8Aktnjb/sKzfzr7X+C3/I63X/YPb/0YlfE/wAfv+S1+Nv+wpN/Ovj/AA4pQo+JOaQpqy9hD84nznEuGpYTIaFKirRU3p63ZmfC7wR/wsjx3pPhv7YbA37vGtzs37CI2YErkZGVHervxT+D3iX4Q6wLPXrTbBKSLa+hy1vcAf3W7H1U4I9O9bv7Ln/Je/CH/Xw//ol6/Q/xl4X0Lx5o1z4c1yCG9t7qMsbd2AcAHHmL3BBIww6GvS8RfFPMeAuMMPhXD2uEnSjKcOq96ScovvZbPR+W55+Q8OYfO8qnNvlqqTSfyWj8vxPycor0D43fCC/+DXjWbR7l2ubCUGawvCuPPhzjntuXowHfnoRXn9f0zlGbYPPcBSzLAT56VRXi/L/NbNdGfnWLwlXA15YeurSi7M9M/Zp0aLXPjr4Ptp1Dwpdm4ZT3McbyL/48qn8K+1v2ttHi1j4DeIjIoZ7Qw3UZ/ulZVyf++S3518a/sq3At/2gPB+RkyTTRj8beWvtT9qe4Nv8A/FrDPzQxR/g00a/1r+IvF+tXh4nZKoN6ext86rufsnCkIPh7FXW/Pf/AMBR+adFHejpz0xX96bI/EbXYqIzsFUFmJwFAySfQe9eu6l+zV4k8NfCPVPHPiA/2OtuIDb6ZImZ5BJKiZk/558PnB+b1Ar3v9kr9ne00DSLfx34ot0bUp1E2n21wMLaRYyJWB/jYcjP3R7k49F/a/YP+zx4lZSCpa0II7/6TFX8dcS+NFXEcVYThzh+3svbQhUq783vJSjDst05bvpZav8AWcu4ShSy6pjscve5G4x7aaN+fkfnEDkivuD9h3/kj/in/sIy/wDoiOvh5eq19w/sO/8AJHvFP/YRl/8AREdfa+P3/JGv/r9T/NnkcDf8jb/t2X6Hn/hH4ZWVlaw3F4BM7KGES8L07nqf5V3kUSQoqRqqIowFUYAFQ6d/yD7b/rkv8q0tP0u61WYRWsLTN3x0H1PasKEVClFLRWX5H6GoRprlirIq1o6boV1qUbzjbb2kYzJdTsEjQDqSTWJ4t8f+FPhnvjvJh4h11OmnWb/u4m/6aP2+mCfavBPiB8YPEXxFfy765+zaap/dada/JCg7ZH8R9zXm4vNKOGvFe9Lt/mfK5nxHhMvvCL559l+rPXfG/wAbPC/ha2udO0C3j8Tak6NG97cD/RY8jB2D+P2PT3NfPOQeR0PIqhz3q1bvujweo/rXl4HMqlfEctV6PbyPByLiHEY3MHSxDXLNaLomv8yavsv9nPWW+JPwK1LwzI4k1LSGMduGPO0/vIT9NwZfoK+M692/Y58VnQviqdMdyLfV7Z4MZ48xfnQ/ow/4FX1B+nnbRyCWNXXOGGRnrTq1/GOlf2J4v1iyC7Y1uDJGPRHw4A9hux/wGuS8Vam+kaFdXEZxKAFQ+hJxn8M5/CtTIyvGHxF07wmpjbF1d9oUbGPqa8F8Wa//AMJPrc+om2W1eUDciNkZAxn8gKp6revqF/NLIxYliASap18BmOPlipumtIpn4dn+d1MxqujDSnF6d3bqFFFHevGPkAooooEFFFFABRRRQM+hP2K9Q+zfEnVbUthbnTWIHqyyIf5Zr7Ur4K/ZMvPsvxr0tO1xBcRf+Qy3/stfetfgPG1PlzXm/min+a/Q/o/gKrz5Ry/yya/J/qOHSkYBlI7HrQvWl7V7OClz4Wm/JH3T+I8m8Kr5K38B6x3DD/P5Vv1i6QPK13XYvS4yP++mrar4PHLlxEkfS03eKCiik/CuA0FooooADXcfB5iPFco9bV//AEJa4eu0+Ef/ACN3/bu/8xX1vCb5c9wj/vo4cdrhqnoe4DpS0g6Utf2sfnoUUUUAJxRS/hRQAUUUUAFFFFAHFfFxseEJBnGZUH614cK9v+L3/IpH/rsn9a8Qr+VfEx3ztf4I/mz7TJ/93fqLQOlFFfkx7gUUUUAFIeAaWkb7p+lPqIk+FA/4k142Otyf/QRXb964n4Uj/iR3P/Xwf/QRXb1+oYf+FE+drfxGMJr41/bdlJ8daBHnhdOLY9Myt/hX2T618YfttH/i4eif9gwf+jXrw+F1fP23/fPhON3bJJ+sfzPneiiiv3s/moKKKKACiiigAooo4xQNagOenWrFnYy306xIpyTyfSvcdP8Ag/oF5p9jPNHMk7QRmQRykKzbRk4OeprpNF8DaLobK1taKXXkNIdxH9K+moZLUclKq1Y/R8BwhWnOM8VNKG9lu/ysVvh5oL6Lo2+VCk05B2nqqgYANe+fDC4j8N+CPEviGUDZbo75PcRRlz/OvLK7bx3d/wDCP/sua1KDse7iMef+ukoQ/mK+wtyqyP1qKtoj4fuLiS8uJZ5WLyysXdj1Yk5JqOijtUFlW4OZMZ4HSoutOkOWP1ptfmuJqe1rSn3Z/NuZV3icZVqvrJ/noGaUHHfBpKK5jzT1X4fftB654Shj03VVHiHQ+n2a7bLxj/Yc5Ix6HI+le4+HdR8PfEW1Nx4W1AG5A3SaVdEJPH64B+8PcZHvXxzU9lfXGnXUdzazyW1xEQySxMVdT6gjpXsYXNK2G92XvR/rY+vyziXF4C1Op78Oz3Xo/wBD7x+D1tLaeOryKaNopFsGBVxgj94lfEXx+/5LX42/7Ck386+qP2TvihrXxA8S39rrUkV1Lp+n4jutm2V1aReHI4ONvXHfvXyv8fv+S1+Nv+wpN/Ouvw1rxxPiPmdWGzoQ/OJ+i8Q4ynjuH8PiKWzn19Ga/wCy5/yXvwh/18Sf+iXr6A/a78eal8M/il8PfEOlyEXFrb3G+LOFmjLpvjb2YfkcHqBXz/8Asuf8l68If9fEn/omSvXP+CgHHiLwd/16XH/oaV0cX4HD5n4u5bgsXBSp1MPOMk9mnGsjLKq9TDcLV61J2lGaa++J6t+0R4c0743/ALP6+JNIHnzWluusWMg+/s25ljPvs3ZHZkHpX58/rX3T+w34hPiL4Xa14evf30Om3bIqN08mZSxX/voSf99V8X+MtAbwv4t1nR362F5Lbc+iOQD+QFel4MTq5Bmmc8F1p3jhqnPTv/JL+ov1bObi6MMbhsLm0Fb2is/X+rnXfs4S+R8dfBLnOBf7eP8Aajdf619rftfTiH4A+Icn772yDn/puh/pXw18DJjF8Y/BbgZ/4m9sv5yKP619qftrzeT8Br9BkGS+tV4/66g/0r4zxYw/tPE7h/8Avez/AAqs9fhepycPYzy5v/SUfnnXpH7PHw8X4mfFnRNJni83TonN5eqehhj+YqfZjtT/AIFXm9fYv7APhdDB4s8QuuZGeLT4mx0AHmPj84/yr+hfFXiCfDfCGNxlF2qOPJF9pTfLdeaTb+R8JwzgVmGa0qc/hTu/Ramp+218X30HSbTwHpM3lXGoRibUGiOClvnCR8dN5Bz7Ljo1dx+1J/ya/qv/AFxsP/R8NfEPxt8VTeMfin4p1aRywkvpY4uc7Y4zsQD/AICor7b/AGnWLfssaix5Jt7Ak/8AbeGv5KzXhSjwn/qdQiv3lSqp1H1c5SpP/wAlXur0P1LDZnPMnmkm/djG0V5JS/Pc/PFeq19w/sOc/B/xT/2EZP8A0RHXw8vVa+4f2HP+SP8Ain/sIy/+iI6/fvH7/kjX/wBfqf5s+G4G/wCRt/27L9BLu+0DwFoVleeKtSWB3gR4dNtiHuJRgY4HQe54968c8fftD6z4lgk07Q4x4c0U5HlWrYmlH+245/AfjmvK728nv7l5rmaS4mbq8jFifxNQZ5r88rZnWrwUIvljbofMZvxJi8ZKVKn7kNtN36v/ACFJJJJJJPc9aSiivKPi27hUts2JNvqKip0TbJFb0Nb0ZunVjNdGduBrvDYqnWX2Wn+Jd71v+Adfbwr430HVw20WV7DMxzj5Q43A+2M1gkbSQaOvvX6WvI/pdO6uj7t+OFiLbxZp94oBW9syhIHeJh/MSj8q8l8ZafJqXh66jiBaRQHVR3wcn9M16v47vf7d+FvgHXM7pJkhV29RJbFj/wCPRrXBVpHYh7nylrVi1nePx+7c7lP9Kz6+i/EnwzsNdkeSNvszOdzKV3IT6gZBH51j2/wW0uCKWSY+c4RtqqWAzg4P3q+RxWT1HUc6LVmflOZ8J1p4iVXCSXI9bPoeGUUrLtYg9QcUlfL7H5o1bQKKKKBBRRRQAUGiigZ6f+zRN9n+N3hlsgbpJU594XH9a/Qmvzu/Z2P/ABevwr6faW/9FtX6I1+Gcdq2Ppv+7+rP6C8PXfLqq/v/AKIVaPShaD1rpy3/AHSl6I/SJ/Ezy62BTxfrwxwZc/qa2KyYf+Rx13/rp/Wtavi8x/3mZ9HS+BBRRRXmmoUUUUAHau1+EK58WkjtbuT+a1xXWu5+Dq58Uzn0tW/9CWvruEo82e4Rf30cOO/3afoe2DpRSDpS/jX9qn56FFH40lAC0UfjRQAUUUUAFFFFAHF/Fxc+EJD1xKh/WvDe9e7/ABUTf4Nu/wDZZD/48K8Jr+WPE2Ns6g+9OP5yPs8nf+zv1/yEpaSivyM90WiiigApD900tJ/KmBJ8KDjRrxfS5P8A6CK7euF+FrbY9Yi/uXAOPz/wruq/T8M70onzlfSoxpFfGX7bcZXx9oT84bTMflK/+NfZpPNfIf7cVps17wvc/wB+2ljz9GB/9mrw+GnycQcr/vnw/GsebJKj7OP5nzHRRRX74fzOFFFFAwooooEFAJFFFA1odtb/ABc8QoyCS4RoVwAioEwB6Ef1zXe+Evieb2SMXb+bbudhkIAeJvRscEe9eGVt+E9xvpox90xFiPpj/P419Bl+Y1lWjTqO6eh99kGfYpYuGHrzcoydtena3+R9Qg5wc8Guk/aQmNh+zXpcAOBcT2qEevDP/wCy1xPhqZ7jQNPeU5cwrknvxXX/ALVny/AXw2B0+1W3/ol6+2kfskT41/GkbhT9KWmvyh+lYzdotkVny0pNdmUjyc0DpQDxRX5efzC3d3CiiigkKO9FA60hn0p+wyf+K48Sf9g5P/Rorwb4/f8AJa/G3/YUm/nXvP7DP/I8+JP+wdH/AOjRXg3x+/5LX42/7Ck3869bwn/5OBmP/XiP/pUT9axP/JJYT/G//bjX/Zc/5L14R/6+JP8A0TJXrn/BQD/kYfB3/Xpcf+hpXkf7Ln/JevCP/XxJ/wCiZK9c/wCCgH/Iw+Dv+vS4/wDQ0r6XiD/k9GUf9eJf+k1TuwP/ACSWK/xr84i/8E/9T2eIvF+nFv8AW2sFyF7fK7KT/wCPivI/2pdLGlfHvxdGq7UlnjuB774kYn/votXYfsN6n9i+M8ttnC3mlzx/UqyPj8lP5VF+3Dpv2D43LMOl7pdvPn6NJH/7TpZev7O8asXT2WIw6fzSj/8AIseI/wBo4RpS/knb8X/meXfB0kfFfwdjg/2xadP+uy19sftuf8kMuP8AsI2v/oRr42+AWmtq3xq8GWyDLHU4pce0Z8w/ohr7W/bL09r/AOAmrsgybe5tZj7ATKP/AGavmvFbEU4eJvDqb2cL/Oq7HocMwk+Hsdbrzf8ApKPzqHev0C/Y5tF8O/s9/wBqFQv2m5u70t6hD5ef/IWPwr8/uOlfoL4NI8IfsXGUEoU8N3U4Po0qyOD+cma+r+kHUdXJMBl0d6+Igvwf6s8vgWKji69d/Yg/zX+R+fd5MbmSaYkkyFnOffJ/rX6GftNf8mrah/17af8A+j4a/PBuEI9q/Qn9o8k/sm3RJyTZ6bz/ANtYK4vF+mqWf8KwWyrpf+TUjo4Vlz4PMpPrH9JH58L1WvuH9hz/AJI/4p/7CMv/AKTx18PL1WvuH9hz/kj/AIp/7CMv/pPHX0vj9/yRj/6+0/zZ5vA//I2/7dl+h8hP9402nP8AeNNr8lh8KPyqt/El6sKKKKswCiijtQNGg3XPrzSGhTlV4xwBj8KWv02i+anF+SP6awkubD05PrFfkfaukznUf2WvCVw2S1u8C59MTGL+RrlxXQ+CwH/ZI0ws3KzREc/9Py1z3aumJ0PcyfEXiaz8NWnnXT/MR8kY6t/gPevINW+NmrzXDfYBFBFnjKBsj3z/APWqD4tapLeazOpYmNZDGB7L2/PJrz6vlc0zCrTqewpO1t2fmHEueYjDV/qmGfLZK76662HO5kdmPVjnim0UV8mfljd9QooooEFFFFABRRRQB6X+zdD5/wAbPC4GeJnbj2ic1+htfAn7Kdqbj43aIwGRDHcSH/vy4/mRX33X4Tx1K+Ywj2gvzZ/Q3h9G2WVJd5v8kKtLSLzS9fxruy5cuEpLyR+iT3Z5danf4u19v+m2P/Hj/hWv2rF0ZvN1rW5f71wR+rVs18RmDviZH0lL4ELQKKK841Ciig0AGa9B+DKZ1y+f0t8fmw/wrz6vTPgpDun1aXH3VjXP1Lf4V9zwRT9pxBhV2bf3RbPMzJ2ws/66nrHalpB0or+yj4IWijvRQAdaKQ0UALRRRQAUUUUAc18RYvO8H6muM4jDfkQf6V8/d6+kPFUH2nw7qUWM7rdx/wCOmvm8V/NHinS5cww9TvBr7n/wT67JZfupx8xaKKTNfiZ9ELRRRQAUdKKKAIvh03la/rsHTLBwPxP+Nd/3615z4Uk+zeP7pDwJ7fjPfGD/AENej1+k4GXNh4s+fxKtVYxhzXzF+3Dp3maH4XvQufLuJYWb/eVSB/46a+nm614X+2JpRv8A4SfaVUk2V7FKSOwOU/8AZhXhZfL6txFTb6y/9KVv1PluJqXt8lxEe0b/AHNP9D4aNFHbNFf0GfysFFFFMQUUUUAFFFKrYIOOhoKSuwAz05rvfh34SutRkkZYyplwjSEcRpnJJ9zgYH+Neq6T4F8OT2trdppNuHkiWTOD3AOcZxXTW9vFaRiKGJYox0VFwBX2mByn2M1WqSv2P17JeGVg6scXXmpNapLb1EtrdLW3ihjGI41CKPYDFdJ+05F9r/Z10KZekV1asee3luv8yKwOtdh8WbQ65+yzdkDc1oI5OO2ycA/pX0Uj9DifENNcZQ06g8ispK8WiakeaEo90yhjFFK3XHvSV+XtWdj+Ypx5JOL6B2ooopGYUDrRSjrSGfSf7DP/ACPPiT/sHR/+jRXg3x+/5LX42/7Ck38695/YaGPHHiT/ALB0f/owV4N8fv8Aktfjb/sKTfzr1vCf/k4GY/8AXiP5xP1rE/8AJJYT/G//AG41/wBl3/kvXhD/AK+JP/RL165/wUA/5GLwd/16XH/oaV5H+y5/yXrwh/18Sf8Aol6+qv2oP2ffEPxp1bw9c6LdWFvFYwyxTfbJGVvmZSCuFOehrs44zjAZB4tZZmOZVVTpQoSvJ7K6qpfe2kezk2FrY3hjEYehHmk5qy/8BPAv2NfAniLUvippniezsW/sPTmmjur2Q7E+aF02J/ebLDgcDuRXVft/ad5fi3wnf4AE9lNBn12SBv8A2p+te1/F/wAa237MXwZ0618O2UTXClNOsElX5A+0s0sgH3jhWY+rEZ6mvhXx98VPFXxQuLaXxNq8mqm1L/Z0aKONYt+3cFCKvXavXPQVjwSs78Q+NIcfQpwpYOjzUopt80opSW1tXeWrdl0WxecfU8iyh5K5OVWVpeSd1/l5nrf7D/hR9b+LsurOmbfRrGSXce0sn7tB/wB8mQ/hX2V8TtEg+IPw48XaBaSxz3MtnNa7UYExz+WHQH0OSh/EV5V+yR4Rg+GXwTufE+q4tpNUVtTnkfgpbIp8v8CoZ/8Agdcn+x58YJfFPj7xxpt/KVk1m5fWraNj0bO2RB9E8r8ENfj3iBLHcXcR5txPlzvSyx04p9+WSTa9HzS9NT6vJI0srwGGy6v8Vfmf3q/5WR8Xk7c5BUjseo9q/SPxj4H1fW/2Yo/C2hxJNqjaJaWqRPIIw+1Y94yeMlVbGcDPUivjH9pr4eN8Ofi9rFtFH5WnX7f2hZ4+6EkJLKP919wx6AV2/wAD/wBrLxhpXjDRtK8Sakdb0K7njs3E8May24chFdXQKSFJGQ2eM9DX794i5dmvHeR5TxTw/wAk44de3cZN3k0ouyVrOzi002uyPiMhrYbJcbicuxt06j5E121/O61PnzV9JvNEv7mw1C2ls722YxTW8yFXjYdQRX39+0dg/sl3JBBBstNII/66wVQ/aZ/Zju/i7rOm634cexstVWNoL43LMizoMeW3yqfmHzDnqCPStT9pjTJdE/ZTv9OnZWmtLXTrd2T7pZJoVJHtkV+W8R8fZfx5jeFsTRko4iNde1pr7Lc4L7na68j6TAZJWyWlmNOSvBw9191Z/irn55r1WvuH9hz/AJI/4p/7CMv/AKTx18PL1WvuH9hz/kj/AIp/7CMv/oiOv3Hx+/5Ix/8AX2n+bPjOB/8Akbf9uy/Q+Qn+8abTm+8abX5LD4UflVf+JL1YUUUVZgFFFKAScetMpK7si/8A3R3CgH8BRQ2N57+9J1xX6dSjywjHsj+nMPD2dGEH0SX4H2j4ej+yfsoeHIyMGeaAj8bvd/IVzmc812XiS2/sT4FfDrSyMSObXevfi3kkJ/76A/OuNxxXRE1Z4v8AFbwxLFfTTIpMczedG3+1j5l/nXlZBGQeCOxr61vbKDUbdoLmJZom6qw/X2rmJ/htoCeZO1oHVAX2uFbpz1Iz+teDmGWfWpe0g7PqfDZ9w/8A2nUWIpTUZJWd9mv8z5wop0pDSORwCxwAMd6bXw7VnY/F2rOwUUUUiQooooAKKKKBnvf7GVh9p+K11cYyLXTZX/Eui/1r7dr5M/Yc0ste+KtSK8JHBbqfqWY/+givrOv554xqqpm84r7KS/C/6n9L8EUvZZLBv7Tk/wAbfoOHQUjsEUs3QcmlHSqWt3H2TRr6bukDsPrtOK+moR9nRjHsl+R9luzzTwnmWG8nPWScnP8An61vVjeEovL0aM9N7M364/pWzX5zipc1eb8z6aCtFCUtFFcpYUUUUAGK9a+CkO3TtSl/vyqufoP/AK9eS17V8HoPK8Ku/wDz0uGb8gB/Sv0/w5pe0z+Ev5Yyf4W/U8bNpWwzXdo7uigUV/Wh8QFGKKKADFFGcUUAFFFFABRRRQBFdRCaF0YZVlIIr5hmiME0kR+8jFT+Br6iY185eMLP7D4o1SLGB57MAfRjuH86/CPFTDc2HwuIXRyX3pP9D6TJZ+/OHkZFJ2paK/nM+sCiiigAooooAylk+xeONHn6LJmIn65H/s1engV5P4p3QJZ3i8Nbzq2f1/pXq0EonhSReVdQwP1r7zJ6nNh+XseLjY2mmK46VwXx00X+3/hH4ptANzrZPOo94/3g/wDQa75qrXtpHfWc9tMu6KZGjdfUEYP868TNZPC5hTxC8n9zPNr0VicLUoP7Sa+9H5XY6UVf8QaTJoOuahpswIltLiSBgfVWI/pVCv6MhNTipLZn8eVIOnNwlutAoooqzMKKKKBhRRRQC0Ns+NtdMMMQ1W5SKJFjSNJCqhQMAYHsK3vDnj27edIbicwXB4iuovkyfRwOCD64+ua4aj+ddtHG16E1KMme1g84xmDqqpCo3bo22mux9QeEPER1+xbzlCXcJ2yqBgH0Ne0+F7H/AIS34OeK9BHzSyQzxIvu0eVP/fQNfNvw0Eh1WV2z89lE8v8AvsFJ/UtX0b8EdTFvr13ZM20XUO5R6sp/wJ/Kv0eMueCkf0HTmpxjNdUn958Fkc4/nSV1/wAXPC58G/ErxFpGzZFDeO0Ix/yzY7k/8dYVyFI3Kcww5FMqe5XkGoK/OsbS9jiJx8z+d87w31XMKtPpe69HqFFFaOlaDd6xKiW8THd0wM5+g71zU6U60uWmrs8zD4Wti6ipUYuT8jPALHA59hXQ+HvBOoa/OqRQPjuAOg9z0H416R4S+D0drsn1I7W6+WOWP1Pb8Oa9LsrG302AQ20KQxD+FBj/APXX1WEyaMffxDu+x+nZZwjCFqmOd3/KtvmzW/Zb8FL4P8VagPMV5Z9P+cKOBiRMc9+tfJ/x+/5LX42/7Ck386+2Pgt/yOt1/wBg9v8A0YlfE/x+/wCS1+Nv+wpN/OsfDqMYeJWZxirL2EPzgfT8VU4UsjoQpqyU9l6M1/2XP+S9+EP+viT/ANEvX1L+1N8ffEvwZ1jw9baDFYSRX0MsswvIWckqygAEMMdTXy1+y7/yXrwh/wBfEn/ol69f/wCCgMeNb8FyZ+9b3S4+jR/41hxvlOAzzxbyvL8ypKpSnQleL2dlVa+5q5x5Niq2C4YxFfDy5ZRmrP8A8BPYPih4Ssv2p/gpp134fvYo7olL+yMrfIsoUq8EmOh+ZlJ7EA4xXy/4F/ZN8b6n8QNO0rxDoNzpmj+cHvL4srReUvLBXUkEtjA7857Vw3wu+Nfiv4Q3jy6BfqtrMwafT7lPMt5j0yV4wf8AaUg+ua++/wBn74saj8X/AADJ4g1XTbfS3W6kt1W2kZkdUVSX+YZHJYY56V8dn1LjPwXyvE4TLpwqZdWk1Tk/jpymnsrp30v9qN1fQ9fBTynizEU61dONeCTa6NLv5fczzD9tX4kxeEfAlh4J0vEFzq6jzUiGBFZxkDaPTcwVfoGr468AeM734e+NNI8RWHzXGnzrKYwcCVOjxn2ZSR+Nfd0fif4R/tVRXWhyeXd6nbh/J8+MwXiKD/rIX6lehIBPbcK4/wCH/wCxx4a+H2parr3jbUrbWdLsnaW1juP3cCQqM+ZcA8MRz8v3eM85wM+B+NeHuDOFsVw7n+DqwxUrudOUfere00XLfbS2/qrtjzfKMdm2ZUsdgqsXTjazvpHl11769vmdL+0f8NYvj18KtM8Q+Gk+3apaxLfWGwfNcwSKC8f1I2sPdcd68G+Cv7I/jLV/Ful6j4k046DotncR3Mq3Ljz59jBgioCSMkYJbGBnrX1r8K/jR4P+KFxqeneFZnaPSRGCDbmFGRtwUxg4+UbSOgxx618//tCftY+L/CXi/XfB+i2Fpo72UgiOpNmaZlZFdWQEBVJVx2bFfJcDZvx6qWJ4DyWiqd7y/e6TpU52va9v5k/hbu7pHqZxhclU4Z1i5N2svd2k1/Xf1Ot/aj/aav8A4W6vp2heFZbOTVgjT37XEfmiFSB5aYBGGPzE+g2+tdH+1FfNqn7L2rXj8PcQWExAGOWnhJ/nX566jfXOqXdxd3lxLd3U7NJLPM5d5GPUsx5Jr9Af2jx/xiZdf9eem/8Ao2CvqOJeAsBwHjuFcLQSlXlXXtKltZvng/uV2l5HnZdnVbOqOY1JaQUPdXZWf4u2p+fC9Vr7h/Yc/wCSP+Kf+wjL/wCiI6+Hl6rX3D+w5/yR/wAU/wDYRl/9ER1+4eP3/JGv/r9T/NnxvA3/ACNv+3ZfofMWteDr7SmBaJxvUMqsOoPcHoa55lKMQw2kdjX1Ymn2+o6Rbw3MKTRmJflcdOP0rz7xX8I1uA81h+84z5ZOHH0Pf6Gvk6uTRnTU6Ds7LToPNuEqdaUquCfLLs9n8+h4n0orV1Tw9d6VK6yRv8vUFcFfqKyiMV8zWo1KEuSorM/L8Vg6+Dn7OvBxfmFS2ozMvtzUVWLQcOxHsM1rhKftq8IeZ15Rhni8dSpLq19y1f4E+O9X9C0uTXNb0/TYgTLeXEdugHqzBR/OqAr1r9lvwufE3xk0d2TfBpu6/kJ6AoPk/wDHytfpB/Rp9J/HOZI9d8NaTCAIrO0mmKD+HJjRP0En5V5/JIsSM7kKqgkk9hW58Q9V/tr4j69OrborVo7CP/tmuW/8fdx+FcJ47uJLfwzdmMkFyqMR6EjNaLYh7nCeMvi3PbTmHTcRL/CxHzN7nPQVwsnxJ192kJv5NrgqyFiykEYIwTWFq0jSahOT2YgZ9uKqV8FjMxr1KkoxlZI/Ec3z/GVsTOnTnywi2kl5aageSaKKK8U+M3CiiigQUUUUAFFFFIZ9u/saaL/Z/wALrm/K4N/fSOD6qgCj9Q1e9muI+Cfh/wD4Rj4U+GLBl2yCySWRfR3+dv1Y124HNfzJj6n1/N6kltKf4Xt+R/XGS4b6nldCj1UV97V3+LHVzvxBuvsvhS+OeZAsY/Ej+ma6OuG+KU5ktNOsVPzT3AJ+g4/rX31aShTbPVormmkUNHh+z6VapjkRjNXM0irtUKOABgU6vzCT5pNn0iEJFLRRUDEzS0UlABXvvw2tvs3g7TxjG9S/5sTXgdfSHhu2+xaFYQdDHAike+0V+2+FlDmzDEV/5YJfe/8AgHzudStShHuzU7UUZo/Gv6WPkQxzS8UfjRQAmaKWigAoophO3mk3YB9QXV1FaRtLNIsUajJd2wBXIeL/AIk2Xh8Pb2wF3fd0B+RP94/0ryLW/Emo+IbgyXtw0gzlYxwi/QV+Y8Q8eZfk0nQofvaq6J6L1f6K57GFy2riFzS92J65q3xW0XT2KQtJfSDtCPl/M/0ryjxXrqeJNamv0t/s3mAAoW3ZwMZ6Vj0tfgWe8X5jxBD2OJsqad1FLr6u769z6bDYClhXzQvcKKSiviD0haKSloAKKKKAM/X7f7TpF0gGSF3D6jn+ldd4Iv8A+0PC9jITllTy2+qnH9KwHUOpUjIIwaX4YXH2f+09Mc/NBL5ij2PH9B+dfU5JUtKVNnnYyN4X7HdGmVJTDwa3z+jz0I1V0f5nl03rY+A/2pvDX/CO/GLVXVdsOoKl6nplhhv/AB5W/OvI6+u/22vCZudE0HxFEnzWsrWczAfwuNyZ9gVI/wCBV8iV+s8N4xYzK6M76pcr+Wh/L3FOC+pZtWglpJ8y9Ja/ncKKKK+nPkgooooAKKKKAAe1b/hjwnfa/exiK0klgB+YgYBHpmoPCGppo3iTT7uVQ8KygShhkFDw3H0NfRGreLNI8PARSXECykZEKyIpx+JAFe7luDo171KsrJPY+34eyrCY2+IxVSyg1ptf1fbyH+FtA/sO0cysJLudt8rKOAfQewrr/C+sHQvEFhfZIWGUF8f3Tw36E151D8SbJmBlt3WAnHnRSLKo+pU11drdRX1uk0EiyxOMhl5Br7mLi17ux+0QlGSUou68jP8A22fB32XxFo3iiBcwX8P2WZ16eYnKn8VP/jtfM1fePijQB8YvgNf6UoEurWCh7fPLebGMp/30uV/E18HspRirAqwOCCMEVLNhkq7kPqOlRWtlNevsiQsfXtU9ezfCG10m90jz1gRtQgfZJu52+hUdsjv6g15GKy6GLqxnJ2tv5nyWbcP0s0xMK85WsrO277HNeEvhDc32ye//AHEXX515P0X+pr1vRfD1joUAS0hCNjBkPLN9TWkKUAsQACSfSvToYelh48tKNj2sHgcPgKfs8PBRX4v1YlPgt5bqVYoUaWRuAqDJNaM2lWuiacdU8RX8WiaaP4pz+8f2VepP6+1eT+Nv2k/s8M2neB7Q6ZbH5X1OcA3Eg/2Rzt/n9KxxONo4Ve+9e3U5cwzbC5bG9eWvRLdn0V8LNHfR/GssdxND9rfTmZrZXBeNfMTBYds8/lXwv8fv+S1+Nv8AsKTfzr3z9izV5b34meImvLmS5u7rTfMMszlncrKmSSev3v0rwv8AaLs5LH44eNYpV2s2ovIPdWAYH8iK+T8NMSq/iPmNRq3NQjZeScTxs7xv9pcOUMTGNk5v9UX/ANlz/kvfhD/r4f8A9EvX1Z+1L8A/EfxpvPDkugz6bAunRzrML+Z48lyhG3ajZ+6fSvhvwV4x1DwD4osNf0vyv7QsXMkXnpvTJUryMjPBNeyf8NwfEn00b/wCb/4uvpfEHg3jDHcX4XibhdU+ajT5U5tbtzT0a10kcuRZtlVHKqmX5i3aUr6J7adV6Fn/AIYT+In/AD/eHv8AwMm/+M19TfCf4X6v4B+Bi+EZ57Ua2ILtfPt5GaISSvIyHcVBwAy847V8of8ADcPxI/u6N/4At/8AF19Nfst/GnUPjL4T1OfWjbLrGn3nlSJbR7FMTICjYyep3j/gNfiXijh/Ex5JDE8UulLD0qkZe5a6lqk3Zba2+aPr+HanD6xbp5ZzKcove+3z6nhXgX9jn4k+CvGGh63baloMLafdxTZiu5i2wMN6geSM5XcMd819F/tG/D3xH8UPh5/wj3hu6s7aWe6je6N7K0aPCuTtyqt/FsOMdBXzzqv7WPxJ0L4nT+GLxNJVbfVxYSD7GwYp5wTIO/upBH1Fe8/tP/FTW/hH4CsdX0EWpu59RS2b7XF5i7DHIx4BHOUFeBxLHjrH8SZJisy9jLFVbPDuKjytXTjz2VtG7q534D+x6GBxdLD8ypxvz3vfzt/wDiP2Yv2c/F3wb8Z6lqet3WlzWd1YG2C2M8kj7/MRgSGjUYwrfnWH+0F+yl4t+J/xQ1HxHol1pEVldRQrtvLiRJNyRhDkLGw/hHeu5/ZV+LnjD4wWXiDUPEaWS2FpJFBataQGPdIQzSZyxzgGP868b+JX7aHjDR/H+v6f4f8A7KbR7O7e2t2mtTIzBDtZi24ZywYjjoRXq5THxGx3HuOr4GVJ5hSpqNR6ezUfdstrc2y+T7HNiv7Bo5LShWUlQk7xWt76/Oxhn9hP4iEEfbvD3/gZN/8AGa+gv2l9Om0f9lXUNPuGV7i0tdOt5GQkqWSaBSQTzjINfOn/AA3D8SfTRv8AwCP/AMXXPfED9qbxv8SvCd74d1f+zBp92YzJ9ntSj/I6uMHcccqK/TMVwd4ncSZxlmL4i9i6eFqxn7rSduaLlstdFofP0s24cy/C4ilgeZSqRa1TfR239TyBeq19w/sOf8kf8U/9hGT/ANER18PV9xfsWodM+Bnie/n/AHcBvriQM3AKpAgJ/MH8q++8fmv9TuXq61JL72eFwPpmrl2hL9CtZxPDY26SIyMIl4YYPQVPXm/gX9o5JbW20zxnY/brVFCRalbKFuIV6DcOjAfn9a9Yi0y21rThqfh+/h1vTG/5aW5+dPZ06g/hXn4LGUcRTioPWy06n12CzXCZjf2M9V0e/wDXoc3rPhyx16LbcwguBhZU4dfx/wAa8n8XfCee03z2w8+HrvjXkf7y/wBRXtfTg0HpXZVo068eWoro6sVg6GNh7OvFSR8mXmnT2JIlT5em4dDUir5aKvTjJ+te3/FLTdJsNElv5IljvHYJGE4EjE9x34yc+1eJZJJOc15WHy2nhKzqRd+3keDlfD1HLMVLEU5XTVkn076iDmvrT9kXRoPBnw98VePNQQiMq0ceepiiXc2P95jt+q18raVpdzreqWmn2cZmurqVYYkH8TMcAfma+2viJZW/gT4feFfh9YsDlFluto6xxEMxP+/KR9QGr10fXHn+nrObVZLohruZmnnYd5HJZz+ZNM1jTU1fTbi0c4EqkA+h7H86udBWZqHiTTNMkMdzeRxuOqD5iPqBWmiMz588XeEdR0fUpmltn2H5iyjI+v0rmcYr6otNc0rWvkhuoLg9dhPP5Gvnfx9qkeseLNQmhVVt1kMUQQYG1eM/jgn8a+IzTBU6D9rCXxPY/HeJ8poYSX1qnPWbfu/i3c56iiivnj4AKKKKACiiigAre8B+HX8W+M9F0dQT9su44mx2Ut8x/LJ/CsGvfP2OPCf9s/Em41eRN0Gk2xYEjgSP8q/pvP4V5Wa4tYHA1cQ/sp29en4ntZNg3j8wo4ZL4pK/p1/A+2Y4lijWNV2qoAAHYVItJThwK/njJKTq4vnf2dfmf1vP3Y2QdK848Wzf2j47tYBylnFuPsx5/qK9GdgqknoOa8r0eb+1NZ1XUjkiWUoh/wBn/wDVivrs0q+zw78zbBxvUv2NsUUUV+enuBRR3ooAKKKKACu38M/FS/0kJDfj7dajjJOJF+h7/j+dcRiivXyzNsblFb2+CqOL69n6rZnPWoU68eWorn0boHibT/EcHm2U4kwPmjPDr9RWv2r5hs7240+4Se2meCZTkOhwa9O8JfFlJiltrIEbnhbpB8p/3h2+or+h+HfETC5g44fMkqdR/a+y/wDL56eZ8ri8qnSvOlqvxPUe9FRQTpPEskbB0YZVlOQRUtfsaakrrY8EKKMUVQEbMFGTwK8s8ffEpt8mm6TJjGVluVP6L/jUnxN8dlA+kafJ83S4mU9P9kf1ryzFfz9xvxrKEpZXlk7W0nJf+kp/m/kfT5dlyaVasvRfqKTuJJ5J6k0cUUV/Pz13PqQooopAFFFFABRSUtABRRRQAVl6bcf2N46tZc7Yb1fKY+/QfqB+dalYviu2Z9PW4j4lt2EgI7ev9Pyr0MDW9jiIyMqkeeDR6oKRhVPRdQXVtKtbxcYmQMQOx7j86umvvcTRWJoSpd1/wx84vdkcb8XPCC+Ovh1rmjhA001uWh9pF+ZP1AH41+bMiNHIyupVlOCD1Br9VT71+fH7R/gb/hB/inqkcceyyv2+3W5HTD8sB9G3CjgXGuFSrgJvfVfLR/ofkviFl/NTpY+C291+j1X43PL+tFFFfsZ+HBRRRigYUUUUCCnSSvK5d3Z3PVmOSabRQO72LFlfzWE3mROVPQr2YehFe0fC3Wme6WAMfs93GZUQn7rDrj8j+Qrw+vX/AINabLNJFclSsNur/Me5boPyya+jyWrNVnT+zY/ReDsTW+szw97wav6NWPpL4VeJhoHiRIZn22l7iJ89A38J/Pj8a8C/ak+GR8AfEWa9tYtmkaxm6gwPlST/AJap+BO76MPSvSeR04I6Yr0nxF4et/j58JbnSJmRddsgHglbjbMo+Rv91h8p/H2r7OSP11M+CO1dF4E8Ut4V16K4Yk2sn7udfVfX6jrWLf2FxpV9cWd3C9vdW7mKWKQYZGBwQfxqvioKaufX2kaJNq1n9u8yO20wL5jXszbYgvrk9a4nxb8fvD/gxZbXwlbrrmqrlTql0p8iM/7C/wAX14+prwjVfFmt6loVnpFxqVxLpdoCIrTf+7XknOO/U9elc/8AjXzWZZjXoz9jBcvn/kfmXEWfYzBVXhaMeT+939O35mx4o8X6x4z1Jr/Wb+a/uD0Mh+VB6Ko4UewrHoor5OUnN3k7s/K51JVZOc3ds7z4G+PU+G3xO0bWbh9mn7zbXh9IZPlZv+Ana3/Aa9Y/bc+Ek8l/bfELSojcWUsKW+pGL5vLI/1U3H8JBCk9sL6181g4PpX0t+z3+0pZ6NpMXg3xuRNopTyLW+mXzEijIx5Mw7pjgNzgcHjkfMV8RmPDucYfijKYc9SknGpD+em916rp8ux+k8NZhhMTg6mR5hLljN3hLtL+v1Pkcjn3FFfZXxJ/Yo0vxOra38OtWtbaG4Hmpp87l7Vs8/upVyVB7Agj3Ar5c8cfDTxP8N777L4i0W60xicJLIu6KT/dkXKt+BzX9d8KeJXDfF8YwwWIUa3WnP3Zp9VZ7+qucWZ8O5hlbbqQvD+Zar/gfM5ivaP2Tvigvw4+KltFdyiLSdaC2FyzHCo5b91Ifoxx9HNeL4o7Y6g9q+t4kyLDcTZRiMoxa9yrFr0fRr0dmeXl2NqZbiqeKp7xf/Dr5o+0/wBqf4IXDeOtB+IGi27TxPfWkWrQxLkoRIgSfA7YwremFPrXZftleG9R8X+APDmj6Taveahea7DFDEncmGbknsAOSew5rkv2XP2o4dbtrPwd4wuxFqsaiGw1Kdvluh0EcjHpJ6E/e+vX6L8deO9D+HHh241vXrxbSygHGRl5GxwiL1Zj2A/lX+aecY3irhTPMrynMKDqV8A2qLs37SLa5LfzJNaW1t7rs0f0LhaeXZlg8RiaM7QrW5/Jpa37f0zyPxdcWP7K37OY0+xmV9VMZtreXoZ7yUEvLj0X5mx6KBX58sSTliWJ6knJr0P43/GbVPjR4tOp3am1022DR2FhnIgjJ5J9XbAJPsAOBXndf3D4VcG4vhjLauNzd82OxcvaVX1V9o38rtvzb7H43xNm1LMa8aOF0o0laP8AmFFOjjeaRY40aSRiAqKMlj6AdzXuPw0/ZA8cePPJutQt18L6U2CZtRU+ey+qwjn/AL6K/jX6Pn/FGS8MUPrGb4mNJdLv3n6RXvP5I+fwOV4zMZ8mFpuX5L1eyPHfD3h/UPFWtWWk6Tave6heSCKGBByzH+QHUnoACa+3/ig9n+z1+zZZ+DradJdX1CA2W5ePMZ/muZcdduGYD03IKtWGm/DH9kPRJpvN/tTxPNHtyxV72f8A2VUcRR569B6ljivlH4lfEfV/il4on1vV3Adh5cFtGSY7eME4Rc/Xk9Sea/jHiviut4m5jh1h6UqeW4eXMnLR1ZrZ26RXT59Xp91VdDhDA1IOali6qtZa8if9f0jla2fC3jDWPBepLf6NfzWNwOpjPyuPRlPDD2NY1FehGUoPmi7M/HYVZ05KcHZrqfS3hD49eHvGmy08UwJoOrNwNSth/o8p9XXqv16e4rt9T0OfTYEudyXFjIN0d3A26Jl7HIr4yHXArqfD3jrxD4d0a80yx1a5t7C8QpJbK2UIPUgH7pPTjGc19ZluY1qs1Rmubz/zP1Lh7P8AF4uqsJWjz/3uq9en6mn8SPFn/CT66ywsTZW2Y4cdG9W/H+WK5Kitfwn4Wv8Axr4jsNE0yLzby8lEaDsvqx9ABkn2FfTs/Tj3b9jv4brqfiC78Z6kgTTtIVkt2k+6ZivzN9FUk/Vh6V1Gs+IZPGfiTUfED5EV0witEb+C2TIT/vrLOf8Af9q6/wAeR2Xw88C6R8NtDfDSwBr+VeGEGfnLejSvx/u7vQVxCqEAAAAAwAKqK6ibOW8f+I5NC05Y4H2Tz7vn/uKOp/lXz3qerT6hM5MjCPOQuf5+tewfGa3lEEM6jMZhZM+hzn+R/SvEWHGK+VzuvOEo0ouy3PzHjDG1qTp4am2otXfn/wAMOjmkicMkjIw6FSQaaTkkk9aSivlG292fljnJqzegUUUUiAooooGFFFFAB1r7q/ZI8GHw38Lk1CZNt1q8zXJyOfLHyoP0J/4FXxh4L8M3HjLxXpWi2q5lvbhIc/3VJ+ZvwGT+FfplpWmQaNpdpYWqeXb2sSwxqOyqMD+VflvHWPVPD08FF6yd36L/AIP5H654fZc6mJqY6S0grL1e/wCH5lsc06mgc0/mvlMiw/s8O6rWsn+CP3Go7uxheNNT/srw3ezA7ZGXy0Pu3H+Jrj/D1p9j0m3TGGYbz9TzVz4jXR1DVNN0dD8u7zpR6dh+malAAGBwBXJnVe8o0l0PVwcLQ5u4opKWivlz0AooooAOtGaKKACiiigBDS4FFFAHSeE/Hd/4WmCBjcWRPzW7np7r6Gva9B8RWfiKxW5s5d69GU/eQ+hFfOFaGha/d+Hb9bq0k2sOGQ/dcehr9R4V43xOSzjhsU3Oh+MfNeXl9x4uNy6GIXPT0l+Z9JiisXwv4otfE2mrdQNtYfLJETyjelFf1NhsZQxdGNehNSjJXTPjJQlCTjJWaPnZiWJJOSeSfWikpa/gnc/TRO9LSZpaQCUtFFACUUtJQAtHekpaACiiigApk0SzRPG4yrAgj2p9FO7WqEHwyv2hW+0eVv3ls5eMHup6/rg/jXdV5XdXJ8P+JbHVVyInPkzY9D/9b+VepowdAwIKkZBHcV+jYCuq9BS6ng4qHJP1EPFeB/tf+AP+Ek8AR69bR7r3Rn3uVGSYGwG/I4b8DXvxGRVXULCDVbG4s7mMS21xG0UsbdGRhgj8Qa+brznk+aQxlPa9/wDNHk5hgoZngqmEn9pW9H0f3n5X/wAqK6r4n+B5/h3441TQpg2yCXMLt/y0iPKN+X6g1ytf0PRrQr041abvGSuvmfyTiKM8NVlRqK0otp/IKKKK2OcKKKKBhR/OiigEd/4B+F0nimKK/mu4ksNxDJGcyEjseMCvbLaLTvDFhHbq8Vnbp03sBk/j1NeB/D7x7J4MurnfG09nMhzEp5DgfKf6H2qLV/iRrOqXLy+ZFAG6KsStx6ZYE19RgsdhMJQWnvPc/TMozrLMrwcbRftH8Vt9PPax9EWWr2WosVtrqGdh1COCfyrp/B3iebwprUN5Hl4fuzRj+NO/4+lfJFh4uuY7qOWYhSD/AKyFdjA+vHFe8+CfEbeINLzKwa4iIV2H8Qxw3419FhcZSxkW6fTofe5dmmGzODqYd7bp7o6T9qz4QRa5YL8Q/DkYmVkB1GOIfeTtMB6jo34Hsa+T+9fdnwz8cJo8raRqRD6Vc/KN/IjJ4OR/dPevBf2kfgHL8N9VfXNGhMnhi8fICDP2Rz/Af9k/wn8Pc9TWp7adzw3qKrTQ7TuHSrOKQgGvPxeEhi4cst+jPEzbKqOa0PZz0ktn2/4BRoqaaDb8y9PSoa+Cr0KmHnyVEfg2OwFfL6zo142f4P0ClzSUVgeee6/shrrupfEd7DT9avtN0yG0lurmKBg0bnhVyjAr95wc4zx1r6yl1x77R5ofEujQavpE1y9oJbeHzllw5QFrc5PJBPy7voK8N/Yp0dNI8MeMPFU6gKGW3Vj/AHIkMjn6fOv/AHzXv9nZvb2vhHTpBiVM3cw9SsZ3f+RJVP4V/NnF2KhVzmqlFe5ZXWjuouTaa1vstT+p+EKE6WS0fattyu9ddG9Fr0seH+Ov2NPBfjq3l1HwTqI0G6ycwIxntN3dShO6M+wPH92vlv4k/AXxr8LHkk1rR5H09TxqVnma2I93A+T/AIEFr9AtT0uGa11/WYAbbUpL4QW95A22VcGOADI+8N4b5WyOelax1PV9P1OfT57dNdtY4EmaaPbHcBWZ1wUOEf7hJIK9eFNfofCvjFxPw3y0p1vrVFfYqv3kla6jU36296/kgzPhPLsxvNR9nN9Y7fNbH5TKeRjjnIIrp/GXxL8TfEG10m38Q6tNqUWlweRaq/G0dNzY+85GAWPJAHvn7Y8W/s2/DL4xW8l9oePD+qSKJPM0+Py/vDIMluwHXPUBSfWuC8IfsE+Rqk03inxKk2mxOTHDpkZR5U9Xd/ufQBv96v6Sw/jXwPmNKGY5rSlSxVC/LGUOaabVnySStr58p+e1OEc5w0pYfDSUqc92nZad1/w58i6bpl5rN/DZWFrPfXsxxHb20bSSOfZRkmvor4afsReKPE3k3fii5TwzYMQTbLiW7cemB8qfiSR6V9T+CND8H+AxJpHgXQbeS62BpZ4OFYZIBluGyW5B4XeR6Ve232vxeHrvU7wm0v5dk+nW2UhXMMhCM33nw4AOSAcH5RX5BxX49Z1mSlQyOksJS/nl71V6N6R2jdJ2vf1PrMs4IwmHtPGy9pLttH/N/wBaHN+DPh58PPg2Vi8O6N/amsiRbd7zH2idZGO0K8x+SHJIGBt69K0/GyeKPEHhXxhbxai2iX9lZu9pDpb/ADOxi3oWlIzywK/KF6HrWtLZxaZ4c8S2tpAkUen3RuYYYlAC4WOcBQOnzE/nWy2yLxhGQVaK/sCPZmicEfXiU/lX8yYrM6+KxLx2JnKrVvfmqPmbtyy66JNN6fifoMcNThS9jSXLG1rLTyPy/nuJbqaSeaR5pZG3PJKxZmJ7knkn61HXRfEXw4fCPjvxBo5BVbK+liQH+5uyn/jpU/jXO1/WNCpCtShUp/DJJr0Z/HONpzo4mpSqO8otp/JhQeO1FWYrcAbn6Hotd1GhUxE1CmrsvBYGvj6qo0I3b/DzY23gzh3HHYetWMlutB5OaK+8weEhhIcq3e7P3fJ8ppZVQ5I6ye77/wDAFA7DrX2N8Cvh/Z/A3wDc+OfEsJ/tu9iC21rj95GjfciUf89HOM+gA9DXGfsz/AuGdF8feLkS20WzBuLSG54WQrz5z5/gGMj1OO3XrPGXjGf4jeIE1F1eHSLUldOtX4JB4M7j+8w6DsvuTXopHvN2Mpri81O+vNU1JxLqd9J5s7L91eyov+yowB9M9zT88VW1G/h0uzluZ22xRjJPc+gFeOeK/ivftctHaO1uvaOM4IHu3XPsKitXp4eHPUdkefi8XRwVJ1sRLliewappdvrFm9tdJvjb81PqK8S8efCp/DdtPqVvdRGxU52SHa4JPAHrVLT/AIu69YygtMJ0zykpLA/iah8ffESbxotpEsRtreJNzR7shpO5+mOn4183jsbg8VRfWS27n5/nWb5TmWDla8px+HRp3f6dzjqKKK+SPyoKKKKACiiigAo6UVa03TrjVtRtrG1jaa5uJFijjUZLMxwBUykopuWyLjFzajFas+k/2LvAH2vVtR8W3MeYrRTaWjEdZGGXYfRcD/gVfXeK5f4aeCrf4eeB9J0GAAm2hHmyAf6yU8u34sT+GK6gda/mrNcXLO80lOGzdl6L+rn9X5BlqynLqeHfxby9Xv8A5CjpQ7rGhdiFVRkk9hS1y3xF1g6boTW8R/0m8PlIB1x3P5cfjX3EYxw9JRW0Ue1GPPJJHJ6XO2t65qOrP91nMcWey/8A6gPzrbxVTS7IadYQwAcqPm9z3q3X5xiqzr1pTPpIR5YpIKKKK5SwooooAKKKKACiiigAoopKAFo70maOtAFi0v7mx3fZ55IN2N2xiM46UVBRXVDF4inFQhUkkuibX6mbpwbu0jMu9YMErRiFg6nBD8EH6VTbWbktwVUey17L8Yfhql5bPrenRhLmPm4iUffH976ivCzwSD1r28+yPEZBjJYWvqt4vo13/wA0a4GvRxlJTgteqL661cKfm2sPpitKy1SO6IU/u39D3rnqUEqcg4OcgivnLHdKlFrQ62iqemXZurfLH514arnekcLXK7MSloopCCiiigAoopKAFooooAqarYjUbGWA9WHyn0Patv4d60dS0b7LMT9qsz5Tg9cfwn+n4VnH6VkRXp8LeKYb8ZFndHy5/QH1/kfzr6DKMT7Kp7OT0Zx4mn7SF1uj1LNNbg05SGUFTkEcGgivoszwn1vDuK+Jao8OLsz52/a/+GP/AAkfhaHxTYw7r7SQVuNg5e3J6n/cPP0Zq+L8V+qN3aw3trNb3EazQSoY3jcZDKRgg/hX52fG74ZzfC3x3eaaFY6dMTcWMpH3oieBn1XofpXt8FZt7Sm8urP3o6x9Oq+R+KceZN7Kqszor3ZaS9ej+f5nAUUUV+pn4+FFFFIAooopgHSiiigYDrXt/wAFIZfsNxKwOzYqZPfk4/TH515V4W8L3ninUUtrSJmUEGST+FB6k19IaDott4c0qO1hwqRjLOeNx7k19VkdCalKs9tvU/T+DcJVjKpi5aRasvP/AIb9TTr0jwR40stU0yTwv4ljju9NuEMKNcDcu0/wNnt6HtXjk/jXRreUxteqWHBKKWH5gVp2d/bajCJbaZJ4z/EhzivrrXP1LVHBfH79ni++F18+qaWkl74Ymf5JRlmtSeiSe3o3fvz18W6/jX3h4L+I8UNkdE8Qxre6TKvlbpVD7VPBVgfvL/L37eRfG39leXTI5vEXgYHUtIkHmvp0Z3yQg85jP8a+3Ue9ZtW0LTufNnWopIc8rwamZSjFWBVgcEHqKTFc1ehTxEeSornBjcBh8wp+yxEbr8V6FFkKHBpKvMoYYIzUul6JLrWrWOnW/M15cR26D/adgo/nXx2MyyeGjKrF3itX3SR+VY7hDFUZp4X34t/Nf5n3H8FvDh8Pfs9eHLFlKTaw0ckh7lbmYHP4RMP++a9QBFx4yfPSysFCn086Q5/9ELVdrCK01Hw1pMChbexieZU7BI4xEo/OUflUH21rW18W6oBuaN3SMZ+8IoVGP++94+ua/h/F13ja9Su96jlL/wADkl+SP6UwtBYWhToR2ikvuRXiH2nwvouR/wAhHUIrzHcBpjcgfgAPyrVR92va7OvSK1gg/wCBKJHP6SLUMtkLK98KWCnK2pds+oS3aMf+hg/hVW9ufs+leN7kdY2kP/fNrHXO71G0vtfrNL8kdXX+uxTOi2mp2HgiKeIs6RjbIjGORALZujqQw5I6H0qrrmh/bNE8S/2hfXepRWDFIIriQBFURI+WVQBIcseX3dvrXS3VuLXXfDtsMbYop8Y/2UVf6ms3Wf8AkXPHR7gTEfUWkZraliZucXF6bryvU6dtNCeVW/rsazotv4vsY0UIjafONoGAAkkWB9PnNY6/ufDVjJ3ttYx9B9taNvyVjWzffL4t0lu5tbpf/HoT/Ssa+HleE/FMQ5FjcXFwuO/S4/m5FYU2/cT/ALv/AKVJfqN7GtDCr+JtYt2H7u4s4HI/vEmVGP5Ko/Ksq0nZdB8J3zn57SWK2uGH95laBh9PMK/kDWxdsF8U6VKMBZbW4iJ9TmJgPyVv1rHkgdvDviWyT/XWl1NPED/eOLlPw3MB9BSptSUb9eX7tYMb/r8z5E/bH8N/2N8XTfom2HVrKK4LY6yLmNh+SIf+BV4YkbOflBNfYv7amhJq/g3wx4jjTctrcGAsv9yZAwP5xqPxr5HGAuFAAHYV/WnANGWbZJQqTlbkvB97x0/Kx+FZ1wnUxec1azly0pNPzd1r+IyOFYjk4Y/TgU/k89zRUtraTX1zFbW8L3E8rBEiiUszMegAHU1+zUMPTw0eWmrH1WBy/DZdT9nh427vq/VkXSvof9n79nA+JEj8V+ME+xeHIB50VtcHZ9pA53tnG2Mev8X0rpPhH+zVp/g7TR4w+JUsNtDbgTR6ZMw2R+hl/vN0wg74znpW7468eXvxHkFuIn07wzEw8qxYbXusdHlHZeOI/wAT2A6krno3sS/EDx4fiBNHYaeptvCNoR5USrs+2lfusR2iGPlXvwT2FYFIPlHpTVuImfYJEL/3QwzWmxD1ON+Kl08GjW6jPltIWbHspIH+fSvnqaYzytIxyWJJr6k8UaDH4j0mW0YhH+8jkdG/ya+bfEHhq/8ADV69vewNFyQjkfK49Qe9fLZ5GbjCSXu6n5rxnCtKlSnFe4r39dLXMrp0ooor5A/KAooooEFFFFABRRRQAZxX0j+x38MTrHiC58XX0ObPTz5VpvHDzkcsP90H829q8F8JeF73xn4ksNF05PMu7yURLxwoPVj7AZJ9hX6R+B/CFl4E8K6dodguLe0iCbsYLt1Zj7k5NfnvGOb/AFLCfVKb9+p+Eev37fefpvBGTPHYz65VXuU/xl0+7f7jexSgcUg5NOxX5xkODsniZ+i/V/of0FUfRBXmGpXh8T+L5Zgc2dh+7jPYt6/n/IV1vjrXv7D0R/LP+lXH7qIDrk9T+A/mK5fQ9O/s3T44yP3jfO5/2jXo5vifZUvZrdnbg6V3zsviloor4c9cKMUUUAFFFFABRRQKACjNBqC7uBbW7SH04+tA0ruwy91COzA3fM56KKzJNbnc/KFQfTNUJJGmcu5yx6mm1VjujSity8usXIOSVPsVqzDrmeJI/wAVrIrovC/hufVL63iRN08zBY1PQe5rWnSnWnGnTV5N2S7tk1fZ04uUi0j7lDYIz60V7pofwu0jS4GWeL7dK2CXm7ewHaiv1yh4YZrUpxnUqwi301dvmtD5OWcUU2lFs6+SMSoUZQysMEHoRXzV8VPBh8Na7K8CEWs37yPHTHcfgf6V9M1yHxL8OLr3hyZkTdcW2ZU9x/EPxH8q/XON8iWcZXKVNfvaV5R/VfNfikeLlmLeFxCv8L0Z8t0Va1C0NpOQPuNytVa/kM/TU+bVGhosvl3e3s4/Wt2uasW2XcR/2hXTVLOOsveEopaSkc4UtFFABRRRQAUUUUAFVNUsF1KykgbAyPlPoexq3RVRk4tNboRc+Heute2D6dcnF5ZfIQx5ZOgP4dPyrr68o1F5dA1a31q1Gdp2ToP4l/z/AEr0+xvYdRtIbmBt8Uqh1Psa/RMBio4mipLdHg4ml7OV1syUivMvj98KE+KfgmaG3jX+2rLM9jIeCWxzGT6MBj64Nen9qb0FfPZhTq5Zi44/Daa3+f8AkzgxGGpY7DzwtdXjJWZ+VdxbS2k8kM8bRTRsUeNxgqwOCCPWo6+oP2t/gx9huW8baRB/o8pC6lDGOEftL9DwD789zXy/ziv3TKsypZrhY4ml13XZ9UfyrnGV1soxcsLV6bPuuj/rqFFFFeueKFFFFABRRRQBteE/FN34S1VLy1bI+7LET8si9wf6eldt47+LZ1WCK20gmOF0DSvIvO49VweOPWvL6K7aeMr0abpQlZP+tD2MPm+MwuHlhqM7Rf4ena/UuPrF9LJve8ndv9qQn9K6vwX40n07Uom3YkB5A4WRe4NcRVrSwzajbhOT5g4H1rXB4utSrRs73ex3ZPm2LwuKgozbUmk03dO7/M+r7adLq3imQ5SRQ6n2IrqvB/j7UfCEwWNjcWJOXtZG49yp/hP8+9cXoVu1no1lDJw6QqrfXFXutfo25+9bHYeOPgt4L+PFtLqeizJoXiXG6QqgG9v+msY6/wC+vPrnpXyj8QfhN4n+GN8YNc06SKEnEd5F88Ev+644z7HB9q+gre4ls50mgleCZDlZI2Ksp9iK9A0f4rreWbab4psItWsJF2vJ5YJI/wBtDw34Y/GoaLTPg3Oa9S/Zl8Of8JH8aNCVk3w2HmX8megEa4U/99sle4+Kv2WPBnxDil1HwPq66TdH5ms2zJCD6FT88f6j0FTfsxfBrV/hp4t8Vy65FCt1HDBawPBIHVlYs7kHt92PggGvz7jzMP7M4cxdZPWUeVesvd/Vndg4e0rxR7hZYuPFOpzZ+S2hithnsx3SP+jR1iw5n8C227Pmanco7AjBxNcBj+IRj+VTG7aDwf4g1NeJ7h7p0bscExRH6bUj/nV3ULRbebw1psf3YpgxH+xHC4H/AI8Ur+HF7krdmv8AySN3+J9a9f67k8uZfGVsM5WHT5WI93kTB/KNvzrFuh5vgvxK5+9cT3iE+o3tGP0UVs2GZvFmqv1WKC3hB9DmR2H5MlY8ZEngCPHS8mGPcS3PH6OKmkknBdnT/G8gfX5m1qPz+K9H56Q3LfX/AFY/rWVqUfm6F43Q9GMq8f8AXpHWpc8+MNOX+7Y3Lf8Aj8A/rVUIZLXxavQtM45/69oqypPlUX/dX/pwbX9fIsak/wDxNfD1xxmWWSHj/ahZ/wD2nUNtafbLnxVZcfv5FAB9Hto1z+YP5VHK/m2fhGbBA+0Rtg/7VtKP/ZquWX7rxdqY/wCetpbOB9GlB/p+VNycYu26i/wqAv6+4z1vBc6J4T1AZ2+bAST/ANNImj5/FxV6zH2bxdqcRGVubaG4AI4JBaNvrwE/Sscn7P8ADyQ99OkZuP4fInJ/QJ+lbOpD7N4q0af/AJ7JPaH6lRIP/RTVpOK96C/vr7mpIV/0PPvil4cPiX9n/XtMCmS50+3k8perbraQlfzEf/j3vXwRwRkdPav0106FBquv6fMoeOZ0udvUGOSMIR/31E5/GvBPBfwY+GXwwsIdS8VXh1rVlkkjj0+Yb/mRyhCQLln+71bI+lf0t4QZhzLGYBvrGov+3lr+h4OZw1jP5HhHwx+Bfir4pzI2m2ZtdMzh9SugUhX1293PsuffFfTegeF/Af7OEIS2jPiTxm6dQAZhn/x2BPc8n/a6VF4k+Let69D9i0SD/hF9IA2KybTduvoMfLEPpuPuK422s4bNX8tTudtzyMxZ3buWY8k+5r+kEu54LZd1/WtV8aakmoa9cLM0bbreyhyLe191B+83+2efTA4qAkAEnAHqaXPvVXU0eTTbpY/vtEwXHrg1drE7nk3j74iTSSyQ28rR2wJVEU4Mn+0T6e1ecnxHe+ZvWUIc5AVRUWtzNLqUynoh2gHtiqFfBY7MK1Ss1CVkux+LZ3n+Lq4udOhNwhB2VtL26s9T8FfGOSyH2bWd80KqSky8sCBwPfNcX4y8X3fjHVWuZyUgT5YYM8Rr/j6msDODRXHWx1evTVOpK6X9ani4vOsbjaEcPXndL8fXuFFFFcB4IUUUUAFFFFABRjg0CvYv2bvg2/xM8Ui+v4SPD2msr3DMOJ36rEPr1Pt9a4cbjKWAw8sRWdox/qx6OX4GtmOJhhaCvKT/AKb8ke2fsl/CA+GtDPizVINmp6jHi0Rx80MB/i9i/X6Y9TX0VjNNjjWJFRFCooAVVGAB6CngdzX841atfP8AMJVZ9fwS6fI/q7LMvpZRg4YWltHr3fV/MAMfWlYhVLE4UdSe1B65rjfiJrz29vHpNoc3l58rYP3U/wDr/wCNfee5hqVlokjthF1JKKOfub0+LfE8l71sLQ+XAOzH1/r+VbFVdNsU02zjgT+Ecn+8e5q1X53i8Q8TVc3t0Po6cFCKigooFFcZoFFFFABRRRQAUfjRRQAVj67L80cY92P8q2K57WG3XrD0UCmjairzKVFHapbW3N1MqL36n0FUdz0Vy3pNh9ofzXH7tTxnua96+EvhU2dm2rzx/vZxthB6qnr+P8hXnXgvw0df1m2sUBEC/PKR2Qdfz6fjX0TbQpbwrFGu2NAFVQMAAV+2+G2QfWcQ82rr3YaR85dX8l+L8j4vOsZdexi99/QkHFFFFf0mfHi0yQZBBHBp9Hek1dWA+bviJ4ZGl63d2gXahPmwH/ZPQfzH4V58RtYg8EcV9E/GXRhcafbaki5eBvLc/wCy3T8j/OvBdZthFOsgHyv1+tfxhxblX9kZxWw8VaDfNH0ev4O6+R+lZVifb0I332+ZUtv+PmL/AHh/OuoPWuYshm7hH+0K6evjmd9fdBRRRUnML0ooooAKKKKACiiigAooooAZNEs8TRuAyMMEHuKreC9Wbw7qzaNdufsszFrZ26Ant+P8/rVys7W9KGqWu1flnT5o39DXp4DFvC1U3szCrTVSLiz0vrSEZNcz4H8TnW7M21yduoW3yyKerAfxf4109fezhTxVJxlqmfPyUoSs90Vb6xt9Tsp7O7hS4tp0McsUgyrqRggivgD49/Bq5+E/iciFXl0G8YvZXB52+sbH+8v6jn1r9CDXO+OvA+l/EPw1daJq0XmW84yrj78T/wALqexFfN5XmFbhrHOM9aUt/Nd15o+Y4jyKnnuFtHSpH4X+j8mfmRRXWfEv4c6p8MPFFxo+pocL89vcAfJcR54df5EdiCK5PpX79RrU8RTjVpO8XqmfzHXoVMNUlRqxtKLs0FFFFbHMFFFFAwooooEFehfBzQ7DU9dNxd3MYmg5itW+85/ve4HpXntSQTyW0ySwu0UiHKuhwVPqDXThqqoVY1HG9j0suxUcFioYiUeblex9HfEDxvF4P0+PaQ97PkRJjOAOrV4tc/EDULucySvI5PcymsnXfEV/4kuI59QmM8scYiViAOB9O9Zleric3rVJ/uXyxPqcw4qxdWs3hJckOmiu/U9S8H/FC4guUimkkmiPWGY7jj/ZP9K9ntriO7gjmibfFIoZWHcGvkiKRopFdSQwPBr6Z+H8rTeE7F3yCQ2M+m44r3srx08XGUam6PteHM4qZpTnGuvfhbVdU/8AhjpIpZLadJoZHgmT7ksTFXX6MORXsngDUbu1+HF1rt/NJdXVx5155kmNzKo2xj8VRcfWvnbXfGUGn3BsbWNr3UXIjWKM8BzwAT9SK+n9Q0qPSfC2jaDDzG0ltZA/3lTDPx7pG351+KeMGPUcLg8uT+Obk/SK/wCD+B+m5XD3pT7L8wvbE2Ph7QNJzucz2kJA/iEZEj/hiNvwq/cf6T4xtAOlpYyu3uZHQL+kb/nRqObjxTpEPaGOe6PscLGP/RjfkaTTR53ijW5+0cdvajPqA0hP/kUflX8rOTdPne/LJ/OUuX8j6TqR6XP5U/iO9xkC6OD6hIYx/MMPwqgsPkeC/DluOf3th+kkbf0pfOaHwHrtwn32OoSJ7nzJdv8AStDVohBBoduo6XUSgegVGP8AJa3+Gol2l/6TGxP9fiPn58ZWeO2nXAP4ywY/kagtlMieKVHJa4YD/wABoqnJ3eMk/wBjT2/8elH/AMTS6RH5l14hTG7deYx6/uIa54v3fSMf/S0Vb8/0M8sB4c8MzgfKklof++lCf+zVec+X41jHebTm/wDHJV/+OmstJPM+Huiy53bRp8hPsJYj/StbUv3fijRnx9+K4iJ/BGx/46fyq5LVxf8A08X3K/5i6L5FSwsxd2HiPTmA2G6nTafSRA5/WQ1Bc3huvCvh7ViSZEezuCTxxJtjcn6LKx/CtPTP3PiPWoRyJBBdfiyGPH/kEVk21q114D1OyTPmQ/bLePjlWSRxGR9MKR+FaJrnTfeD+Uo6itpY07k/ZPF1k/Rby1khbPdo2V0H5NLXiPxD0SHR/iLrTRwpH9tEV5vCjLbl2tk9/mjY/jXs+s3Sz6domqp9yO5glJHZJB5bHPoBJn8K4T46ab5V/oeqAYVxLZOfVj+8T9El/Ov03w0x7wPEWHhJ6VYypv1Wq/JI8/MIc9CT7WZ5pNMlvC8sjBI0BZmPQCvKfFXxXmgldLOT7PD/AA4AMjD156V23j+SVPDNwI8/Myq2PTP/AOqvmq5uHu5mkc5Zjn6V/YmZY54SCUFqz8m4gzmWU0oqkrzle19lbqd1ZfF/Vba4DtLJJHnlZCGH5Y/lXr3g/wAYWfi+w82AhJ0/1kWenuPavmI81paF4hvvDd2bmwmMMxQoTjIwfavCw2cVYS/f6x/E+Ky/i7E06lsb70fJao7T4x+HNP0rVhd211Gs9yd0lmM7gf7wxwAffFecnrUt1dS31w888jTTOcs7nJJqKvGxNWNetKpGNrnyOY4qGMxM68Icqb2CiiiuY8wKKKKBhRRRQIKKK0NA0G/8T6xaaXpls93e3TiOKJOpJ/kAOSfSolOMIuUnZI0hCVSShBXb2Nf4c/D7UviV4otdF0xPnkO6aZh8kMY6u30/U4Ffop4I8G6b4A8NWeiaVF5drbJgsfvSP/E7H1Jrl/gn8ILH4SeF1tUCz6vcgPe3eOXb+6v+yO3r1716IBX8/wDEmeTzrELD4f8Ahxenm+/+R/SnCnDscmw/tq6/fT38l2/zFAzThxQBihmCKWY7VAyST0r1cuwMcFRs/ie59nKXMyjrerwaHps13cH5EHAHVj2A+tec6LFNqF3Pq97zc3BygP8ACvtT9Z1FvGuubEJ/smzbjHSRvX8f5VrKoUAAAAdAK8bNsbzfuIP1PYwtHkXM92LQKKK+WPQCiiigAooooAKBRQaACiiigArndVP+nyfhXRVz2rjF63uAapG9D4iiDXQaTZ/Z4d7D535+g9KytOtftVyo6oPmNd94M0E+ItftrQgmAHzJSOyDr+fT8a7MJhauOxFPC0VeU2kvmGKrKlBuWy1Z6j8LfDf9kaIt3KmLm8w5z1Cfwj+v413K96bCoSNVA2gDAAp9f2/lWXUspwVLB0doK3q+r+b1Py6tVlWqOpLdhRRRXrGIUUUUAZ3iDTF1jR7yzYf66MqM9j2P54r5k1WzZ4poWXEkZIwexHavqluQfevBPiTpP9leLLoBcR3GJ1/4F1/XNfhPijlvPh6GYxWsXyv0eq/G/wB59JktfknKn31PNdJTdfR+2TXRd6yrG38nVJ8DhRkfjWqOtfzmz7Os+aVwpaACxAAJJOABW3p3hmWcB7kmJP7o+8f8Kwq1oUVzTZzNpbmIFLEBQST0AFX7fQ7y5AxFsB7ucV1trp9vZriGJV9+5/GrBFeJVzR7U195m5voc1D4Rcj95OB7KtWl8K24xukkb6YFbnSk6iuCWOxEvtEczMY+F7TH3pPzqKTwlE33J3X6jNb4oqVjcQvtBzM5OfwrcxgmN0lHp0NZlxY3FocSxMnuRxXfUjKrqQyhlPUEV108zqx+NXKU31POwKWutv8Aw1b3OWi/cSe3Q/hXN32nT6e+2WM7T0ccg17VDF0q+kd+xopJnOapbXGnXker6edt1Dy6jo6969C8P69B4g06O6gOM8Oh6o3cGuW6isVZ5/B2q/2jaqXsZTi4gHQe/wDhX2eV4/kfsam3Q5MTQ9ouZbnq1MIxUGn6hBqlnFdW0gkgkGVYfy+tWa+ixmEp42lyS36PseKm4s4j4rfCzSviv4afTdQUQ3MeWtbxVy8D+vuDxkdxX5+eOPA+rfD7xDcaRrNuYLmLow+5KvZ0PcGv04Yc9K4X4tfCTSPi14faxv1EF7EC1pfKuXhb+qnuP615uR53WyCu8HjP4Tf3ea8u58RxPwzTzqn9Yw+lZf8Ak3k/Psz84aMV0nj3wBrPw58QTaRrNsYZk5jlHKTJnh0PcH9Ohrm+1fulKrTrwjUpu8Xs1sfznWo1KFSVOrG0lo0wooorYwCiiigAooooEFFGKKBljTrVL6+hgknjtkkYBppThUHqa+mftNroHhFpbaZJLe1tspKhBU4HXI96+Xqt2+r3trZz2sV3LHbTjbJCGOxh7ivWwGP+pKXu3ufV5JnccpVRezu5dfTb5HqvwM+1ePvjV4ctmJWzt7k38kYPBEI8wM/qSyr19a+5r8favFmlQdUtoJrth6N8safmHk/I18rfsOeG/tPiPxHrzrlbS2jtImxxukbc34gIv519VaURc+JNaueqxCGzU+m1TI3/AKNH5Cv5Z8QcxnjM5mpO/soW+ct//SvwP3rgynVeVxxFdtyqycte2y+Wgtlm48U6nN/DBBDbD/eyzt+jJTPDbj7Pq92RxNfTuPomIx+kead4dkV4tUv3OFnvZS3sIz5P8os/iay4Gktfhe8o+S4lsJJgc/8ALSQFv/Qnr84lDmbp+cI/hr+KPu721Gyps+GVhF/y0ltbWI/7TOY1P5lv1ra1r5tX0BP+nx3x7C3l/qRUPiSBY9N0+zQbY2vrRFA7BJVf/wBkqXUPn8R6Op7JO/6KP/Zv1o5nN83f2j/8lFt+A2P/AJHSf/sHR/8Ao2SpNA/5COuf9fw/9EQ0y3G7xhfN/dsoF/N5T/Sn6DxqOu/9fw/9EQ1ntGX+GP5xGv1ZhW3Hwt09uuyyt2Ptt2E/yrZ10bNV8PzE4VL1lP8AwKCVR+pFZMSE/Cy4QdU06ZVx6qrAfyrU8UOBaabOOQmoWpBH+3KsefyeulvmqWf88196SF0+SHg/Z/F5z/y92PHt5MnP/o8flTdCPkarr1v/AHbtZV+jxIf5hh+FP1H914l0aU/ddbi3H+8Qsg/SJqZB+48Z3adFubGOQe5R3B/R1/Oub4qd+8F+Erfkh9TPtLB9Q8AXGmx8SxRT2ceOoaNmRD/46DXMfHJJPEPwTv8AV7Hi5tYItWtyvO0IVdvzjLj8a7jRMwanrlseCLpZ0X/YeNefxdZPyqnomnxaj4UvtFnG6CNrnT3Uj/lnllUY/wBwr+denhMZLA4yGNhvTqRmvR6v8kjGtTdSnKC0bTR8yabqlr4m8LxXkxWKCeLc5cgBCOvX0Ir5t1uyg0/Vrq3trmO6gRyEliOVYduasa5JqWlXE+g3VzN5Wmzy232cudisrkNx35zzWRmv7dxmYxx8INR6Xv6/ofyrn2b/ANoctGdO0oXTfn1+Vwoooryj48KKMUUAFFFFAgooooGFFFX9E0S+8RapbabptrJe31w4jigiGWY/579qiUlCLlJ2SKhCVSSjBXbI9K0q71zUbewsbeS7u7hxHFDEMs7HsK+7vgF8CLX4VaSL2+WO58SXUeJ5hyIFPPlofT1Pf6Uz4C/ACy+FdguoX6x3niWdMSTYytup6xx/1bv9K9h61+HcTcSyx8ngsE/3fV/zf8D8z+guE+FVlyWNxqvVey/l/wCD+QtOAxSKOKWufKcsWGXtaq99/h/wT9InK+iCuB8b+IpNRuf7C05vmP8Ax8yg8KP7v+P5VpeNvFraUo0+w/eanOMALz5YPf6+lc/o2krpkB3HzLiTmSQ8kmujMscsPDkj8TO3C0HJ88tizYWMen2qQRD5VHX1PrVmirlrpjzAM/yJ+pr4CrWjC8qjPaSb0RT61PFYzygYTA9W4rXhs4oPupz6nk1N0ryKmYdKaNVT7mWmjsfvyAfQZqZdIiHV2ar9JXC8XWf2i+RFL+yIfVvzpj6OhPyyMPYitCiksVWX2h8qMl9IlXOxlYeh4NVZbWWL76MB610FB5966YY+oviVyHTRzftRW3Pp0U+TjY3qtZVzZyWx+YZX+8OlepRxVOtotGZOLRDWFri4uUb1WtzFZmswGUwYHVtv512ouk7SJNHt/JtQ5HzSc/h2r3L4Q6F9h0eXUJFxLdnC57IOn5nP6V5JpOnPqF9a2UQ+aV1jGO3vX0tYWcVjZQW8S4jiQIo9gK/afDPKfrONqZjUWlNWX+J/5L8z5vOsQ1BUl9r8iccCloAxRX9MnxwUUYooAKKKKAE215n8adLD2dlfquTGxiY+xGR+o/WvTawPHGmf2t4Y1GADc3lF1H+0vzD+VfL8T4BZlk+Iw1tXFteq1X5HZg6vsa8J+Z86rGFlZx1IAP4Vas7KW+mEcS5J6nsB6mm2ltJeTpFGMsx/Ku207T49PgEaD5v4mPUmv4VxeKWHVl8TP0KU7EGmaLDp6hiPMm7ue30rROBTZJFhjZ3cIijJZjgAepNeWat8VrjxB4gj0bw1BJcRElZbtFOT/u+g/wBo142FwWJzScpR1UdW3sjllK2rOz8S+PtF8JjF/eKJsZFvEN0h/AdPxxXm2rftDSuzJpWlKF7SXLkn/vkf411Vn8JrK/mhutb/ANJmQlvJVuDn+8e9dhZeG9K01ALXTbS3A4BjhUH88V7VKrkmBSUqbrT662j8urIi5SV3oeDT/G/xXIxKm3iX0W3/AMc1678BvHtv8RWutI1o+VrMQ82KSH5RNH3GPUfqD7V1P2WErjyoyP8AdGKzU8L6Zb6zZ6va2sdnqNrIJEnt12E+obH3gRkHPrX0mVcRZDDEwWNy+Ps9nonp32T08jGtTnODUJWZ6Jc+AyQWt7n6LIv9RWFfeH7/AE/JkhJQfxpyK9D02/j1GzjnjPysOnofSrWwMOa/fMb4X8N5xQWIy9ulzK8XF3i09U7P9Gj5uGY4ik+WevqeQ5/ClHWvRdV8LWWoZYJ5Mp/jTj8xXF6r4fu9Jbc6b4e0i9P/AK1fz5xL4fZxw4nWlH2tFfbj0/xLdfl5nuYfH0q+mzM7FMlhSZCjqHU9QeacOfpS4r8yTad0ekctq3h1oN0ttlo+pTuv0rBdFkRkdQykYIPevRjz3xWDregCYNPbKBJ1ZB/F/wDXr38HmDuoVfvNYz6M4DTtRn8C35Zd02kTt86dTGfUf55r060u4r63jngcSRSDKsD1FcPNAk6NFKgZTwVYVlaZqt14FvMHfcaNK3zL1MZ9R/nmv03LcyUrUqr9GceJw3N78dz1IjNNIxUVlew6hbR3FvIssMgyrr3qfrXs43BUsbT5Z79H2PJTcWcj8R/hrovxP0F9M1iDOATBcxgeZA/95T/MdDXwf8V/g7rfwn1k22oR/aLCVj9m1CJT5co9D/db1B/Wv0cYYrN8Q+HNN8V6RcaZq1nFfWM4w8Uq5H1HoR6jmvHyvOMZw3W9jWXNSfT9Y/5HyfEHDWGz2HtI+7VWz7+TPy5wf/r0V7t8bP2YNT8BGfV9AWXVdABLMoG6e1H+0B95R/eH4+teE4r9wwOYYbMaKr4afMvxXk10Z/OmYZbissrOhiocrX3PzTCiiivRPLCiiigAooooAKKKckbSuEQbpGO1VHcngCk3bVlwi5yUVuz7v/Y68N/2J8Hbe9ZdsurXk12cjnAIiX8xHn8a9R8LzrH4ek1Jz8tzJPe7s/wMzFf/ABwLWfpelnwF8KrTTrZQJtN0tIUHrKI8fjlv51f8QWi6b4Jl0+A4UwR2Eef9srEP/Qq/jrMsT/aWOrYh/wDL2pp6L/gNH9m5dhlgsHSw6+xFL8CqWk034ZSOcrcnTmdievmuhJJ/4E2aveIrZLfw7BZRjajTW1sFH90yopH/AHzn8qd4qUHTrS2HCzXttGR6qJVZh+KqR+NL4hPmXmhw4z5l+CfosUj5/NQPxrz4T5pQqd5Sl9yT/wAz0X2E17Lap4dix8r3zM30W3lYfqFp92N3izTB6Wd03474B/U03Uf3vijRYx1SO4mI9gEX/wBn/WnD5/GD5/5Y2C4/4HIc/wDoArCOkI/4Jfi2Vu/mNsf+Rs1cnki2tQD+M1P0P/kIa7/1/D/0RDTNP+bxPrTdcRWyfkJD/wCzfrT9D/5CGu/9fw/9EQ06m0/8EP8A20S/VlDRIhP4HmjboyXK4HpvkFJq7mTwJBOTlkit7jPoVZHz+mateFogdAaHss9zGR6fvnqiVa9+Fe1fvy6Jx7MYOP1roTXtm+1Rfjf/ACJ+yvQ0/EX7ufR5s4Ed+gz6b0eP/wBnx+NM1L9x4o0SboJkntT7kqsgH5RNTPEtwJPDQu15EbW90M/7MiP/AEqTxR+4TS7rp9nv4cjviQmH/wBqj8qxpK6hHvzx/D/Njf8AkA/0bxk2eBeWAI9jFIf5+ePypNM/0XxLrVtwBMsN4o+qmNv/AEUPzNLrf+j6xoV12+0PbMevyvGxx/30iUmoj7N4p0i4JwlxFNZn3cgSL+kcn5+9Je/FL+aD++Lv+SDb7z4M/ae8N/8ACN/GvX1RNsN8Y7+IY6iRRvP/AH8WSvK6+qv25vDe2+8L+II0/wBZHLYSt/unzE/nJXyrX9YcK436/k2GrN6qPK/WOn6H8n8XYP6lnNeCWknzL/t7X87hRRRX1Z8cFFFFAwooooAKKK9P+D/wD174r3aTojadoatiXUZV4b1EY/iP6Dua5MVi6GCpOtiJKMV1O3B4LEY+sqGGg5Sfb+tjkPBHgXWfiDrkWlaLaNc3Ln5nxhIl7s57Cvuv4M/AzSPhJpgZdt9rky4uNQZcH3RB/Cv6nvXTeAPh1ofw10RNN0S0WBODLO3Mk7f3nbv/ACHaun5Jr8Kz3iWvnMvq2FTVPt1l6+Xkf0Lw5wnQydLEYj3q34R9PPz+4SnAYGe9AXFLWuWZSsMlVq6z/L/gn3Up30Qtc14x8XL4fgWCACbUZuIohzt/2jSeLvGEfh+IW8AFxqUoxHCOdvuf8K5PStKlW4e/v3M9/LyWY52+1duOx0cLFpfEdOHw7qPmlsO0fSnt2ku7xvOvpiWd25xntWvFG0z7VBYntTre3a4kCqPqfStq1tUtY8L1PVj1NfmuNx3LJyk7yZ78IdERWmnJb4ZsPJ6noKt9KWjvXy9SpKq+aTOlKwZpKciNK4RAWYnAUdSa7HQfh3PdgTagxt4+oiX75+vpX0GS8PZjn9b2GApOXd7RXq9l/VjlxGKpYaPNUdjkIIJLmURxRtJIeiqMmuj074e6pegNKEtEP/PQ5P5CvS9M0Sz0mEJawLEO5A5P1NXCMCv6MybwhwVCKnm1V1Jfyx0j9+7/AAPla+eVJO1FWXmcRa/DC0Qf6RdyysOuwBR/WvD/AI6eO7bwbrceheHE3XsIDXdxKfM2kjhAPXHJP0r3zxr4vOhqLa2w104ySeiD1+teSfYLYXU1x9ni+0TOZJJdg3OxOSSe9fO8W4vhTh6TyzA4KM6q+J78vld3d+9tjsy+GMxP76rN8vTzPGLX4y6/bkGeG2uF77oyp/MGun0b416ddsqajbSWTHjzEO9P5ZH616G1tC6lXijYHsVBrG1bwLoeswsk2nwox/5aQoEcH6ivyeeY5NinarhHC/WL/SyR76hVjtI1dP1K11S3We0njuYm6PG2RVllDcYz9a4Cw8G3ngiN302ZriMsXbI5x2BHetjwl4+sfFLy26nyL2MnMLH74B6r6/SvHxOW8qlXwUuemuvVeqCFbmlyTVn+Zq3ml4BaEfVP8KypIhIUJ6o2fxrp6z9SstymVB8w5YeorPC4x35KhpKHVHTfCHSPtniCW8YZS1jyDj+JuB+ma9qHArhfhFp32TwwbgjD3MrN/wABHA/kfzruhnAr+3uBcvWAyKjde9P3389vwsfnmY1fa4mXloLRRRX355gfhRRzRQAUUfjRQAUyQBlZSMgjBzT6Rh1pNXVmB4ZZaONL1nVEI5imMSn2zn+RFadbPi6zW112aRRjz1WQ/XG3/wBlrGzX+c/FWFeBzrFYXpCbS9On4H31Cp7WlGb6o87+OeuNpfg8WsbFZL6UR5H9wct/QfjTvg5faLN4TDWMEVncQjbeZPzFh/ESex6+lc1+0Skhj0Vxnycyj/gXy/0rxyC9uLWKaOGaSKOZdkqoxAcZzg+vNfb5XkkMyyGFOE+Vyk2387WffTYpuzPpbWPiRaxKRpm28PTz8/ux9PWvD/F3jDxDd6pPFeancFAcqkbbE2npwuKt+C7zztPkgJy0L8fQ/wCTUXjXTjLBHeIMmP5X+navTyvLMJleKdFwTe13q/L0+Rze0lz2ZQ8N+PtZ8M38dxBeyyxA5eCZyyOO4IPT6ivqHSNTj1nS7S+h/wBVcRLIvtkZxXyh4a8OXvirVobCxjLyOfmf+GNe7H2FfV2jaZFomk2lhCSYraJY1J74GM14HG8MJCVL2aSq9bdvP57HVFnaeB9cVL5tKeKbe6GZJdhMXHBXd0B6HBruh0rnPBlm1vpQcjDSsW59Og/lXRr0r+suBaFbD8OYOnX+LkT9E9UvuZ8VjJKWIm49wIqOWESqVYBlPBBHWpKK+6lFSTjJXRxnF694Q2hp7EdOWh/w/wAK5MgqSGBBHUHrXr5Wud8ReFk1BWntwsdwOo7P/wDXr+buOfDGGIjLMcjjyz3lTWz849n5bPoe9g8xcbU6z07nA9RQBTpo3glaORSjqcEHtTa/lOcJU5OE1ZrdH0yaaujnvEGi7wbmBfmHLoB1965mSJZo2SRQ6MMEN0Ir0cjiuT8QaV9kk8+IfunPIH8Jr3svxj0pTevRm0JdGcZZ3d54HujPbbrrS3OZYCfue49PrXpGkaxaa1Zpc2coljPboVPoR2NciRuBBAIPY1im0vfDl2b7R2wv/LW2P3WH0r9Hy/NOW1Os/mctfDKfvR3PVetJtrE8M+LrPxJDiM+TdqP3lu/3l+nqK3K+lrUaWLp8s1dM8f3oOzGMoYEEAg9Qa8C+Mf7KmleM/P1Tw00Wjaw2XeDGLec+4H3CfUce3evfyKQivlPY47I6v1nBzfL+nZrqcWPwGEzWk6GLhdfivR9D8wPFXg7WfBOqyadrVhLYXSfwyLw49VPQj3FY3Sv078X+CNE8d6W2n65p8N9bn7u8fNGfVW6qfpXyd8Uf2QdZ0Bpr/wAJytrVgMt9jcgXEY9B2f8ADn2r9LyfjDC45Kliv3c//JX8+nz+8/Dc64IxeAbq4P8AeU//ACZfLr8vuPnWipruyuNPuZLe6gkt7iM7XilUqyn0IPSoa/QE1JXTufmsouLtJWYUUUVRIV3HwP8ADf8Awlvxb8Laay7omvUnlGONkWZTn8Ex+NcPX0d+xF4a+3+PtZ1qRN0enWIiQ+kkrDB/75Rx+NfO8Q4z6hlWIxF9VF29XovxZ9Rwzg/r2b4elbTmu/Ra/ofXXiX9/wD2ZZ/xXF9ESPaMmY/+i8fjSeIiLi90S1/563okYf7MaO+f++gn50tx/pPiy0T+G0tZJW/3nYKp/JJPzpJT9o8Z2y4ytpYyOf8AekdQv6Rv+dfyPD3FDyi5fN3t+h/XT12F1j99r2gxddss1wR7LEy/zkFGoHf4r0aP0t7qb8jEo/8ARho/13jH/r2sP/Rsn/2miL974yue/wBnsIsD03ySZ/Pyx+VKPuqPlB/+TX/+SQf5g/z+M4T/AM8tOcf99yp/8bpbfnxhqH+zYW36yT/4U2zPmeLtUPXyrS2Qfi0pP9Kdp2ZvEusy5+4sFt/3yrPj/wAi/rSlZRku0F+Li/1Bb/MbpB3eIfEHoJYV/wDIKn/2apNDH+na9/1+j/0RDTNGXOu+IH7G5iH5QR0/Qv8Aj+13/r9H/oiGpltU/wAEf/bQjsr9xnhb/jwvB2W/u1H/AH/eo/Ddv9q8Jw2hPAje1/BSyf0qXwsNttqC9cahdfrKx/rS+EjjRyP7t3dL+VxIP6VpXfK6rXSUX+DFHZLyKEanWvhsqj5WuNK4PoTFVjxFcf2h4Kub1BjFsL1QPVAJQP8Ax0Cn+EIw3hi1gI4jEkG0+iuy4/IU3wzCL3wXp9rIxOLMWkjf7Sr5bfqDVyfs5uX8lT8/+GFuvkL4ufb4ekvFP/HrJFeDHokiufwwDUnitfIsbe7H37O7hmB7AFwjn/vh3qLSYv7d8EW0EwG65sRDID2YptYfnmiz3eJfBEIkP7y9sAr7uoZo8HPuCTUwfsmk9oTafo/+GZXX5HnP7Wfhs+IPgtqkypum0yWK+THZVba5/wC+Gb8q+Aa/UK5sYvHPgOayuMeXq2nmGXcOnmR4OfcEmvzBntpbKaW3uFMc8LmORD1VgcEfmDX7v4bYpvCV8DJ605X+T/4KZ+CeJGD5cRQxkV8Safy2/Mjooor9iPxgKBRTkjaRgqAsx4AHJNA0m9htXNL0m91u+hstPtpby7mO2OGFCzMfoK9f+F/7LPifxy0N5qiHQNIbB824X99IP9hOv4nH419dfDr4SeG/hhYiHRrFVuGGJb2b5ppPq3YewwK+GzfizB5denRftKnZbL1f6I/Qcl4Nx2ZtVK69nT7vd+i/zPDfg/8Ashpb+TqvjciSQYaPSYm+Uf8AXVh1/wB0fnX09Z2cGn20VtbQx29vEoVIolCqo9ABU9KBX5FXxGY8Q1ueq7r7or0/q5+8ZZlOCyal7LCwt3fV+rEAyKdjFGKR5FjRndgqKMlicACvqcDl1HBR93WXVnpSm5C1yPivxsumubDTVFzqT/L8vKx/X1PtWb4g8bXGrTvp2hfd6S3nQAe3+NVdJ0aHSkJBMk7fflbqTWGOzKGHXLDWR3UMK5e9Mi0nRzbO91dSG5vpDl5XOcH2rXiiaaQIgyTTMZPHJrbsLQW0eWH7xuvtX57jMW4pzm7tntQj0RJa2y20YUde59amozRXykpOb5pbnWkkFXdK0i51m6WC2jLt3Y9FHqaseHvDtx4iu/LiGyFT+8mPRf8A69etaPodvotqsFugUD7zd2Pqa/WuCuAsRxJJYrFXhhk9+svKP6v9Tw8wzKOFXJDWf5epneG/B9poaK+3zrrHzSsOn09K6HFAFOr+x8uy3CZVh44XB01CEei/Xu/NnwlWrOtJzqO7EprCn01gT0xXpGR4z4ylabxJeljna4UfQAV538S9dv8Aw/4da4sfLieR/LM7uoKf7qnkt9Bxya9R+Idg1n4gaXGEnUOD2z0NeP8AxY8J3HiLSYrm0UyXNnlvKHV1OM49xgfrX8JY2hSocWV6eZL3faS321bcb+Wx+kUJc+Dg6fZf8E8Xk13UZZzM1/ctITncZWz/ADrs/A3xA11L9LeWf7bagbnW45YD2br+ea8/2nJBGCOCD2ruvCOm/Y9P85hiWf5un8Pb/Gv0LNMPhXhnGpTi76LRfgccqsqaumeyaXrttqy/u22S943PP/168l+ImsadpvjS0n0uJI7u1kDXMsXAZs/dx0zjOTWZ4x1SWzktI4JXhmVvN3oSCOw5/OuPZ2kdnYlmY5JJySa+eybh6GHm8TzPlkmuX1017qxusRKpBcy1Pqq2nW5t45kOUkQOp9iMipCM8Vl+FFdPDWlLLnzBbR5/75FanSvx2vFU6soR2Tf4Hrx1R7H4LVF8M6esQwixY/Hv+tbornPAII8L2mf9v/0I10Y6V/obw7UdXJ8JN7unD/0lH5diVy15rzf5i0lLRX0RzCUUtFABRRRQAUEZopaAOO8d6ezLFeKD8vyP9Oxrju9et3Vsl3E8cq742GCDXA6z4UudPkZ4Faa3PPA+ZfrX8oeKHBeLljZZ3gKbnCdudLVppWvbs19zPpMuxcVD2M3ZrY4Txn4RtfGeiyWFwTGwO+KVeTG/Y+49RXgGufCTxLosrqLB7+IHiW0G8EfQcj8q+nsEEgggj1pK/Fsp4hxmTp0oWlDs+j8ux77SkfL/AIU0DWrPVlV9JvlSQFWzbuMdx2r0zTfh3eazG6Xqm0tXG1g4+cj2H+NeqHinwW8lw+yKNpGPZRmvQxXEuMzGovq9K03orXb+XmYypxvzSZh+GfCWm+EbAWunwCMH78rcvIfVjXYeH9EfWLkEqRbocs/r7CtHSPBMsrLJfHYnXy16n6+ldlb2sdpEscSBEXoBX6hwh4bY7M8THMs/TjC9+V/FN+fZeuvQ8nF5jGMXCjq+4+KIRRqiKFVRgAVIKBRX9bRioJRirJHzF7hRRRVAFIwyKWigDnvEvhsalEZoVC3KDjtuHoa4F1MblGUqy8EHsa9eIyDXJ+LvD4nQ3tuv71RmRR/EPX61/OviXwJHHU5Z1lsP3sdZxX2kuq/vLr3Xme5l+M5H7Ko9OhxlRTwLcQvE4yrDBFSZpa/khNxd0fUnBX9m9hcvC3ODwfUdqrGuv8Rad9stTKgzLFyPcdxXI19jhK/t6ak91udEZXRk6lofnzLdWkhtL1OVkTjJ962PD/xAMUy2OuILa46LcdEf6+n16U2q17YQX8XlTxh17HuPpX0mDzGphvdesTGrRjVWp6EjCRQykMp5BByDS9eK8usL7VvBrfuGN/pg6wP95B7eldzoPivT/EUebaXbKB80MnDr+HevtcPiqWJjeDPGq0J099jXK8UnSnZoNeZjMmoYm8qfuy/AyU2jifH/AMIfC3xKt2TWtMR7nGEvYf3c6fRh1+hyK+YfiH+x34g0JpbrwzcLrtmORbtiO4UemOjfhj6V9p7fSm4xXn4bMM4yB2i7w7PWP/A/A+fzPh3Lc4V60LT/AJlo/wDg/M/LTVtGvtDvZLTULOexuU+9DcRlGH4Gqdfp74n8GaH4zs/sut6XbajDjCieMEr/ALp6j8K8H8a/sXaNqJkm8NapNpcp5FvdDzYvoD94fjmvvsBxvg69o4uLpvvuv80fk+ZcA43D3lgpKou2z/yf3nx0K67wH8V/FPwzkuD4d1VrBLkq08RiSRJCBgZDKfU9MV0Xi/8AZv8AHfg/e8ukNqNqvP2jTj5y4+g+YflXmlxazWcrRTxSQyKcFJFKkfUGvtVVwOa0XBONSD3WjXzR8K6WY5NWU7SpTXXVfie/eGf2zvE+mahPdavo+m6u8yRxl4i9u+xN2BnLDqzHp3rvPDX7aPhyTWL+81fQ9SsTcrFGv2ZknCKgbqSVJ+Z27V8gYo6GvnsTwdkuJ5m6PK2rPlbWit0vbp2PpcNxxneHsnUU0v5kv0sz708NftPfDnUtY1K6m11rEzeVHF9stpY8oq55O0gfM7966nw38WfBWra5rFxB4r0aTeYYYj9ujUsqpu4BPPzO1fnGOc80ZNfOV/DvL6nN7KrON0l0eit5LsfSUfEnFxt7ahF+ja/zP0+8OanZ6jq2uz293BcRtPGivFIrAgQoeCD/ALRq1oXz6pr7gZH2xV49reGvy0WJFfcEUN/ewM1cttVvbLd9nvbiDccnypmXJ/A+1eVV8NU+bkxW6S1h2t/e8j1afiVS09phn8pL/JH6f+H/AJtQ11+v+mhc/SGKnaF/yENd/wCv4f8AoiGvzJg8W69a7/I13VId53N5d7Ku44xk4bmnp4y8RRs7L4h1dS53MRfzDccAZPzdcAflXPLw2qvntiV7yS+F9LefkdK8ScHpehL70fpj4azv1lccrqEg/NUb+tN8NSLb21/A7Knk39wPmOPvSGT/ANqV+ZJ8R6uxctq1+xdi7brqQ7m9TzyfeqMs0k5Yyu0pY5Jdi2T+NaPw1lPmU8Vvb7Hb/t4yl4lYdfBhm/mv8j9LdJ8Y6DoVvfRahren2LRX1zxcXSJw0jOOp9GFczpfx7+Hvh/T7mG78WabujvLnalvJ5x2GZ2Q4QE42kV+eaRpECERVB7KMU/PFelDw4wcub22Ik+Zp6JLb7+55tXxJrW/dYZL1k3+iPty2/a78AeHtNkt431HU5EuJygtrQqChlZk5cr/AAkVww/bZXSNPez0jwsZQs0zRS3t3tCo0jMoKKpyQCB97tXy2KK+gpcDZLTcnUg58zu7ye+va3dngYjj/OK2lNxh6L/O57He/tY/EGayNrYXllo0Id2X7FaBmAZy2N0hfpuwCMdBXkV7ezahd3F1cytPc3EjTSyP1d2JLE/Umo0jaRgqqWY8AAZNd54R+BPjbxoymw0K4igb/l4ux5MY98tyfwFfSU6GW5PGU4RhST3eiv6vdnzFbF5tn01CpKVV9Fq0vktEcD16VLbWs15OkNvC88znCpGpZifQAV9W+C/2KI4jHP4o1oyHgm108YH0Lt/hXvfg34X+F/AMITRNHt7STGDOV3St9XPNfL4/jXAYa8cMnUl9y+9/5H1WXcBZhirSxTVKP3v7l/mfH/w9/ZQ8XeL/ACrjVEXw9YNg7rpczMPaPr+eK+oPhz+z74Q+G4Sa1sf7Q1Jet9fYdwf9kYwv4DPvXpXWlANfnGNz3Ns7bpxbUX0jovm/+CfrGV8L5ZlFpwhzTX2pav5dF8g6UBTS4pe9XhMhivfxLv5L9WfUyqdhMYpc4pHkWNGdmCooyWY4AFcVrfxEBlaz0WI3tz0M2P3a+49f5V9O3Sw0LaJImEJVH7p0uta/ZaBbGa7mCZ+6g5Zz7CvP7/VNT8avh91hpQPEa/ek+vr/ACpttoclxc/bdUmN7dtzhjlV9q2AMCvlsbmzneFHbuevRwqh70tWQ2dlDYQrFDGEQfmfc1OKKfbwmeVUXqe9fMTnvKTO9Loi5pdrvPnMOBwvvWrSRoEQIvAUYpa+Ur1nWm5M6orlQVqeHtBn8QXwhiysa8ySY4Uf41U07T5tUvYraBd0jnH0Hc17HoGiQ6HYpbxDJ6u56s3rX6fwFwZPiXFe3xKth6b95/zP+Vfq+i9Txsyx6wkOWHxP8PMsaXpcGk2cdvAgREH4k+pq7SdKWv7YoUKeGpxo0YqMYqyS2SPgJScm5SerCiiityQzRRR2oAw/Ffh5PEGnmPhZ0+aN/f0+leP3dpNY3DwToY5EOCpr3ojJrF8QeFrTX4sSrsmUfLMvUf41+Mcd8BLiP/bsC1HERVtdppbJvo10fyZ7uXZk8I/Z1Phf4HzN4s+GGneI5jdQf6Fdk5ZkHyyfUevuKy5/D19YnyxaOyJ8oMallwOnSvZ9Z8Falo7FvLNxAOkkQzx7jtWAV55BBHY1/M2Jr5xkklg8wpyXLspJ/g+q+8+r5KGMXPTl9x87azoGtavrE7RaXeSKDsU+S2MDjOcV0ng/4Q3s93Hc6yotrZDu+zhsu/scdBXsp9qOgHpWmI4txc6HsKMVBWtfd/8AAOiGGjG1xFUIAAAABgAdqfFG08qRoCzuQAvqaltLK4vpBHbwvMx7Iua9D8IeBzpbreXwD3I+5GOie/1qOGeFMfxLi4wpQap396b2S669X2Rji8bSwkG29eiOm0PTjpmlWtt3jjAP171ojgUg6Utf3thsPDC0YUKStGKSXolZH5vKTnJye7CjNFFdJIc0UUUAFFFHWgAoopKAFprrnFO70UAUrjSrS65lt43PqVqo3hXS2OTaL+BI/rWxRXi4jJMsxcufEYaE33cIv80axq1I6Rk18zJTwzpkZyLRPxyavQ2UFsuIokjH+yMVYorXDZVgMG+bDUIQf92KX5IUqk5/FJsKKKK9UzCiiigAooooAKKKKAENMZdwINSUlJq+jA868VaL/Zl35sYxbynI9j3FYteo6vp6anYyQPjkfKfQ9q8vmieCZ43GHQ4I96/iHxL4WWQ5n9aw0bUa12vKXVfqvL0Pr8uxPtqfJLdDT0ridasfsN86KMRt8y/Su2FZHiWz+0WPmqPniOfw71+W4Ct7KrZ7M9mLszkqKQUtfXHQIaytQ8Pw3MgngZrS6XkSxHHNa1FaU6k6T5oOzE0noypp/jfVNBZYdZgN3bdBdRD5h9ex/nXbaVrljrUPm2dykw7qDhl+o6iuSZQwIYZB4wayLnw7Gs4uLGV7C5HIaI4FfTYXOWvdrr5nBUwcZaw0PVKQivOrPxvq+hkJqtr9ugHAuIeGH9D+lddo/ivS9cA+zXS+Yf8AllJ8r/kf6V9LSxFKurxaZ5c6M4bo1ttIRj6U6ivPxGUYXEauNn3X9WIU2hhGawvEXgTw74siKavotlf5/imhUsPo3X9a6A9KTbXhTyTE0Hz4Wpr9zCap1ly1Y3XnqjwvxH+yB4G1gu9h9t0aVuR5E29B/wABfP8AOvNNd/Yj1aAu+keILW5Tsl1E0bfmMivr/FJiuunm/EOA3lJpd1zfjv8AifNYnhbJsZrKik/7t1+Wh8B6z+yx8Q9JBZdHW+Ud7SdHz+GQa43U/hV4w0bcbzw1qcIHUm1cj8wK/S3v0pTyK9Olx1j6elalF/ev8z5qt4e5fPWlVlH7n/kfllcaTe2uRPZXEP8AvxMP5iqjAg4IIPuK/VGaxtrgETW8Uo9HQGs2fwdoF1zNouny+72yH+lenDj+P28P90v+AePU8OX/AMu8T98f+CfmBRX6Yy/DPwpMoD+HNMYDn/j1Qf0pIfhj4ShJKeG9MBPf7Mh/pXT/AK/Ye38B/ejm/wCIc4j/AKCF9zPzPHPTJ+lWYdNu7ggRWs0uf7kZP8hX6aQeB/D1scw6Hp0RH921T/CtG30yztceTaQQ4/uRgfyrCfH8PsYd/OX/AADoh4cP7eJ+6P8AwT81dN+G/irVz/ofh7Upx6rbPj+Vdfo/7MvxE1jH/EhezU97uRY/5nNfoIAB0GKXivLrceYyelKlFfe/8j16Ph5gIfxqspfcv8z420L9ijxFdhW1TWbHT1/iSFWlb+gr0rw7+xn4P0wq+p3d/q7jkqXESfkvP617/wBaBmvIq5/nuO0hJpf3Vb8f+CfSYbhPJcLZqipP+87/APA/A5Tw38LPCXhFQNK0CytXH/LTyg7/APfTZP611Q4GBgCl20oGK4FlGOxUufEy+93Z9PShRoR5KMUl2SshKXbTqSvaw+RYalrU95/gU6jYmKWo5riK2RpJZEijHVnOAPxrlNW+JNhauYbCN9SuOgEYwmfr/gK9xeyoRsrJCjCU3ZK515IwSSMetcvrvxA07S2MFuTf3fQRQnIB9z/QVy13JrviU/6fc/Y7U/8ALvBxn6//AFzVqw0i10xQIIgG7u3LH8a8TE5xTp+7S1Z6NPBvebKd2NY8UuH1Ob7La9VtIePz/wDr5rRs7GCwi8uCMRr7dT9TViivla+Kq4h3mz04wjBWigooo71xlhWrpUGyMynq3A+lZkUZlkVF6scV0KqEQKowAMCvLx9XlioLqawV3cWl7+9Ia6LwPoX9sauJJFzb2+Hb0J7D/PpXPlGWVs4x1LA4de9N29F1folqFetHD0pVJbI7LwJ4bGk6f9pmX/Spxk56qvYV1a0iDFPr/QXJ8qw+S4GlgcKrRgvvfVvzb1PzGtWlXqOpPdhRRRXtGAUUUfhQAUUUfhQAUUUfhQA113deazrrw/p16xaazhkY9SUGa06Pwrlr4Whio8leCkuzSf5lRlKDvF2MBvA+isf+PFB9GYf1p8XgzRoWythET/tZP8zW5R+FeTHh7J4S5o4Smn/gj/kb/Wa705397K0FlBaLthhSJfRFAqzRj2or3IU4Uo8sEkvLQ5229WFFH4UVoIKKKKAD9KKTFFAC0UGigAooooAO9FFFABRRRQAUUUUABNFFFACUtFFACUtFFABRRiigAopD0pu7mgB9cF4208W96lygwk3Df7w/z+ld4OaxvFdmLrRpsLl0+cfhX53x7k0c6yDEUkrzguePrHX8VdHbg6vsa0X0eh5xTZYxLG6MMqwINOFBr+AU2ndH3B59PEYJ5Iz1ViKZV/XU2arOPUhvzFUK+7pS56cZd0dS2CiiitBhRSYpaADHGKy73w5ZXrbvL8mTrvi+U5rU6UVpCcqbvB2E1fcy7W78RaDj7LeC/gH/ACyuOSPxP9DWvZfE6FGEeqWM9jJ0LgFl/wAf50zFMkiSVSrorqezDIr2aOb16ektUc08NTn0Ot07xDp2rAfZbyGUn+ANhvyPNaAOfavLbnwtY3DblRoH9Ymx+lLBb67pWBY6u7xjpHPyP1zXt0s5oz+PQ4ZYKX2Weo0V55D438QWPF3pkV2o/jhJU/1q9B8U7Dpd2lzaN3yu4f0r1YYuhU+GRzSw9WPQ7WjAPasC28eaHdAbdQjQntICv861LfV7G6GYbyCQH+7ID/WtWqVRapP7jFxkt0WiKNtCsrDggj2pccVhLBYWW9Nfchc0hNvvSBad+FH4Vl/ZuE/59r7hc8u4m3nvRto6n3penerWAwsdqa+4OaXcMD0oxjtUclxFEMySIg9WYCqFz4n0q0z5uoW647eYCf0reNKjT+GKX3DtJmnRXLXXxK0O3zsnknb0ijP9cVmy/E2a4yNP0eeb0eU4H5Af1oliKUF70jSNGpLZHeVHJKkSl5HWNB1ZjgCvOpte8U6l0aDT0P8AdGW/XNUm8Oy3zB9R1C4vG/ulsCvOq5th6ezudMMHN/EdnqXj/RdNypuxcyD+C3G/P49P1rnrnx5rGqZXS9OFrH2muOT/AIfzqOz0ezsseVAgI/iIyfzNXMV4tbOpy0pqx2QwcI6vUxX0O61SQS6tfy3bdfLU4Uf59sVp2lhb2KbYIljHsOfzqwKK8OriKtb45XOyMVHZCUopKWuYsKKKKACiiigC7pMO6cueijj61rjiqOkJi3ZvVv6VfFfM4yXNWfkdMNhP6V7F4K0gaTocKsMTS/vH9cntXl3h6w/tPW7O2IyrOC30HJr25F2jA4r+iPB7J4znXzaovh9yPz1l+Fl958rntdrlor1f6C9KWkJAxzSA5OK/qE+QHUUUUAJRS0YoAKM0d6MUAFFFBFABSUtFACUtFFABRRiigA6UZopKADNGaWigBDxRS9aKACiiigAooooAKKO9FABRRRQAUUUUAAooooAKKO1FABRRRQAGopJhEhZmCqOST0FPc4FcJ4t143czWkLYhQ/OR/EfT6V8bxVxLhuF8vljK+snpGP8z/yW7Z1YbDyxE+SJc1bxwVZorJQ2ODI44/AVht4m1Nn3famB9ABisquP1v4s+GtDu2tpr0zzKcOLdC4U+hI4r+N8ZxdxPxDiXOnWn/hptpJfL9dT6yng6FKNuW/rqes6X44mjYJeKJE/56KMEfhXVpdQanaMYZVlRlIO09OO9eNaJ4i07xHamfTruO6jGN2w8qSM4I7da5v4lPqug6cPEWg3s1hqNkR5hiPyyxZwQy9GwcHntmvvuFPEbMcJiP7Kz29SEvdvL4ot9H3T89fM48RlsJ+/S0f4HcyJ5cjqeqkimGqejahLqukWV7Pt864hSV9owNzAE4H41c7jNfgWJioV5xjsm/zPZWyucd4j/wCQtLj0X+VZlaGvPv1af2IH6Vn19dhlajBeSOuOyCiiiugoKKKKACiiigAooooAKKKKACmuiyDDKGHuKdRQBRm0SxnzvtYs+oXB/SqknhPTnPEbof8AZc/1rZoraNarH4ZMVkzBXwpFGcw3d1F6bXp40O+T/V63eoP99v8AGtuiuhY3ER2myeSL6GMdN1gYx4gvf+/r/wDxVJ/Zus/9DDef9/X/APiq2qKr6/if5ifZQ7GKdJ1V/v6/ekf9dG/+KpD4cmkB83VryT1+c/41t0ZpPH4l/bH7OPYwl8H2X8ck0v8AvPViLwzp0RBFsG/3iT/WtWisJYitLeTKUUtkV4dPtbfHl28Sf7qAVPilorFyb3ZQUdKKKkAooooAKKKKACiiigAooooAKKKKANfSj/ov/AjV2qOkNut2Ho1Xq+VxP8aR0w+FHW/Da3EmuSTH/llEfzJruPEPiq18PRDzCZJmGVhTqfc+grwXXfiBq/g1rSx0OOH7fq0nkLczDd5IGMkL3PPfjjpWs0s0xD3E8lzKQA0spyzH1Nft2V8ZrhfhejhcCr4io5O72jra/m9FbofPV8veMxjqVPhVvmdLf/EDVr2Q+XKLWPssajP5mo7Lx7rFm6lpxOg6rIoOfxFeear490PR7qW3uL5RPEpZ0QFiMduO/tV3QfE+m+JITJYXSzbfvJ0ZfqDzXwtXPuKYyWYTxFVJ9bu33bW+Vj0lhMJb2agj3Hw340ttexE37i6HWNj1+h710QNeBRSPBIskbFJFIKsOoNeueDfEi69YYcgXUWBIvr6Gv6H4B4+lnz/s7MWlXS0eymlvp/MvLc+VzLLfqv72l8P5HR0Gg0V+5Hz4UUUUAFFFFACUv40UUAFJS0UAFHejNGaACkpaKAD8aKKKACiiigAooooAKKKKACiiigAooooAKMUUUAFFFFABRRRQAUh4FLSNQBk+JdU/s7S5HU4kb5E+przUktyTkmuo8dXJe7gtwflRS5+prlJpVgheV+FRSx+g5r+IvFLOJ5nn8sJF+5RSil5vWT+/T5H12W0lTo8/Vnk/xt8fTaWi6HYO0U0y7rideNqnogPqe/tj1rwqvW9Xddaup5rpFl81yxDDNcrqPgqKQl7STym7Rucr+favYyKWGy7Cxw7VpdX3Z1e2TepJ8H9TudP8d6fFDIwjuSYpUHRlwT+hGa9+8cKG8HayCAQbWQfpxXj/AMGfCF0vjFry6hKw2URYP1DMwwMH6ZNet+NZBPZ2emDmTUbpIcf7AO9z9NqkfjXxnE1SlWzml7H7KTb9G3+COiNrGtolv9k0awgIwY4I0I+igVcJ4oA4AFVdUufslhNJnBC4H1NfnbbrVW+7/M1XY4u9l869nfszk/hmoaB3or7iMeVKPY69gooopgFFFFABRRRQAUUUUAFFGKMUAFFFFABRRiigAooooAKKKKACijFFABRRijFABRRRQAUUUUAFHSiigAooxRigAoooNABRRRQAUUYooA0NGf5pF9QDitWsPT5PKu0PY8GtuvnMdDlq37nRTd0c54jtw3iHw3MRwlxIuT6mM4/lVzxbey6b4Z1K6gbbNHAzIw7HHWo/F4MWki8VctYypdf8BU/N/wCO5q/qNpHrGk3FvuDRXMLKG9mHBrohNcuHqT+GLs/vv+TJfVHy67tI7MzFmY5JPJJ9ataVqt1ot9Fd2kpinjOQR0PsfUVYTw3fyXs1sIGVoXKOzcKCDg810WneDLeDa9032h/7o4Uf41++4jF4WNPlm001tvozxHNQeu57H4U8RQ+KNEt7+IBC3yyJ/ccdRXW+F9XOi6zDPuxEx2yD1U15n4EnS0uZLNVCROu5VUYGR/8AWrt6/DalWeTZpHE4R8vJJSj9/wDSPTg44ug1Lroe+rJvAIwQemKfWJ4RvjqHh+zlJy4TYx9xxW3iv9BMBi4Y/CUsXT2nFS+9XPzWpB05uD6aBRRRXeZhRRR60AFFGKMUAFFFJigBaKKKACijFFABiijvRQAUUYooAKKOlFABRRSUALRRRQAUUUUAFFFFABRRRQAUUUUAFI3alpDQB5v4tctr04PYAfpXA/Eu8ew8CazLGSr+QVBHUbiB/WvQPF8Ji1yVjwHUMK4zxlpDa94W1OwjGZZoGCD1bqv6gV/nxxB+64qxDr7Ks7+nN/kfdYazoQt2PmGz8WX9rgO4nT0kHP510ekeK49UuYbX7PItxKwRFQbsk/rXCvG0TsjqVdSVZSMEH0rY8J+Kbjwhqy6hbQQTyqCuJ1yAD1xjkGv2LF4KnUpSlRhedtNbXYOnFn1B4a0VdC0uODgyt88rerf/AFqo6dEmueJpdVyWgska2t+flLEjew/ICuEtPidqfxEs/wCxdI0+Sx1Cf5ZrsPuSGL+JgeoPYV6jomkQ6FpdtYwlmSFAu5zlmPcn3Nfg+Nw1fL3OWKdq0+nZPd6d9l5XNktkti90Fc94ru8JFbr1J3t/St6SRYY3dzhVGSTXDaheNfXckzdGPA9B2rgy2jz1faPaP5nRBXZXoFFFfUnQFFFFABRRRQAUUUUAFFFFABRRRQAUUUlAC0UUUAFFFFABRSUtABRRSUALiikpaACiikoAWiiigAopKWgAooooAKKKKACiikoAXFHeikoAX7uCOoroLeUTwK/qOfrXP1o6TcbWaI9+V+tedjqXPT5lujSDszRniWeGSN1DI6lWU9CD1rF8LqdPtDpUsrSSWfyozdWj/hP4Dj8K3K5nxhp2oL5GraSxN5ZnL2/aePup9/T/APVXnYO1a+GnKyls3tdbffsXO6akuhS8dWCWKNqZO2HgSnHT0Nea3njaCPItoWmPq/yit3X/AIzSXcE1taaYqBlKObs7vqNorzAnLE4Ayc4HSv17IcrrxoWx8dVtr087Hj1qdOU+aJ2nhDxXfXHi/Sld1SJpwpRF4weP6173nrXz98LNJk1TxhaOFPk2uZpGHQYHH64r6BIr47jFUYYyFOkkmo6/ez0MLHlg7HqPwzkLaFKv9yYj9BXYVyPw3hMWgFz/AMtJWP8ASuur+w+C4zjw7glPfkX/AAPwPz/H2+tVLdwo6UUV9qcAUUUUAFGKKTtQAtFHeigAooooAKMUUUAAooooAKKKKACiijrQAUUUUAFFAo70AFFFFABRRRQAUZoooAM0UUUAFIeaWigDk/G+mNNbx3aAloshseh71xXUV67MgljKMNysMEHvXA6/4WlsJGlth5tuT90feX296/ljxR4KxNTEvPMvg5KSXOlumtOa3VNb9nqfRZdi4xj7Go7djxXx/wDBq28T3Ul/psq2N8/MiMuY5D68dD71x2k/s/6vPcj+0Ly3tYAeTETIxHsOBXvmMHB4NFfiGH4nzPCUfq8Z6LRXV2v687n0Fk9TG8L+E9N8IaeLTTodgPMkrcvIfUmtkdKRnCAkkKB3NYGr+I1UNDatljw0g6D6V4CVfHVXOTcm92zRRvsReJdVDn7JEeB98j+VYGKMknk5NJmvq6FGNCChE6ErKwtGKazqvVgPqcVG13AnWZR/wIVuVZk2KKr/AG63PSZfzp6XMT9JFP8AwIUDs+xLRSZ96WgQUUUUAFFFFABRRVjTbF9S1C3tIxl5pAg/HvWlOnKrONOCu20l6smTUU5PoV6K94b4ZeHpY1DWOGAA3LIwJ/WqM3wf0OTOxrmL0xJnH5iv1ep4Z51FXhKEvm1+h4kc4w73TR4rRXrc/wAFbE5MWozqf9tFb/CqM3wUkGfK1RT/AL8WP615FXgDiCntQT9JR/zN45phX9q3yZ5lRXoEvwZ1Nf8AV3tq/wDvbh/Q1Ul+Eeup937NJ9JP8RXl1OEM+p74SXy1/I3WPwr+2jiqM11j/CzxEmcWiPj+7Mv9TVd/hx4iTrprH/dkQ/8As1cE+Hc4h8WEqf8AgEv8jVYvDvaa+9HN0VvP4E19Bzpc5+gB/rUZ8E68P+YVc/8AfFczybMo74af/gMv8ivrFF/bX3oxaStseCteJ/5BVz/3xT08B6/J00qf8QB/M0LJ8ylthpv/ALdl/kP6xRX2196MKg11EPwz8RSkZ0/ywe7Sp/8AFVpWvwe1iYjz5ra3Xv8AMWP6D+tejQ4WzvEO1PCT+cWvzsYyxuGjvNHC0Vv+MfCE3hK8hiaTz4pU3LLt2jPcfy/OsCvExuCr5fiJYXEx5Zx3R006kKsFODumFFHeiuE0CiiigAoopDigBaKge7hj+9Ko/Gov7VtQceb+QNOxXLJ9C5RVT+1LX/np/wCOmnLqFu/SZfxNAcsuxZoVirAqcEd6jWWN/uup+hqTpSauTqjds7oXMYI+8Oo9KnxzXPQXD28gZDz3HrW1a3sdyODtbupr53E4V0nzR2OiMr6M5Dxl8L7HxJK91bOLG+PLMFykh/2h6+4ribf4Kaw91smubWKDPMqsWOPZcCvbKWvWwnEmY4Ol7GE7rpdXsRKhCTu0YvhbwnZeE7D7NaAuzcyTP95z/ntW9a20l5cRwRLukkYKAPU060sp7+ZYreJpZD0VRmvS/B3g1dF/0m62yXjDAA6J9Pevd4a4YzHi7Hqck/Z3vOb2t2T6vslt6HDjMbSwVNq/vdEdBo+nrpem29qvSJQM+p7n86v0UZr+66FCnhqUaNJWjFJJeS0R+dSk5Nye7DvRRmjtW5IUUZ96CaACij8aM0AFJS5o696ACijPvRQAUUUZoAKKM0Z96AE6UUufeigAooNHegAooooAKKKKADvRRRQAUUZooAKKM0UAFFFFABRRmjNABTJY1kUhlDA9iKfSGk0mrMDKuvDen3ZLSWyBv7y8H9KxNQ+H0UwJtL+a1b0ZVdf5A/rXYYo69q+Vx3CuR5k3LFYSEm+vKk/vVmdMMTWp/DJnjmt/DHXySY7qO/Uchd2w/keP1rjdS8PalpBP2uxngA/iZDt/PpX0rgDtSMisMFQR6Gvhcb4X5VVT+pTlSfb4l+Ov4nq0s4rQ0mk/wPlS5W4P+pdFHutZV0moDO8uy/7B/wAK+ntW8BaJq5YzWMcch/5aQfI36dfxri9Y+DDqGfTb0OO0VwMf+PD/AAr82zHw6zjBXlh0qsf7uj+5/o2e3h85oS0mrPzPBndifmJJ96Su717wTf6UT9v090QHiVRlf++h/WuXutEZPmgbeP7p61+bYjDV8JN08RBwkujVn+J9FSxFOqrxZmZopWRo22spVh1Bptcx1aE0N3LbnKOQPTPFa9jqq3LCOQbJOgx0NYdAO05HBoMpU1I62iq2n3BubZWP3uh+tWak4GrOwUUUUhCd69A+EOhm71aXUnXMdsu1M/3z/gM/mK4KOJ55UjjUs7kKqjqT2FfQ/g/QV8PaFBaYBkA3SN6uev8Ah+Ffqfh7krzLNFipr93R1/7e+yv1+R4ua4j2VHkW8vy6m0tOo6dqK/q8+JD8KKKKYCUUtFAB+FFFFAB+FFFFABRRRQAlLR1ooA5jx94d/wCEj0GWJFBuYv3kP+8O34jivAWBUkEYIOCDX1IVHpXifxR8KnSdTGoQJi1uj8wA4ST/AOv1/OvwjxK4fdanHN6C1jpP06P5bPy9D6TKMVyy9hLrt/kcNmloor+cz6wSjr9KXrTXcIpYngDJoArX1+lmoGNznotYk99Ncn53O3+6OBUdxMbiZpGP3j+VMqz0IU1FCZzRRTlVnYKoLH0FBqNpyK0hAUFiewFadpobOQZcjPRF6mvQPDfwt1TVFVlgWwtjz5k/BI9h1/OvSwOW4zM6nssHSc35L83svmcNfGUsOrzdjzq30edyC5EQ/WtS103y2AWSWR/QH+le6aP8JdIsFDXW+/l/6aHC/kP6119jpNlp6YtrSG3H/TOML/Kv1TL/AAwzCulLGVY0/JLmf6L8T5yvnsL2pxv+B882vhfV7wAw6bdOP73lED860rf4b+IZ+Rp7R/78ij+te/7R6UYHpX2FHwty6K/fV5y9LL9GeXLOaz+GKR4zZ/DDxGSA81vCv+0+4j8hXRab8KGUq2oak0o7xwIFH5nP9K9E2g9qMe1e5hfDjh3DSU5UOd/3nf8ABWRzTzXFzVua3oUNL0e00eIRWsKxL3xyT9SetaGBRiiv0ehQpYamqVGKjFbJKyXyPKlJyd5O7Ciik/CtyRc4ozR+FFABRR+FFABR1o/CigA70dqKT8KAFzRmjvRQAmaXNFFABmiijNACUUfhRQAtFFFABRRRQAUUd6KACiijNABRRmigA70UdaKACiiigAooo70AFFFBoAKKKSgBaKSloATb3oIpaSgBrRI6lWUMp4INcpr/AMM9G1kF0hNlOf8Alpb8An3XpXXUhGTXm47LcHmVN0sXSU15r8nuvka06s6T5oOzPBPFPwm1LTkZ1i/tC3H8cI+cf8B6/lmvN77SZbVmKguo68cj619hFA2M1zniXwFpfiJWeSLyLo9LiIYb8fX8a/Fs88M4STrZROz/AJJbfKW6+d/U+lwmeTptRrq67o+Uc80da7/xr8Mb/QHabYJIM8Txj5T9R2NcFJG0LlWBVh1Br8IxmBxOX1nh8VBwmuj/AK1+R9nQxFPEQ56bujZ0JswSj0atOs7REK2rH+8xrQrz2c1T4mLSUV0Pg3wlceKtRVADHaIcyzY6D0Hua7cFgq+YYiGFw0eacnZI5qlSNKDnN2SOk+E/hNry7OsXKHyYTthB/ifufw/n9K9fUYB7VBYWMOn2cdtAgjhjUKqjoBVgCv7M4cyOlkGAhhIay3k+8nv/AJLyPgMViJYqq6j+QtFFFfUnGFFFFABRRRQAUUYooAKKBzSdaAFooooAKO1JS4oAKzta0eDW9Omsrhd0Uq49wexHuK0aTbWNalCvTlSqK8ZKzXdMabi7o+a9f0S48O6nLZXC4ZD8r9nXsRWeK9/8a+EIPFOmlOI7yPJhlx0PofY14RqOnXGk3klrdRNDPGcFW/mK/kHi3hetw/inKCvQk/dfb+6/Nfij7vA42OKhZ/Et/wDMr1X1A4spj/smrFRXMfmwSJ6qRXwB6sd0ctR3oroPDfhS71y7jjht2mkbpGB092PYV0UqVStNU6UXKT2S1bPQqVI04uU3ZGTZ6dJeHI+VP7xr0Pwd8Mr7WVSSOL7LbHrczDlv90d69G8IfCuz0jy59RC3d0OQmP3afh3+td8qBQABgDtX7nw94bTqqOIzh2X8i3/7efT0WvmfG43O+a8MP95zXhvwDpXh1FaOHz7kdZ5uW/DsPwrpgoFGKWv3rB4HDZfSVDC01CK6JWPlKlSdWXNN3YmBSgUUldxmLRRSUAKKKO1FABRRSYoAWijpSUALmg0YooAKKDSUAKKKOtJQAtHaikoAWkpTR3oAKKKMUAFFFGKAD8cUUmM0UALRRRQAZooooAKKKKACiiigAooooAKKKKADFFFFABRRRQAd6DRRQAUcUUUAHFFFFABkEUUUUAHFHaiigAzSHniiigCKa2S4iaORVdGGCrDIIrxH4rfDmDTGF9ZAR2rnBXP+rY+nqD+lFFfnnHOXYbGZNWrVYXnTV4vqn69n1R6mW150sTFQe5xNrALeBEHOB1qWiiv4/PvG7u51ng34fXPibbcSuLexBwXBBZvYDt+Ne1aRo9ro1lHa2kSwxJwAByfcnuaKK/rngfJMFgctpYylD95Ujdyer9F2R8LmOIqVarhJ6J7F4YFKelFFfpR5Id6KKKACiiigAooooAKKKKACiiigAooooAKKKKACj2oooATGfpXP+K/B1h4otsXC+XcKP3c6D5l/xHsaKK48XhKGOoyw+JgpQlumXCpKk+eDs0eLeJvCN74Yn23GySFj8kqH734dRWHRRX8a8VZbh8ozarg8LfkVmr67n3+DqyrUYznuWfB3ghvEmvGFHVE5csf4F+nc819DeH/Ddj4ctFgs4gvHzueWc+pNFFft3hrleEWXPMOS9Vyau+iVtu3mfPZxXqTreyb91JGsBS0UV+0HzwUUUUAFFFFAB1ooooASloooAKKKKACkoooAOAaXiiigBMilyKKKAE4pTRRQAcUcUUUAJxS0UUAJxS8UUUAHekoooAXiiiigD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6" name="AutoShape 9" descr="data:image/jpeg;base64,/9j/4AAQSkZJRgABAQEAYABgAAD//gA7Q1JFQVRPUjogZ2QtanBlZyB2MS4wICh1c2luZyBJSkcgSlBFRyB2NjIpLCBxdWFsaXR5ID0gOTAK/9sAQwADAgIDAgIDAwMDBAMDBAUIBQUEBAUKBwcGCAwKDAwLCgsLDQ4SEA0OEQ4LCxAWEBETFBUVFQwPFxgWFBgSFBUU/9sAQwEDBAQFBAUJBQUJFA0LDRQUFBQUFBQUFBQUFBQUFBQUFBQUFBQUFBQUFBQUFBQUFBQUFBQUFBQUFBQUFBQUFBQU/8AAEQgCtwK1AwEiAAIRAQMRAf/EAB8AAAEFAQEBAQEBAAAAAAAAAAABAgMEBQYHCAkKC//EALUQAAIBAwMCBAMFBQQEAAABfQECAwAEEQUSITFBBhNRYQcicRQygZGhCCNCscEVUtHwJDNicoIJChYXGBkaJSYnKCkqNDU2Nzg5OkNERUZHSElKU1RVVldYWVpjZGVmZ2hpanN0dXZ3eHl6g4SFhoeIiYqSk5SVlpeYmZqio6Slpqeoqaqys7S1tre4ubrCw8TFxsfIycrS09TV1tfY2drh4uPk5ebn6Onq8fLz9PX29/j5+v/EAB8BAAMBAQEBAQEBAQEAAAAAAAABAgMEBQYHCAkKC//EALURAAIBAgQEAwQHBQQEAAECdwABAgMRBAUhMQYSQVEHYXETIjKBCBRCkaGxwQkjM1LwFWJy0QoWJDThJfEXGBkaJicoKSo1Njc4OTpDREVGR0hJSlNUVVZXWFlaY2RlZmdoaWpzdHV2d3h5eoKDhIWGh4iJipKTlJWWl5iZmqKjpKWmp6ipqrKztLW2t7i5usLDxMXGx8jJytLT1NXW19jZ2uLj5OXm5+jp6vLz9PX29/j5+v/aAAwDAQACEQMRAD8A/VEUUUUALRSUvegAopO9HegBaKKOKACik6UvWgAoxRRigAoxRRQAUlLRxQAYooxQKACijFHegAooooAKKMUcUAFFFFABmkPSkfjFc54n8dab4ajZZZfOuu1vGct+Pp+NcOMxuGy+i6+KmoRXVmlOnOrLlgrs3p7mK1iaSV1jjUZZmOABXk3j74uokcltpTlI+Va5/ib2QdvrXHeM/iLe645E8myEcpaxn5R9fWuBuLl7qQtIc+g7Cv514m8Qq2OUsJlV4U3vLaT9Oy/H0PscBkyTVTEa+R08U/2mNZSSS/JycnNSwzSW8qyRSNFIpyGQ4INZuiyb7Qg/wsRV/ivxfmalzJ6nuSik3HoeieE/ivcWciW+sZuIOguFHzr9R3/nXrFlfQahbxzW8izRSDKupyCK+Y/wrp/BXja48LXqo5aXT5D+8izkr/tL7/zr9n4U4+r4SccHmsuam9FLrH17r8UfO43LIzTqUFZ9u57+OlFVtPvItQtI7iBxLDIAyupyCKs1/S0JRnFTi7p9T5FqzswozRRViCijFFABmiiigAooooAM0UUUAFFFFABRRRQAUUYpjNgZJ4pN2AR3EaszEBRySa848WfFiKyke20hVuJQcNcP9wfT1/lWN8SPHr6hPLpdhIVtEO2WVT/rD3APp/OvPhX8+8XcfVadWWAyiVraSn1v1Uf8/uPqMDlaklVr/Jf5mhqniHUdakLXt5LPn+En5R9B0rOpajnk8qF3/ugn9K/Bq1eriZurWm5SfVu7+8+mhCMVyxVkafhTx1d+HtQdbWXKBsPA5+WT/A+9e7eFvGFj4otfMt22TqP3kDH5kP8Ah718mhmD7gSGznI610nh7xPcafdxTRTm3uoz8sgPDe1ff8L8Y4vIJqjUbnQ6x7ece3psceYZVDELnhpL+tz6uByKK43wV8QLbxNGsE5W31BR80eeH91/wrsAd1f1Vl2Y4XNMPHFYSalB/wBWfZnwVWlOjLkmrMdRRRXpmQUUUUAFFFFABmiiigAooxRQAUUUYoAKKKMUAFFFGKACgUUUAFGaSloAKKAKOKACikpcUAFFJRQAooo/GigBM0daXNJ3oAKKWjpQAnSloo70AJS0UdqAEpaKOlABRRRQAlLmiigAzRmikoAM0oooFABmjNFFABRmkJxSb6AHUVUvtTttOhMlzcRQIP4pHCj9a4/V/i7pNgGW1338o/uDag/E/wBK8XMM5y/K482MrRh5N6/du/uN6VCrWdqcWzumbFYeveMtM8PIftV0vm44hj+Zz+H+NeReIPinq+qKyiddPtz/AAw8H8W6/liuCvNeXcxjzNITy7Hqa/Ic48TqUE6eVUuZ/wA0tF8lu/nY+gw2STm71X8kek+KPi3faijx2f8AxLrXoXzmQj69vw/OvMb/AF15XbyyWLH5pG5JrNnupblsyMT7dhUVfh2ZZvjs4q+2xtVzfTsvRbI+uw2CpYZWghSxYkk5J7mk60Uda8g9A2dB/wBRKfcfyrU7VV0y3NvaAEYZvmIq0Kk82bvJi0YpKKRB6B8LfGLaXejSrqT/AESdv3TH+Bz2+h/nXsiNnPNfLgYqwIOCOhHUV778P/Ev/CRaDG8jD7VDiKbPUkdD+Ir+jfDfiKVeDyjEyu4q8PTrH5bry9D5PNsIoP28Ou/qdRRSA5pa/dj5sKKM0UAFFFFABRRRQAUfjRR0oAKKKKACiiigAriPid4p/sLR/s1u+Ly6yoI6qnc/0rtS+Op4r548aa6fEHiG5uQ2YVPlxem0d/x6/jX5tx5nksoyt06LtUq+6vJdX935nrZbhliK15bLUwh+VLSdaK/kU+6FqvqH/HlN/ump6bKgkiZD0YEUDi7NHKUYp0kZikZG4ZTg00VZ6hp6brctlIhLt8pyrqfmWvavA/xcjuY4rXVpB2C3Y6f8DHb614HT4J5LZ90bFT7d6+iyXPsdkNf22Eno94v4X6r9dzzcZgKWLjaa1PsmK5jnjWSKRZEYZDKcg1NXzF4U+JV/4fcLHMVjPLRSfNGfw7fhXsHh/wCLmmaoiLef6DKeMt80Z+jD+tf0jkfHuWZolTxEvZVO0tn6S2++x8LisqxGGbaXMvI72jFQW93FdxLLDKk0bcho2BB/Gpd2fSv0qM4zXNF3R4z00Y6igUfhVgFFFFABRRRQAUUUUAFHQ0UUAFHajNFABRRn2ooAKKO1FABRR+FFABRR3o9aACj8aO1GaAA/WigfSigBKWkpRQAlFLRQADvRRRQAUUUUAFFFHegApKWigApKWigApKWkNAAaazbBk02eZIImkkIVFGST2Fef674mm1KRo4WMVt0AHBb618JxVxfgOFMOquJ96cvhgt3/AJLzOzDYaeJlaO3c6258V6fayMjz5deqqpNUJ/H1lGD5cM0p9AAP5muFxRzX82Yrxgz6tN/V4QhHorNv72/0PfjlVFfE2zV1j4rXtsG8jR9qj/lpLJuH5Af1rj9R+Jev6hlftQtUP8Nuu39ev61tEbgaw9Y8PJMDNbLsl6lB0avAqeIOd5k+TFYhxT/l91fhY9Clg8NT+x+pymo6ncyyGSUTXTn+Jm3fzrHuNXuOgTyfqOa3CCpIIww4INIyhhyAfqK8yU5VHzTd2+p7EHGCtynKyzSTNl2LH1NM610zWNvJ96JDnviojpNqT9wj6MaVzpVePY5+kzXQf2Pbdw3/AH1Tl0q2T/lnn6k0XH7aJz6I0hwoJJ7AZrVsNJKsJJx06J/jWpHEkQwiKv0GKdRcylWb0QUtJRUnOLmikzR+NAAOtdh8MNcOkeI44HbEF2PKYdg38J/Pj8a5CnRStBIkiNtZCGBHYjmvVyrH1Mrx1LGU94NP5dV81oYV6SrU5U31PqFadXD2nxY0JbSEzzyCcoC6LExw2OecUSfGDQkHC3TfSMD+tf2GuKskUVJ4uCv/AHkfBfUsRe3I/uO4orz+T4z6Qv3bW8b/AICv/wAVULfGzTR92wuj9So/rXPLjLIIb4uP4v8AJFrAYp/8u2ejUmTXmrfG21H3dLmP1kA/pUDfGuPB26W/4zD/AArmlxzw9H/mJX3S/wAi/wCzcU/sfkepZpM15UfjXj7ul8+83/1qT/hdb/8AQLH/AH+/+tWL494eX/MR/wCSy/yH/ZuK/k/FHq26jNeTH41zBuNLTb/12P8AhTv+F1v/ANAof9/v/rUv9fuHv+gj/wAll/kH9mYr+T8Uer7qUGvKk+NWMbtL/Kb/AOtU8XxstwRv0yUD/ZlB/pWseO+Hpf8AMTb/ALdl/kH9m4pfY/I9OoPSvPofjRpTkCSzu4/cBT/WtOz+KPh68IU3ZgY8YmjYD88Yr1KHFWSYl2p4uF/N2/OxjLBYiG8GTfEPWTo3he6kVts0o8mPHXLd/wABk14DXdfFLxTBrd/Ba2cqzW1uNxdDlWc/4D+Zrha/nDj7N45pm7hRlenSXKrbX3bXz0+R9ZldB0aF5LV6gaKM0fjX5qeuFHeijpQBQ1HTftX7yPAkx371iSRPCxV1Kt711XWmvGkgw6hh6MM07m8KrjozlKXiugfSLZzwhX6GojocJ6SOKdzdVomHx61NBdS2xzHIVHp2rVGhRf8APRzT10W3HXc340XB1YNWJNI8aXukyboJ5bdv70LYB+o713ui/G6/hKrciC9X/aBjc/iOP0rhE023TpEp/wB7mp0iSP7qKv0Fe5gM9zLLP90ryiu19Pud0eZXw+Gr/FA9n0/4y6VcAC5t57Vj3ADr+Y5/SuisvHOiajgQ6lBk/wALttP5HFfPttbNcvtX8T6VtW9nHbJ8o+bux619pT8Vs1wS5cRCFR+ln+Gn4HkyyWjPWLa/E9ivPiBpFm5QTmdh/wA8V3D86hh+JOkyHDGWL3dP8K8pA+lGeeteTPxcz6VTmhCmo9uVv8b3NVkeHStdnuen61Z6ou61uI5h3CnkfhVwNzivBIJ5LWVZYZGidTkMhwRXpPgzxkdVcWd4QLofdfp5n/16/WOEvEzDZ7WjgcdD2VaWzv7sn211T7J79zxMdlM8NF1KbvH8UdpRSZFLX7eeAHaiiigAooo7UAFFFFABRRRQAc0UZooAKKKKACiij8aACijiigBKWkpaACkpaKACij2ooAKKOtFABSUuKSgBaM0lFAC9KKSloAKQnpS0hoA5LxxqLRwx2iEjzPmf6DtXFgcAVt+LpTJrsw5wgCj8v/r1xXjfVn0Pwnql7GcSxQNsPox4B/Miv4H45x1bOuJ68G9Iy9nHySdvzu/mfa4GmqeHjbrqcL8QfjUug3cunaNHHc3UZ2y3EnKIe4AHUiuM0n47+IbK4DXgt76An5kMewgexH9Qa84Yl2JYkk8kmtvwf4YPi7Wo9PW9gsncEhps/NjsuByfYkdK+6p8P5VgMI1XpppL3pPV+b8vkdV3c+lfCHjbTvGlj9osn2yrgS27/fjPv7e9b9eTL8JrnwPZf2toN9Nc6xbfO0bABJ0/iTaPX616N4b16HxJotrqMCtGsy5KMOUbup+hr8ZzPB4WDeIwE+ale2u6fn5dmaJ9yj4k0obTdxLgj/WAfzrm+1eiPGsilWGVbgg1wupWZsLySE9Byv07Vvl2J54+yluvyOiEuhVpaSivaNQo7UUtACUUUtABRSfjRQAUUUtABSUtJQAUdKWigANJS0UCEozS0lAxaSiloAT8KO9FLQAneg0UtACUZpc0UCE6UUUuaBiUUtJQAUUUtACUUtFACUUtFACUUtJQAGnIhkcKoyxOBTa0tJg+9MR04WsK1VUoORSV2XrW2W2iCjr3Pqal4petcn4xv7+8uLbQ9LDxz3YzPdAcQRdzn1NfP4ejLGVuVu3Vt9F1ZvJqCMrxn8WLbQZpLPTkS9vF4Zif3aH046n6VxNv8Y/EEN15kjW80RPMJiwMfUcit3xF8GbaztJbq01PyI413v8AbB8uByTuH+FeUsNrEZDYOMjvX7BkuXZLicM1Qj7S2jclrf8AT5HnVZ1FLXQ+kPB/jGz8X2JmgBinj4lgY5KH+o966OCZ7aaOaNikiMGVvQ187fDDVZNM8Y2QUkR3BMLr6gjj9cV9CjpzX59n2Xf2Pjl7B2i/ej3Wv6M66U/aw949w0PUBqul290P+Wigkeh7/rWjXIfDSdpPD7ITny5WA/Q/1rr81/dPDuPlmeUYbGT+KcE3621/E/NsVTVGvOmujCjiiivojlCiiigAoo/OigAo70dqKACjpRR2oAKKKKACiiigAxRRRQAlH4UvNHNABRzRRQAUUUUAFFFFABRRRQAUUUtACZo70UUAFIT60tI3agDzfxYm3Xrg4PzYP6VwXxLtGvfAusxoMsIC4HrtIb+leneOrUrc29zjhwUJ9x0rlJo1nieNhlXBUj2NfwDxhQnlPFWJlJbVOdejtL9T7fBz58PFrsfIln4d1C9wVgZFP8Unyit/TPB5tJop5Lp1lRg6mHjBHTmuu1a1Ok31xbzts8pyCzHAx2NcxqXjG1tcpbj7TJ6jhfzr9BWOxWOilRWj7GbnOTsj33wprY13SUkY/v4/klHv6/jVe0kj0PxK9h9yHUVaeEY4DrjePxBz+BryX4P+M7uXxotpcSAQXkbII1GAGAyD9eCPxr1rxtGIdOttRXiTTrmO4BH93O1x/wB8s35V+VZjlzy7Hywk/hqLT57fczsjdpX3R0XasDxVaboo7hRyp2t9D/n9a31IZQRzmq2pW32qxmj7lTj69q+Zw9R0a0ZeZvF2aZweKKXNFfanUJijGaWigBKMUtGaAEopaM0AJijFLSZoAKWiigBMUUtGaAExR0paKAEopc0UAJRilozQAhoApaKAE60tFFACUUtFACUYpaM0AJijFLRQAmKMUvWjNACYoxS0UAGKTFLRQAlGKWkoAFBbCjqeBXRQR+TEqAdB2rH06PzLtO4X5q268PMJ6qBtTQy4uI7WCSaRgscal2J7Acmsnw0DeWh1OSNo5r3Em1+qp/CPypvi8G40yOxU4N9Mlsf90nL/APjoNX9VvE0fSLq6wAlvCzgfQcCsqcH7CMY/FN2+S/zb/AbScrvocl4/uY9XU6YxYwKQZNrYy3YfhXml54H6m1uP+Ayj+orLt/FeoQ3LyvL54kYsyyc8k5OPSuk03xbZ3mFlP2eQ9n6H8a/YMLgMXlFGNOjqutu/XQ8CtKpKbmU/Bnhu+g8ZaUJIWCLMHLjlcAE9fwr6A/hNcZ4IsxNPJd8FEG1SOck12Z4r864kx0sbi4qS+FW/U9bCXdPmfU9Q+GcZXQZHI+/Mx/QV2NY3hOwOnaBaQnhtm5h7nmtmv7g4WwcsBkmEw01ZxhG/q1d/mfnmLqKriJzXVsSloor6k5AooooAKKKKADNFFFABRRRQAUUUUAGeKKKPxoAKKM0UAFFFFABiijFFABRRRQAGijFFABRRRQAUUUUAFFFFABRRRQBleItN/tLS5IgMyD5k+teZlSpIIww4IPavYHGa4fxboBhla9gTMbf6xQOh9a/nTxY4UqY+lHOcHG86atNLdx6P5dfL0Pcy3EqnL2UtnseDfGjwFc6/aJqunK8lzbria3Qn94n94D1H6j6V4CQVJUggjgg8Gvs7txXNaz8N/DmvXRubvTI2nY5aSMlC31wRmvw/IeK1l1H6riotxWzW68j6Vx7Hh3wc0a61LxvZXEKEwWhMs0nZRggD6knpXvXjlwng7WWJAAtZOT/umr+jaHYeH7QW2n2sdpAOdsYxk+pPU/jXCfFzWLrULWPwvo9vLf6pekGSG3UsyRg55x0ycfgDXPWxVXifOaP1eDSVku9k7tsHaC1Z3mh3H2rRbCYncZLeNifXKirpGetUdBs5dO0SwtZ02TwQJHImc7WCgEVeNfEYhcteaXRv8y1scFfxeRezp/dc4qCtDXk2arP74P6Vn19lRlzU4vyR1rYKO9FFajCkpTRQAUUUUAJS0ZxRQAUUUUAFJS0UAFGaKKBBRRRQMSloNFAgzRRRQMKKKKBBSUtFACdKKWigYUlLRQAlBNLRQAUlLRQAlLRRQIKKKKANHRo+ZH644FamKoaQu23Y+rVfFfL4uV60jqhsc14kuBH4j8NRFsB55Gx6kRkD+dX/ABVp8uq+G9RtIBmaWFlQepxwKo+MvBWu+J1stQ8PxLdXelSeebfdh3Bx9316dK27C7+22yStFJbyHh4ZVKvG3dSD0Ir36+DxGFwODzKMfc116XUm/wCvQwVSEpyp31PlqaF7eV4pUaORCQysMEGruiaHeeINQjtLOIyyOeT/AAoPUnsK+hNY8EaJrs5mvLBJJiMGRSVY/XGKu6RoVhoUBhsLWO1jPXYOW+p6mvsavGtJ4f8AdU37Tz2T/UwWGd9XoR+G9Ch8OaPb2EJLiMfM56ux6n866zwnoza1rMMZXMKEPIe2B/jWVb28t1MkMKGSRztCgdTXrvhLw4ug6eqthrmTDSMPX0H0rLgbhuvxNmyxOIV6MHzTfd7qPze/kcuZYuOFo8kfie3+Zuqu0YHSn0Yor+30rH58FFFFMAooooAKO9FGaACiiigAooooAKKKKADrRRRQAUUYooAOlFFFABRRRzQAUUUlAC0UUUAFFFFABRRRQAUUUUAGaKKKADFMkQOhBAIPBBp/ejrSaTVmByereCUncy2jiFjyUb7p+npWI3g/VA2PIVh6hxivRiKMD0r8kzTwv4dzOu8RySpt6vkaSfyaaXyselSzCvSXLe/qcJofg2W7hE1+r22c/uMjdj3IJAro7LQdM8O29xJZWcNsWBeSRF+Zz6s3U/jWwFFYni28Fpo0oB+eX92Me/X9K9alkmT8E5ViMTg6SThBtyesnZaa+ttFZGbrVcXUjGT3Z547mSRmPViTTTQOAKD0r+Bpzc5Ob3ep9slZWOO8Sf8AIWkx/dX+VZlXtdk8zVbg+hC/kKo19rh1ajBPsjqWwUUUVuUFFFGKACiijvQIKKOlVrrUbaxBM86RexPP5VSi5aLUCzRWGPEou5DHp9nPeyf7C8f1q7BoninVMfuoNOjPeQ5b+tehSy/EVdo2MpVYR3ZeOAMk8VVn1Sztv9bcxIfTcM1ah+GT3GDqOrTz+qxDaPzOf5VrWfw60O0wTamdvWVyf8BXq08km/jlY5ZY2C2ORl8WabG2FlaQ+iIf60xfEpn/AOPfTruf3CcfpmvSbbRNPsxiCygi91jGauBAoAAAFd8ckor4ncweOfRHl6Xmtzn91oNxj/byP6U8W/imT7mjKo/23A/9mr07FFdKynDLoZvG1DzP+z/FxxjTIR/21T/4uk/s7xd/0DYf+/qf/F16dRV/2Xhf5RfXKh5l9i8WJ10qJvpIv/xVMP8AwkkX+s0Rm/3G/wDrmvTyM0uKl5Vhn9kFjKh5W+sajbj/AEjRLuMeoUn+lRjxbbIcTQ3EB7706V6xiopbaKYYkiRx6MoNYSybDvY0WNl1R5tD4j06YjF0oJ/vgr/Or0VzFMMxyJIP9lga6m68I6Pe583ToMnuq7T+lYt38L9KkbdbyXFm/YxvkD8/8a4qmR/ySNo42L3RUzS1BN4C1qxybHVVuFHRJ1I/xrPnm17Sf+P7SmkQdZIOR+ma8urlWIp7K50xxFOezNeisi18T2NyQrSGB+hWUYrUSRJVDIwZT0IOa8udOdN2mrHRdPYfRRRWYwooooAMUUUUAFGKKKANfSv+PU/7xq9VDSG3QOvo39Kv18rilatI6ofCdX8NrkRa68JOBLER+I5ru9d8MWWvRkTRhZe0yDDD/GvJ9Cvzpms2lz0VHG76Hg/pXt8REihuv0r+q/C6eFzfh+tleLipxhJ3i9dJar8Uz4rOIzoYqNaDtdb+h5Vqfw71O0f/AEYLdxk4BQhW/EGiy+HGrTuPOEdsvcs4Y/kK9XKg0bRXuvwo4ddf2tp8v8vNp+V/xOdZzilHl09bGD4d8JWegLuRTLcEfNK/X8PSt7AHajFLX6pgMvwuV4eOFwdNQgtkv61fmzxqlSdaTnUd2FFFFeiZhRRRQAUUUUAFFFFABRRRQAUUUUAFFHeigBaSiigAxRRRQAUUUUAGKKKKACiiigAooooAQUtGKKACiijFABRiiigAooooAKKMUYoAKKKDQAm41wPjPUvtOoLbocpCOcf3jXXa3qK6XYSTMfmxhB6mvMZHaV2kc5djkk9zX85+L3EUcPhIZLRl71S0peUU9F83+Xme7ldDmm6r2QnWo5pRDC7sflUEmpBWL4nvPIsxED80pwR7DrX8n0Kbq1FBdT6lK+hy0spmleQ9WYsfxptFFfcJWVkdIUUUZpjCkJqOe5itYzJNIsaD+JjispdYvNYmMGjWb3LdDM4wi/5966aOHqV3aCuTKUY7s1pZkgQtI6oo7scCsmXxKksvk2EEt/MeAI14rZ074byXTrPrd49y/XyIjhR+P+Fdjp+lWelRCO0t44EHZF5/E96+kw+S9azPPqYxLSBwVt4T8Q60Q13Oml25/gTl8fh/U1vaZ8N9HsSHmje+l7vcHIP4dPzzXU0V9BSwtGirQiefOvUnuyO3tYrWMRwxJDGOixqFA/KpaQtik3VnWx2Gw/8AEml/XkYqMmOpM0mc0hrxquf0I/w4t/gaezY6kLU3NGa8yfENZ/BBL+vkP2aHbvajdTc0VySzvGPql8ivZxHbqN1NorP+2ca/t/gg5I9h26jdTcUVUc7xq+0vuQckR26gNzTc0d66Y5/iY/FFMXs0PzRTKXtXo0+IYPSrBr0ZPsx1GKQHFG+vYo5rhK2inZ+ehDhLsZ+peHdN1cH7XZRSsf49uG/Mc1y158M1gZpNIv5bNz/yzkO5T+P/AOuu6zQK75U6dVapNFRqThszy65Ou6Bn+0LD7TCP+W9vyMevH9cVPY67Z6hgRygP/wA834b/AOvXpWM56Vga14H0rWss8H2ec9JoPlOfp0NeLiMnpT1p6M7qeMa0mjDzS1n3nhrXvDmWt3Gq2Y52n/WAfTrUdh4htb1/KYm3uAcGKXg59K+ZxGArYf4ldHpQqwqL3WalGaM0V5xqFFFFAF3SZds7J2YcVr5rnYpDFIrjqDmugjcSIrDowzXgY+naan3N6b0sONeu+BtZ/tTQ4wzbpoP3b+vHQ/lXkea3vBeuf2LrCh2xbzfI+egPY/59a+78POIFkOcw9q7Uqvuy8r7P5P8ABs8vNcL9YoNx3jqj2EHNLmmo27pTq/uZao/PAooopgFFFFABRRRQAUUUUAFFFFABRRRQAtJRRQAUUUUAFFFFABRS0UAJRRRQAdqKKOKAEJxSFwo56VFeXUdlA8srbY1GSTXn2seJbnU5GRXaK36BFPJ+tfn/ABZxngOE6UXiPfqS+GC3fm+y8/uR24bCzxL93budxc6/YWjYkuUDDsDk/pVJvGmlqceax+iGvO8YpDX8+YjxkzmpN/V6FOK8+Zv77r8j3I5VSS96TZ6RH4w0tzjzyv8AvKRWha6pa3ozBOkn0PP5V5PxTo5WhcMjFGHdTg11YLxlzOnNfXcNCUevLeL/ABbRM8pg17krHr+4UtcDpHjK4tWWO6zPF03fxD/Gu2s76G+gWWFxIjdxX9BcN8YZXxRTvg52mt4PSS/zXmjw6+FqYd++tO5Yooor7c5AoooxQAUUUdKACmvIqKSTgDk0pbg1x/i/xAAGsbdvmPEjDt7V8xxFn+F4cy+eOxL20S6yl0S/rRHRQoyrzUImP4n1k6rfbEP+jxcL7n1rIpMUZzX+febZpiM6xtTH4p3nN39OyXktkfcUqcaMFCOyAkKpJPSuH1e9+33zyA/ux8q/Sug8R6j9mt/JRsSyfoK5OuvLaHKnVl12OqC6hRRmqGp6zb6XGDI26Q/djX7xr6CMJTfLFXZrtuXmYKpJOAOpPQVjS67Je3H2TSbZr25PG5R8i/5/KrWm+FdT8Vss2os1hp55WBeHce//ANf8q77StHs9FthBZwLCg646t7k9TX0+Eydu0633HBVxcYaQ1ZyOlfDlrmRbnXbg3UnUW8Zwi+xPf8K7W1tIbGBYYI0hiXoiDAFS0E4r6eMKWHhpZJHkzqSqO8gxQTikJzTe1fPYrPaNK8aC5n+A1Tb3HZ600n8aCwUEkgADJJ7V5t41/aH8DeCDJHc6xHf3aZBtdP8A3zg+hI+UfiRXge3zHNJ+zpJy8or/AC/UwxGJwuBh7TETUV5s9JoLAAkkADueK+P/ABd+2vq94Xi8OaPBp0fRZ70+bJ9Qowo/HNeL+Kfi54w8ZM39q+IL2eNusKSeXF/3wuB+lfS4PgnMMR71dqmvPV/cv8z4LHce5bh7xw6dR+Wi+9/5H374j+LHg/wnuGq+IrC1kHWLzQ8n/fK5P6V5lr/7ZPgjTNyWEGpau46NDCI0P4uQf0r4hySckk560nr6V9lhuBsBT1rzlP8ABf5/ifEYrxBzCrdYeEYL73/l+B9P6x+3FqEhZdL8L28A7Pd3LSH/AL5UL/OuN1P9sD4g3xPkTWGnr2EFqD/6GWrxKivo6PDeU0PhoJ+t3+Z8vX4pzmv8WIkvSy/I9Hvv2iviLfk7/FN5ED2gCR/+gqKxbj4u+Nro/vfFesP9b2T/ABrkqK9WGX4On8FGK/7dX+R5E8zx1T460n/28/8AM35PiD4nlxv8RaqxHreSf/FUiePvE0bBl8Q6oCO4vJP/AIqsGiuj6tQ/kX3I5vrWI35397Oqtvit4ysyDD4q1iMj0vZP8a17L9oD4h2BHl+K9Qkx/wA93Ev/AKEDXn2KKxngMJNe9Si/+3V/kbwzHG0/grSXpJ/5nsmmfta/ETT8eZqFpfKO1zaJz9Su0/rXY6R+29rkJUan4csbxe7W0rwn9d1fNVFeXW4dyqt8eHj8tPysetR4mzih8GIl89fzufaWhftqeE73ampaVqemOerqqTRj8QQf0r0vw58c/Anikqth4ksvNbpDcMYX+mHA/Svzi98UfjXzmI4Hy6rrRlKD9br8dfxPpsLx/mdGyrxjNeln+H+R+qsU8c8YeORZEboysCDTq/Mjw54/8SeEZVbR9cvtPxzshmbYfqp4P5V7F4R/bL8V6QUj1y0tNchHBkC+RLj6r8v/AI7XyGM4Gx1FN4aamu2z/wAvxPt8Fx/l9e0cVB0333X4a/gfatKDXjvgr9qfwN4t8uK5vG0G8bjytQG1M+0g+X88V67a3UN7Ak9vNHcQuMrJEwZWHqCODXx1SnmGUz5ailB+e3+R9/hMfg8whz4aopryf6bon3ClzTKPxr2cLn7+HEx+a/yOt0+w6sbXfCWm+IVJuYAJscTx8OPx7/jWxuFL2r6qjXo4qF6bUkZrmi+x5lfaDrfhXLxk6rp69wPnQfT/APWKk03WbbVE/dPiTvG3DCvSa5fxF4Cs9XY3FsfsN8ORLHwrH/aH9RXlYvKqdb3qejPRpYxrSoZtGc1ivf33h65FrrUJUE4S5UZVvetiOVJUDowdGGQynINfH18PUw8uWaPUjJSV0OrV0q43IYieV5X6VlU+GVoJVdeoNebXpe2puPU1i7M6Gg9qbHIs0YdehGaf3r5azi7HVuj0/wAAeJRqFn9juGzcwjCk/wAa9vyrsAQa8Gsb2bT7yO5gbbLGcg/0r2Lw5r8Ou2KzoQJBxImeVNf2J4bcYxzfCrK8ZL9/TWl/tRX6rr5a9z4PNcC6E/awXuv8GbFFJuBpa/cT58KMUUZoAKKBRQAYpCQOKCcVgeJPF1poC7SfOuSPlhU8/U+grzcwzHC5Vh5YrGVFCEd2/wCtX5I1p0p1pKFNXZvM6qMk4FZV14s0mycpLexhx1VTuP6V5brHivUdac+bOY4j0ij4UfX1rGGP/wBVfzzm/jDyzdPKcPdL7U+vpFfq/kfT0Mjur15W8l/meut8QtFHHnufpGaki8e6LM2PtRT/AH0Irx/r70fjXyq8Xs+UrypU7drS/wDkjs/sPDW0k/w/yPdrTVbS/XdbXCTD/YYGrIYV4Jbzy2sgkikaNxyGQ4Neg+DvHD3sqWOoMPObiObpu9j71+ocL+KGEzmvHB4+n7KpLRO94t9u6v0/M8fGZRUw8XUpvmS+87yikB4pa/cj58MUYoooAMUUUUAFFFFABQTjNFNbvSA47x3qOfJtFb/bbH6f1rkasate/bvEGqtnIjn8ofRVA/nmq9f598dZlPNOIcVVk7qMuVekdP8Ag/M+4wdL2VCK76/ec5478ZQeCdEa+lTzpnby4Yc43t7+w7188658SvEWvzM0+pzQxk8Q27GNF/Af1r0P9okyeXomM+VmX/vr5a8gs9JvdQguZra2lnitl3zMikhF9TX2HCmW4OngI42rFOUnu+mtrK+x0SZs+E7m9u9YRzeT7YgXJ81uT27+pr1HTvHt9oUbyTyG6tUG5klOSB7GuA8FWfk6fJOR80rYH0FM8a6iYbaO0Q4aX5n+g6f59q9DHYSjmOK+ruCcdv8AM43JupZM9+8I+NtM8Z2ZmsZcSr/rLeTh4z7juPcV2Oha3Lo90GBJgY/On9a+LtB1278NarBf2UhiniOeDww7qR3Br6w0LVU1zRrPUI1KJcxLIFPbI6V8PmeAxPCeOpZhl1RpX919U+z7pr70dU4xrRcJ7HtcEyTQpIjBlYZBFS1zngq7M+leWxyYnKj6da6IV/cGRZnHOcsoZhFW9pFO3Z9V99z4arTdKpKD6C4ooor3TIO9IxGOtDHiuX8R+KltA1tasHn6M45Cf/Xr5/O88wPD+EljMdPlitl1k+yXV/0zalRnWlyQQ/xP4kFgjW9u264YYJH8A/xrhGJdizEknkk05pGkZmYlmJySTyaTNfwpxXxXi+Ksa8RW92nH4I9Ir9W+rPssLhY4aFlv1YVDc3KWkDyucKozUpOB7d81yGv6sb6byY2/cIe38R9a+UwuHeIqcvTqd6XM7FC9u3vbl5n6seB6D0qAkd+KbLKkEbSSMERRksx4FZFpBf8AjW4MFluttNQ4luWGN3sP8K+9wuEnXap01ojWU401di3GrT6heCw0iL7TcngyD7qe/wD9euo8NeBLfSXF5fN9u1E8mRxlUPsD/OtrQ9As/D9mILSML/ekPLOfUmtGvu8JgKWFWiuzxa2JlU0WiAUHGKQnFJnNc+OzWjg/dXvS7f5s5owchSaaabNNHbxPLK6xxoCzO5wAO5JrwH4o/tb6F4WM1h4ZRNe1JflNxnFtGfr/AB/hx718tTp5jntXkpRcvyXr0OPHZlg8qp+1xU1Ffi/Rbs931LU7TR7OW7vrmGztYxueadwiqPcmvAviH+2L4f0Ay2vhm1bX7sZX7Q5Mdsp9QfvN+AH1r5X8c/E/xL8Rb03GuapLdKG3JbqdsMf+6g4H161y1fpmWcEUKNqmPlzvstvv3f4H43m3H2IrXp5dHkj/ADPWX3bL8TvfHfxx8Y/EJnXU9Xkjs2PFjaZihA9CB1/EmuDJJJz3pOtFfo9DDUcLD2dCCiuyVj8vxGLr4ubqV5uUu7dxeaSnRRPNKkccbSyudqRxqWZj6ADrXqfgz9mfxz4z02bUf7PTSLGISEvqDbJWKZDKsQy27II+YLz3rHF4/C4CHtMVUUF5v+rnVgcqxuZS5cJScvRaffseVdqfBBJdTLDDG80rnCxxqWZj7AcmvsTw9+yV4P8AD1no+q6pd3XiSKWaESq7eRAUl+VCFQ7uGZDyxGM17PoPhDQ/AniiKDRdIs9Ltr+0KbbWBYwZImyMkDJLLI2SeuyvzvHeIGBoJrCU5VHr/dWm611212P0nAeHWLq2ljKqguy1f6I+BNN+DXjXVNNGoxeHLyKw8xYjc3QECBmkEf8AGQcBjyccc+lemaT+xp4tudUt7HVNV0rS3nhedWjaS4ICMoYYwoyN69+/XivrLUtJbVNB8YaAnytKsrW47jzo9wb/AL++Zj6e1SWurLrFv4P1xeBeIFYD+ESw7/8A0JFFfI4rjvM60W8PGMFr0u7OPNHfTvfQ+4w3AWUUGvaqU35u35WPnrw9+xLp91cajBqPiq6kltZhEPstokQYGNHB+Zmx94jv0rVsv2SfBC+E9N1WS51i4lm+yvKHuUUbWkQPwqD+EtX0HYnyfFeqR5wJoLe4A9WBdGP5KlYzjyvhzfoeBa/aEx/dEcr4/ILXzcuK86rzTeIaTcNrLRrXZdz6Glwxk9Fe7ho9d1f8zza4/ZN+HVrr+m239n3ssVxFOXV76TquzB4I9TWIP2Y/AUem+PJW065aTTJ5RaE303yKLSKVR97nDOete+6oNviXQm9rhPzQH/2WuYk50z4mDP3rp1/Owth/WuXDZ/ms4+9iZv3V9p/8/Evy0O55Nlq0WHh/4Cu3oefa7+yN8PYZdMigg1KD7TdCFit8xO3y3Y/eB/u1i3v7F3hS51+Wys9Z1i0RLVZ8yNFKNzOwA+4OynvX0HrZEmraBEOq3Ukx+gglX+cgpNNHn+KNZkHKxx21uPZgHc/pItTDifOaUOaOJk7Rb1d/tWW9zGpw9lNXSWGh9yX5Hyfd/sV3M0OpXGn+LITFaTyRKl3ZEbggGSXVzjncPunpXn+v/sx+O9Cg0mVbWz1I6q6x20Vlc5csYmkwQ4XGFRu56V9rB2m+HUzKxEmpGTay8Em4mIUj/v4Kk1RV1D4maBaKMRaZY3F+VHQO5WCP/wAdM9fTYXjbN6M5e1kpxjzbpfZXlbd2R4GJ4JyWuvdpuL8m/wBbn50+IfA/iHwnPJDrGi3+nPHjf58DBRnOPm6c4PftWGDnkc/Sv08sb2K00zX9amXdDJPNLg85jiURgfQ+WSB/te9efeLfgF4N1fwvp1ve+H7SPXblooWu7MeRKZWO6VyUxuwokb5sj5cV9Vg/EKnKSp4yg1qleLvra70dtF11Pj8b4cJrmwVf5SX6r/I+BKK+nvHf7GMtvq8Vt4R1v7RJJC85tdUG0oqkAfvEHctgZXseeK8E8X/DvxH4Dvbi31zSbixMLhGm274dxAIHmrlckEHGc89K/Qcuz/Lc1S+rVU21ez0f3M/OMx4ZzTK7uvSbiuq1X4fqc4DjpXT+DfiZ4l8A3Il0PV7iyGctAG3RP9UOQfyrmO9HNe1Vo068HCrFST6PU+eo16uHmqlGTjJdU7M+tPh9+2lBOYrXxhpht2OFOoaeNyfVozyPqCfpX0d4a8V6P4w09b7RdRg1G1b+OB849iOoPsa/L0euOa1vDfi3WfB+oLfaLqNxp10p+/A+0H2I6Eexr88zPgrCYm88G/Zy7bx/4Hy+4/Ssp48xmFtTxy9pHvtL/J/P7z9Qs0A4r5c+F/7ZENw0Vh41t1gf7v8Aaloh2H3dByPqv5V9L6TrFjr2nw32nXcN9ZzDck8Dh0YfUV+U4zLswySr+9i49mtn8z9ny3OMDm9Pmws7909GvVf0i8DRTaAcV7WBzyM7QxOj79D1JU3uiG+0+31O2e3uYVmhbqrCvPdX8KX/AITd7rTC15p3V7dvvIP6/WvSs0Y4r6SrRp4mFpK6Y6dWVJ3iecaZq0GqRb4m5H3kPVfrV2p/E/gX7RKdQ0gi1vhy0Y4ST+gNYel619qka1ukNtfR8PE4xk+1fEY3Lp4Z80dYnt0a8aq03Oj0y78t/KY/K3Q+hrXrmelbWn3guI9jH94v6ivjMdh/+Xsfmd8JdC2etaGh61NoN6s8JyvR07MPSs+g5riwmLr4GvDE4aTjOLumujKqU41YuE1dM9w0fWLfWbRLi3cFT1Xup9DWjmvD9E1250G886Bsqfvxn7rCvWdB8QWuu2olt2+YffjP3lPvX9rcF8c4biWiqFdqGJitV/N5x/Vbr0Pz/H5dPCS5o6wf4epr0UgNFfqp44v40mRS96YTigDB8YeI18P6eWQhrmT5Y19/X8K8inuJLmZ5ZnMkrnczMeprofiBfteeIJUJJSBQgH6mvHPi94ouNE0uCytWaKS83BpV4KoMZAPqc/lX8Yca5riuKOIZZbSl+7pycYrpp8Un+Py0Pvstw8MLh1Va1lr/AMAf4r+LFjolx9kslF9cBtsjg/JH689zWdNrN1fHzWuXYNyNrYGD9K8dBru/COpfbdO8ljmWH5ev8Pb/AArSpkGGy2hGdFXa3b3/AOATiKk5q99Dn9YvL/SdYnEN5cQgtvXbKw4PPrXS+D/ixqOnXkUGqyte2TEKXf8A1ie+e/0NU/Fei3GpXFmbSB7idz5WxBknuP61xssLwSvHIhR0JVlYYII9a9yOFweZ4VU60E3byuvPuVSqSSUkfViOJEVlIKsMgjuKekhjdWUkMpyCPWsjwpvHhnS/N/1n2aPOf90Vq1+AVE6FaSi/he/oz3F70dT27QNQOp6Ra3J+88YLfXvWkOgrnfAOf+EYs8/7f/oRro/pX+iORYipi8rw2Iqv3pQi36uKuflmIioVpxWybCjNJR617pgLkUUhooAWiiigAqO4kEMUkjHCqpY/hUlYPjfUP7O8ManNnB8kop92+UfzrjxldYXDVK8toxb+5XLhHnmorqeP6DqP2u+vt5y0shlH4nn+lbtefW8720ySxth1PFdtpupR6lAHU4cfeTuDX+c2a0pSrSxH8z19T9FlHltbY4n426A+r+DmuIkLzWUgmwBk7ejfzB/Ck+Dj6EvhZLfTZ1luyN92rjEm/wBx/dHQV6CyhgQ3IPBFeY698JBZ69FrXh6Q2kiMXktUO3J/2D257dK9LA42licA8sxFRws+aL6X7P8AQxlpqdFrPw9sr0F7LbYy9dir+7J+g6fhXifi74eeJ4NTmml0yW4jJwslqPMXaOnTkfiK9Ri+LMWgzw2mvxyRSMdvmonK47sv+H5V1dj458P6moNvq9o+ecNKFP5HBr0sHjs4yV80qXtIPrZtW8mjKMYS95Hz14c+F+v+IL+OI2M1lbZ/eXFwhQKO+Aep9q+mNL06HSNOtrK3G2C3jEaD2AxTG13TVXJ1C1C+pnX/ABrLj8c6Vfa1Z6PptyupaldyCNIrY7lX1Zm6AAZP4Vz47F5rxPXp4eFF76RSe77s0bjBNs9I8EaGGvjqrzTgqphSASERc8livc9Bk13K9Kq6dYpYWkUCD5UGPrVh5AgJJAHua/t/hnKnkOT4fATesI6vzer+Vz4bEVfbVZT7j6iuJ0t4y8jBEAySTgCsTVfF9pZArE32iX0ToPqa4zU9ZutVkzNJ8meI16Cvi+JvEnKcijKjh5KtW7Rfur/FLb5K79Drw+Aq19Xoja17xe1wGgsiVj6GXufp6Vy5OWPOc0AflRjFfyBn3EOYcR4p4rHzu+i6RXZL+m+p9TQw8MPHlghaKPWuc1vXwN1vatk9GcdvYV4NChOvLlidSV9hPEGt53Wtu3++w/lXMXd3FZW7SzOERepNJeXkVjbvNM4VB19TVXw/4cuPGFyt/qCtFpiHMUGcGT3Pt71+gZbljnaEFp1Zc5xoxuyPRtCu/G84uLnfa6QjfKo4aX/PrXpNpZw2ECQW8axQoMKijgVJFGsMaxooRFGAqjAApx4r9GoUKeFhyx0PCq1ZVXdgeKTP40mc0hIVSWIVQMknoBXyuY5y5N0cM/n/AJf5hGFleQGuG+J3xk8OfCqw83Vbnzb11LQ6fAQZpPw/hHua8n+N37V1r4fM+i+D5I73UVykupY3QwH0Ts7e/T618iarq17ruoTX2oXU15eTtukmncszH6mvZyPhCtjrYjH3jB7L7T/yX4n5pxBxpRwLlh8vtOp1f2V/m/wPQ/ir+0B4m+KM0kE839m6Pu+TT7ViFI7b26uf09AK8xPWijvX7RhcJQwVJUcPBRiux+E4vG4jHVXWxM3KT6sKKXr059TXonwy+BXij4m20moWVo1vocWTJfyr/rQD8ywr/wAtH4OOi5GCwpYrF0MFSdbEzUYrqzTA5disyrKhhYOUn+Hm+yPP7a2mvbiK3t4nnnlYLHFEhZ3J7ADkmvdfhn+yR4h8ZWdxea1dDw9HEWRbNk3XTOBkBgeIwcqcnJwelfRPgj4R+F/hJpun694dhN4yR5vL+f8AeTT27gZdePl24DbVxxuHJrvr910bWrfU0I+w32y2uSp+UOeIZPxJ2E/7S9lr8XzjjyvWvRyuPLe9pNatrdWe11tu3psz9zyXgHDYZKtmL55fyr4V/n+R5r4f+G/hT4Y6doXinw5pYtltnMOpTXDeZMYZCEkZ2PQxOqscYACvgc16bat/ZPim4tjxBqSfaYuwEyALIPxXY2P9ljVc2Nva6xfaZcxLLpmtI8gicZUy7dsyY9GXDY9fMNYumPdv4XlspGe41rwvchQznLzqi/Ix9TLA2D/tFh2r8zxFepmC9pWm5N6Xbu+WTvF/9uz0fqkfqVGjTw0FTpRUUui0Rr6dpyXWmaz4blJjWJnSIjqIZQWjYem0lkH/AFzqO+1J77wvputSKEubGZLiZF/hZSY51/ANJ+VXLu4ii1bSNYgYNa3iC1kcdCr/ADQt/wB9ZUf9dabYWkUeqa7o8q5t7ofakQ9CsgKyr/30pJ/66V5/N/y8l5Sf/pM189/Q3t0X9dizcMLPxbZSg/LeWzwE+rod6f8AjplrltJAsPBuo2g+9oOquF9o0mEyj/vy4H41pPcyHwlpt9Mxa50q5QTyd/3chhnYfVfMP0NJHYo/i7xVpcgHkarYQ3QHTcxV4Jf/AB1IfzropLki4y+zb/ySVv8A0mX4Ce/9dTXu/wBx4v0984WeznhI9WVkZf03/nWXcW7TeGvF9inUSXSr9ZIhJ/OQ1It493Y+ENUkbLvJGZT3PmQOuP8Avtl/KprC8t5Nf8S6esytOxjmKg9N0KqR7kbQSOwdc9RXNGMqcdFrFL74zt+TKb/r5FjU7gXOo+GrlPuzXLkfRraVv6VzchItPiFjvqaD87S0Fadm4l0nwNKDxujP52co/rVG4jUWfjMAYM2qwqx+sFqv+FdVBKm3FdEl91VEvb+ux0V/hvF2kjuLW6fHtuhH9apJe/YLPxfqIO3ypZJQ3/XO2jH81I/CrlzIg8XQu7hFttPlZ2YgAB5E5J/7ZGsGO7h1DwJcmCRZFvtQkgyO4mvCgB9trj8K5aNNuEL7e6vvk2U3Y05rL7LZeF9LAwEli3r6LFEzZ/BlT8SKytP1DyNd8d67t3CzEVhADzu8mHzCB9ZJ2X6iugnkE3i2LnallYu8hPT966hfyEL/AJiuT8LRm88F6HuGH8Qai2qNnr5ckr3YB/4AET8a6aKvScpdbJ/OTm3/AOAxRL3/AK/rqbt7p/2bRtB0IHeZpYkmJ/iSMeZIT9SoB/36vO39o+L0j6xabb+Yc9PNlyF/FUVv+/lEP+neLbmUkGGwthCrdhJId8gPuFSI/wDA6y7S9li8LXmqQ8Xmrzb7XPX94RHAT7BNhP41zJSkv7z/ADm//kSv6+4t6bewoNa8Q3LbbfLRo+OVgg3A8e7+a3uCtc/4kt7hfBsGjOirrPie4MMoID+UZAXmbntHErAE91Qd63tRsYw2ieHbcf6OoWacf9MIcYB/3n2D3G6syy1CG/8AEmueJ7o403R4pNNtG65IIa5cDvl1SMe8R9a68PLll7aOy1S7292mvm9WuqVyJK/uv+u55T4+/ZN8J+KdZNp4Zz4Zura2Ek5hBlt9x4jUxk8E7WJ2kcY4Oa+X/H/wl8SfDm7u11SyMljBN5H9pWuZLZnwDjdj5ThhwwHORziv0Gie48O+H5LhoxJrmpzb/LY53XEmAiH/AGUUKCf7sZNJqtglloFt4bt9txc34aJ3mQPlTzNO4PB+8fYs6jvX2uU8ZZhl8lTrS9rTvb3nrprKXNvZdL309D4fN+D8uzROcY+zqd4/qtn+DPzIP0xRX1v8Xv2S9Lvr6FfAYFjqZiaWXTZpD9m8tRgMGOSjM2AB0PJ4wTXyzr3h3U/C2sXGl6vZS6fqMHElvOuGA7EeoPYjIPav3DKM9wWdU1PDS961+V6SXy7eex+C5zw5jsln+/jeHSS2/wCA/Uzq7D4e/FbxH8MdRFzot8yQscy2cuWhl/3l9fcYNceaM17VahSxEHTrRUovo9T56hiKuFqKrRk4yXVH358If2jvD/xPWOymI0fXiObKZxtlP/TNu/06/WvW6/KqOR4pFkRmV1IIZTgg+or6U+Cf7WF1oxt9G8ZyPe2PCR6py0sI7eYOrj36j3r8gzzg2VJPEZbqusevy7+h+28P8cxrNYfM9JdJ9H69vVaH2D0NPB5qnp+pWur2UN5ZXEV1azKHjmhYMrj1BFWa+EwOZVsDL2c9Y9uqP1u0aiUovcfXPeKvB9v4ii81CLa/Qfu51H6H2roAaWv0ClVpYunzQd4syTlB3R5ZY6lcWl22m6ohgvEOAzdJPetpHaJw6nDDpW/4n8L2viW08uUeXOnMU6jlT6fT2rhbK9utMvjpeqLsuF4jlPSQduf618jmOWezvOmvd7HtYfEKorPc7e0uluo8ggP/ABL6VYrnYZmgcMpwRW1a3iXS5HDjqtfnmKwrpPmjserGVyerOn6lcaVdLcW0hSQfkfYiq9JiuWhiKuGqxrUZOMo6prRplSgppxkrpnrHhvxta60qwykW95jlCeG+n+FdR+VeAAkEEEgjoRXV6B8QLvTtsN5m7gHG7+Nfx71/TfCvitTlGOFz1WeyqLZ/4kvzX3Hx+NyZxvPDfd/keqU1+ATWZpPiOw1lAbadWfHKNww/CtVeV6cV/RGFxeHx1JVsNUU4vqmmvwPmJwlTfLNWZ414ygaDxJe7h99t4PsRXnvxF8PXfiXw69rZ+U0yOJFSRB830Y8qf0PQ17/4y8ILr8YngKx3kYwCejj0NeMDxBpou57V72CO5gdopYZHCOjA4IINfxnxZkmacMZ7Ux9GDcJycoySunzbxf32a+4+9wGIpYrDqm3qkk0fOsnhDW4pjC2lXfmA4wImP64rs/A/w11uO+W5u1WwtypV1kOXYewH9a9afWtPjXc19aqB6zL/AI1h6v8AErw/pMTMb5LmQdIrb52P4jgfia8yrxHmuPh7Chh7N9k3/wABHa6FNfEza03RrbSoyIUG49XbljXkfjzT9M8QeNbS30iQTXc77LryhlAcj5s+uM5rqNK8T6h48hb7JCbW3DlHGeMe7d+OwroPCvgiw8Kh5IF8y6kJ3zuOQP7o9BXl4etPJKlStiZt1rNKK8/5n5biVqvuQjZI34Ilt4I4kGERQqj2AxTzgAk9PWjpWdqN8MGJDz/ER/KvkKdOeIqWO5tRR7P8N79b/wALwFcZjd4z+DHH6YrqvSvLvgrqA2ajYsem2ZR+h/pXqI5Ff33wdiljMiws10iov1jp+h+aY6Hs8TNed/vFooor7M4BD+FFBB7UUALRRRQAV598ZdQ+z6DBag/PcTDI/wBlRn+eK79iRXifxj1cXOvLbhspaQ8+zHk/pivz7jvHLBZFWSes7QXz3/C56mW0va4qPlqcKjiQEg5GcVPbXUlnKskTFGHp3rL0abzYHz1DE/nV/rX8eOKkrM+9lHldjsNL16K/ASQiKb0J4P0rVwK86HByDzWxp3iOa1wk2Zoxx1+YV4GJy1/FR+4wcOqNTxB4Q0jxRFs1KyjnI4WT7rr9GHNecav+zzbSMzabqckI7R3KbgPxGP5V6raarbXoHlyruP8AC3Bq3U4TN8xyz3KNRpdnqvuZi49z59m+AGvoxEd1ZSr2Jdgf5V6l8DfAMPw2urvVtWC3eqyL5UIgOUiTucn+I/y+tdgaK+jw3HOcYWoqtJx5ls+VfeY1KMaseSWx1F148ncEW9ukY7Fzk1iXus3moH9/OzKf4eg/KqWKMV52acXZ7nKccZipOPZe6vuVkZ08JRpfDEWjFITzTZJkhUs7BFHdjivkFdvQ6x9Rz3EduheRwijqSax77xPDDlbdfOb+8eFrnbu+mv5N8rlvQdh9K9Whl9SrrPRFqDZo6v4ge7zFBmOLPJ7t/wDWrDubiO1heWVtsaDJJpzEIhJICgZJPasjTNPl8captyyaRbt87dPMPoP88CvscvwHtJKlSVl1KnKNKN2TeH9Dm8aXgvbtWi0mJv3cR480/wCev5V6ZHGsSKqKFVRgAdAKbBbx20KRRIscaAKqqOAKeTiv0ijRhhqfLHRI8GrVlVldh0ppOT1oPNZfiXxLpvhHRbrVtWuks7G3Xc8jn8gB3J7Cvi8xzKeMn9Ww2sXppu3/AJCbjRg6lR2S19Cxq2q2eh6dcX9/cx2llboXlmlbaqKO5NfGHx0/abvfHDz6L4ckk0/QBlZJvuzXf1P8Ke3U9/SuX+OHx51P4s6m1vCZLHw7A+YLLPMmOjyep9ug/U+VZzX6Vw7wpDBqOKxqvU3S6R/zf5H4PxNxjUxrlhMA7U9nLrL/ACX5gfrRRmiv0s/KnqFPhhknljhijeWWRgiRxqWZmJwAAOST6CrGlaTd65qdrp9hbtcXtzIIool43MTgcngfU8CvtX4N/AS0+CUlrrmuC31TU5owk12q5XTXP9zPVSDtZ8Aj/dJx8xnmf4bJKV6nvVJX5YdZNfl/SV2fY8P8NYnPKt17tJby/Rd2eXfDP9m9tD0nSvG/i+2i1PRwyzXGjxEs0Vuw4ncg/PsOC0Y/h3ZJI219VWy2/hi/gktBGmgaiUCiHAjgmbARlxwEk4HH8WD/ABGpLgf8IrfvcAA6JeSZnXtaysf9Z/uOT83oxDdGYjG0+yi8J37+F71BL4Z1Teumlz8sDEEvaE9lxlo/bKcbVz/POZZtiM8k6uIlfeyWi5d2kuk4b+a/H+lMsyrC5RRVHCwsur6t92/M27UDw9rRsGAGmaizyWuekU3LSRfRhl19w49Kj0+yhhW98L3a7rRome0BOC1ueCgPrGSF9cFO9NggbUrW78O6nM/22BVkgux9+SMH93Mv+2rABvcA9GFJI13rmlB0VYvEWky5KA4VpAPmA/2JEJwewYHqvHz1nrd9rvz+zP06P/NnsISOK61vQ5rGSQDXNKmGyZuA0qgNHJ/uupGcf3nHaqVzqMVnr2ieJoAY7HVVXTb5W4MbFiYGf0KyboiPWUelXrnUYd1h4mtsi0kQW94rDBERbgsPWNy2fQF/SodS0OCafVdAuCUsdbR54GH/ACzn/wCWm30bO2Ue4c9q3ptJ2mrJ3uu3Sa+Wk0vIT20/rsSW2mGfTtY8OBvJeA+bZyd0jcl4mH+44ZR/1zFVrzXJbiTw1qtnZSXN7Ksq3FnERvWLZ+9HOASkixjB68io9K1ma4stJ1e8wl/ZytpWqqvADFghb/d3hHBP8Dk96taJpzWPxA1pZJF8hrdJ7SPuvmOxnwP9+NDx/e+lOUfZubqK7Sb9X8MvvvGXoG9rC6TPZeIZvEFhDL5lpqEYk2kFWjLp5UqFTgqwKAkHnL1Rt755b7wRq03Eksc+lT+0jIHbP0e1I+rVN4uu9J8L+K9D1iUmG+vHewkEKM7zxFCwyi5LYdI8EAnnHeuD+MHiLXfAvw31TxBDZQ2lvZ6rBfWkE/z3D7p4yylQdqZJl6k8EAgHNduDwzxlSnGlp7W0Vfu04NefR7etjOpUVKLlN6R1fy1O21eW4tPBOrC1iEt7puotJFCTtDMLlZkXPYFWUf8AAq3F8JhNEgt1nKanExuFvwPm+0NyzkdwxyCvQjj0rntJ02Xxz4UuNR0zxBFNp/iC3E6u9jyu6MKDgONrDA47MKr3eo+NtOltfD8t9p7aheZS11ZbRiGRRmR3XfhXUYOOQxYY74wdOcm6VKpFTjJuSd09le91qk1K67FKSettDR0VpR4W8HRzoq3FtcR20qoSQHSOSJsE9RkH8KJ+viAcfN4hskJPbIsx/Wn2/gLSNA8Pouq3d5qtpYK0xN7OxQHli2wYUnk8nJ56mvDf2ab/AE/xb4t8fadq2m20Uj6w97ZNAvlNDhtoiV1wRtESFcHqGNehhsNSxFHFY2k24U7N2W95p6XfS2pzVcRGlUp0ZaOd7fJHvF9pMmu+ObmOZh/ZUFnB58XeeTfKVRv9gdSO52jpkGPxBp81t4v0T7Ov+h6ldA3KjoskMTuj49wm0/7iVn+I9E1HwXd3HijT9ZmltkhSO/tNRU3CmBCx3qQVbcm9jySSMj0qex0TxZrurWes6hqNlpsUCP8AZ9PS0aQrvAG9yXGJNuRgZA3Ec15kVaMayqx9mouOt/i5e1t72d9dLeh1eVtbieLL2WHRPGl5bnF0yx6ZbH/bKKE/HzLg/pWzp9nDb+JbaygG2z0fTViQH+EuQq/ksP8A49Xk3xH8WT+GfHvgrwVHq0V7e6zq/wBvufMtPkhVW3x7sPnmXYAM/dQ+2ez8Ra1P4Z0bXpddhewm1GeKMXdrmWARt5cPD4BUqu5vmAxyRuxXdUwNRUKUYu/tE3Hu17sL2aT2UvvMo1YzlJJ6x0frv+qHT+IRP4V1b7Ck11dXvmXN3NB921hfABJ/viEKQgyxwMgA107RxXniOxs4QostLgFxhOgkcGOID2CeafxU1o6TpGn6Ro0NjZQxQ6dFFtRF5UrjqT3z3J65rjPDcNzYeBIVE/malrEvkQTqTnyyNkb5P92BA/uQfWvL56ddTdJctnZX/vK1325Yp+htqmrk+qa5PZaLquuWYWTVNSmXTtIVxkE7jHDkf3d5eQn+6farunaHbWR0nwxbFpbLS4o7m5d+WkYE+WHPcs4eQn1Tn71UpJbSTxRLcPiLQ/CNrsGBx9peMZwO/lwlQP8ArsR2q+hu9P0ZQB5Ov61NnHUxOy859RFGuPcoO5rap7sFCGjevpp7t/8ABD3vJyEtWWrSVNU1q61WZ1TT9NDwW7scKXH+ulz7YKZ7bX9aisb2O3sr3xNqCOnnIBBCV+dIM/u0A673JyR1yyj+EUl3YQzyWXhi0Uixt40kvD1zEDhIj6mQg7vVQ2fvCpwV1/WvPYj+y9Lc7M/dluBwX/3YxkD/AGi3TaK47Rt/dsv/AAFbL1m9fx2uUiOB5PD2kz6jfR+frN+65gQ/ekPEcCn+6o4z04Zj3rz/AOLvw80fxT4etdAvrKHU/GGrys1teLlXt348yfcORDGu0bTwfkXktmu1l1u2iguPFmpFk062Qpp8QXLuGIXeq93lOFQdcEd2Iqto9vc6HHPr2rwLceKdYKxRWaMD5CDJjtlbsqZZnbpkuem0V6ODq1sHU+swdpp9Ha8ltH/DBay+S7MwrUqdem6VRJxe6fY+GfjB8F9Y+EGtfZbt11DT5Pmgv4VwpUkgCRedjHBwCcHBwTg489Nfplqmj2Nn4eurDVLaLXr3WCY57eVBi7kI+7g/djUDj+6q55PX43+O/wCzhf8AwphTWbGddQ0GZgsmOHtJDztwTlk64bqAPm9T+4cNcYU8x5cJjXaq9Iy2U7b2XT9emuh+DcT8FywaljMuV4buO7j6d1+KPFaM0uKSv04/Itj1D4NfHnWfhNfrEC2oaDK376wkbgerRn+Fv0PevunwV440f4gaFDq2i3a3NtIPmXo8Tf3XX+EivzGrsPhn8UNZ+FviBNT0ubMbYFxaOf3dwv8Adb39D1FfBcQ8MUszi8Rh1y1fwl6+fn95+jcNcWVcqksNiW5Ufxj6eXl9x+lA4pQa5D4Z/E7R/il4dTU9Jlw64W4tXI8yB8fdYenoehrrcV+LUK+IynEOE1ZrRxZ/QtKrSxdKNajLmi9U0P7Vi+KfDFv4ksvLf93cJzDMOqn/AArZBpa/RKFaljKSnDVMWsHdbnlmm31xa3b6VqSmO9iOAx/5aDtW0jtGwZDgjuK1/GPhRPEVmHiIjv4RmGXp/wABJ9P5VyWi6pJdCS2ulMV7AdsiNwT718dmeX+xbqRXus92hXVRa7nWWepLNhZMI/6Grtc1irdvqMkGFJ3oOx6iviq+Bu+al9x6EZ9zbpKrwX8M4GG2t/dbirPWvGlCUHaSsbXTFR2jcOjFGHQqcGt/TfHer6cAvni4QfwzDP69a56jFerl+b5hlU/aYGvKm/JtfetmY1aFKurVIpnoFr8UkYAXNkwPcxNkfrXifxq8BW3jjxCmt6Di2uZ1Au4rj5VZgMBxjPOOv0rrKWvtKviJn2JofV8RUjNd3FX+9WOCnlmHpT54Kz9Txi0+CGpyN/pN/bQjvsDOf6V1Gi/BvR9OZZLtpdRkHO1ztT8hz+td+KQkKMk4Hqa+cxHEuZ4lcrqWT/lSX5a/idyoU1rYitbSGyhWG3hSCNRwka4A/CpGZUGWIUepqpcanFFwh8xvbpWZPdSXJ/eNx2XsK8ilhatZ809F5mjko6ItXmpeYCkXC927ms53CKWPQDJpaq6rJ5djJ6sMCvdpUoUlyxRjdykkztPhjqf2DxbagnEdwrQn8RkfqBXva9BXyxot88P2S6jOJImVwfdTX09p94l/ZW9xGcpLGrj6EZr+l/C7H+0wdfAyesJcy9Jb/ivxPkM6o8lWNTvp9xZoopa/cT5wSig4ooAWiiigCC7nS2t5ZpCFjjUsxPYAZr5d8Yau+o3N3dMcPcylgPQZ6flgV7d8Wdd/szQTaRtia8bZwf4B97+g/GvnTVrj7RdEA/Knyiv5s8Ts1VfF0supvSmuaXq9vuX5n2WRYfR1n1/Qm0N8TSL6gGtquf0htt8o9QRXQdK/EGfSVlaQUd6WkpGIdDkce9XLfV7y2xsmYgdm5H61UoqJQjNWkrismbcPiydRiSJH9xkVaTxch+9Aw+hFc1R0rjlgcPL7JPKjqP8AhLYO0Ln8aik8W8fJb/8AfTVzlJipWX4dfZ/EORGvceJrybITZEP9kZNZs1xLcsWlkZz6sc1HiiuuFGnS+CNikkthMUdKDWXrupvaRJBbKXvJzsjUcnnjNdVOnKrJQjuwbtuQ3X2jxJqa6PZHC5zcSjoq+n+favStK0u30axitLZdkUYx7k9yfc1meD/DKeHNMCNhruX55pPU+n0Fb1fomCwscLTUVueBXrOrK3QXNMJ9aCar3+oW2lWNxeXcyW9rAhkllkOFVQMkk18vm+YurL6rQ22fm+xmkoRc5bFTxH4j0/wnot1quqXKWljbIXklc/kB6k9AO9fA/wAbfjdqXxb1ojLWmhW7H7LZA/8Aj7+rH9Og75vfH/44XXxW1w21kzweHLNyLaHODMf+erj1PYdh7k15JX6Zwxw3HL4LF4pXqvZfyr/P8j+fuLOKZZlN4PCStSW7/mf+XbvuGaKKK/RD8yDrWhoOg6h4n1m00rSrSS91C6kEcMEQ5Y/0A6kngDk1VtLSe/u4Le2iee4mcRxRRrlnYnAUDuSSBX2b+zt8HdL8H2t3bass2nfEPHnMz7d8EP8ACbc5KyRno57nKsBgV81n2dUslwrqvWfRfq1vyrqz7Lhrh6rnmJs9KUfif6Lzf4G/8D/g1pXwntrjTNatoLzXtUjKvqDLuiuI8ZaCPI+XbySvVgN3QYX0u0kk0OddH1JjdafcfurO6m+bOf8AlhKT1PZSfvDg5b7yrMmtpJoetwrFqAHmK0ZKrKFIxNC3UEHBxnKn1GCWRTlmfw9r6rOZ1KwXTDC3aj1x92VcZIHXG5e4X+Ycbi6+PrTr4p80pav06Sh6dV+m39Q4XC0cFRjQw8VGMdF/wf8AMLYjw9cro96BNo91mKzll+YIT/y7uT14+6T1HynkDNO50eGWCTwtqxlk0+6BOnXYYiSMr8yoH6iSMgMjdSFB5Kk1cXAJ8P63/pMNwpW1u5OPtAHO1iOkq4zkYzjcOQQESI3KP4e1l2eUjzLO+HDzBSCGB7SoQCfXAYdSBzqTjLmvrvdeW04+a+0vW/W3SZenXN/q6SaddvHH4v0IiRJcbUu42yFkA/55yhSrAfddT/dU1futSVoLfxNZo4WNDDqFsV+cRhiGBA/jibcfpvA6iqOpWl9qzI8Rjg8Y6Jl4HPyx3kTdVP8A0zk2gEc7HUHnaMy2XiK1EUfiO33Q6VeHydTgm+V7SZTsLOOxUjy39gG6Kc9M4c/vwj8ltrq0vKfxQ7O68yVoJoPh6LWNLvL+1vprVr27uWYK3mwSp5rrhomypBA5K4Jz1qqTdWXhmax1e5gj1bQylzbXisdkq7mER+bJyyho2HJO49cioNH8UL4VaXR9H0S+1/SYy81rc6SgaOPe7M0TFmVflJOCpOQQMAjl3g+xi8WeMdV8R6hse8svLsbezCsPsg2hzuDAEuS/UgY5x61tONWHtKtf+GrSjtzb2S7q6dnf8QSTslucJ48+I3/CJ+OtNttaibw74c8bQNBK88YklinQKgeRc4j3JIiH72PLQkDnHqF98PIdcFjc3mvavc3FqreRdwzRwOAwGcNEi5BwOOhxXmf7SPhF/i4I/D+ieXca7pKC4GSRHEZGXIkcA7PkQkDqSy4HpZ+BNxfeOvhvpV7pXjRonSFYry3hsVDRTAfMGV3fae+U2g5yAM17eIowlldDH0anspx0mrN735HdJtXira72PNhXnHGTw9SN4tXi7rX+ZfJ2fzOo0C307wt481EazdpJdQ2kK2mq30hJdHMhdS7nCyfKuVUgFQCAMmsT4szL8ZPD2p+GfDanUIo0fzdQUbbRJwCFUy9GC5YnbkghcDrjo9bt7zwZpcMUt4k+m317DBe37ZjuI/MdULs5Y7sjCZ+XYCCOBxc+I/iez8C+A72LTxGt/JbSQaZp9vjfNMUOxUUdeeTXmUazWLoYqjFzqXSi/s6Wu2rad7XSW+x11oRnSnTn8Nnc8u/ZrTxL/wAKo0m60G/0m/jUvDPaXTyKEZWPy8L8jAYGejKFO3JzXf6lPePdwXPiUT6dqsBI0qPSyGjaVsKVR2zvdgdu11UbSxA4JHzz+zJp/wAQ/AHi7WLC10Tz7CARDVdKuLqOKaItFvhkVSThiCB09QcEcfRmq6nP4vksra7tZfCj2k4vY21VVZ3kjBIC7WKFepbD7sAjAzke7n2HdDN6kk4ShL3uaNuZKSvZpX9NtYvfU8nJMRLEZfTdSDhJaWflp1LH/CH+INbkjn8Q+JGhtIiJF0/T4I1jBHIMjspLkdeABkA44Brwz9nHSPDHi3WvH8Gi3V9o13HqQuLW5t7gu722WWJ8SbuQwckjGfNweOK9j8QWvi/4m+H7vS7Y2nhrSr+Bom1MO8tzIjAjMcRVdoIP8RB56DrXhH7PXwvktvGXiXVPCPikfbvD99Lp32W8gHk3sBXCs7KchS6OcAH7gwR1q8sfLleNVauoTSjZRXux105uVNe89Nbtbsyx8qyx+FVOCcbyu29dvs+m7Pe9VsNQtLT7B4y1n+0dAnzF9ptoVtzKcZCThQSM44KEAnCkcgG9Bc+O5oBFaW+nJB0jvNVLJcbexeKMkFsd8jnqoqjqt7qmvW/2LXVsvDk9k8eobWlM8dyYnVlIcqoEYcLkY3cjgZGXa/418YXuh3ieGfCFx/apiYQXV/NHFbb8cMoYh2GefmVM18z7OrUhCDjC7et2lBdmtlr1s2tFp0PoHJRTeun3nhd74M1fX/2jr25gu7fV7rw/aRT3CQOTKsrK+3qFDsrlWIG3CsqgfKBX0TpvxE8M+JtKuIry5gtJVUw3ul6iPLmjYjmNo2wWznAwCGyMda+WP2cLvW/A/wAT7zXPEUUp0fVBdWNzrjSK9ublZlJZpAccspHOM7sjgV9T+Nr+HSW0zVbARTaxNcw2lvEJAv2pJHClGbn5VDGTODjbx1wfpeJqTeLo4Op7yhGKhOLSV0veT3S1V+jj1Pn8jqOrh54hwcHOUm0/uT+63kcz4W+HUHinwsovL7VLHS5PNgi0y2upIkESsyDzVYn5to5UAAdCCQTUPxj8X2nwZ8OjxJea9cz3NtG8On6ZPBC4mkYDhQqoRgKMuThVJ9cHq38F6z9pmurXxI2mXE7b5ks7RTCzd22OWw3uMZxXzj8RvCF18U/jBBotprCeIrPw/GlzrBWFgwPmgMg+ZvMYKSCi7Qo3AAkkVyZTClmePc8RXXsY3lJWei7XcbK+173Z6OPrTw1Feyjecmkter/yV2/Q9r8FNe/2X4b0fWrUWst6Tql1dhsxXs7ES+WpPIbexOw9FiwMjp0NlZ6l4r1ibWBf/YNJMf2eyFugad48/O+45ChyF6AnCLyvIq9oE+l+OfBVqPlurSWERSIDgxyKMMMjlWVgeeoIBFcl4O8S3fhLS59Eg0298S2mlXE1nHPpkQ3RIjkKkgYqpZRgfISfVRjJ8KcqmIdaVKCjVTs09rNu7V9E9l6beXopcqSb0NaIHRdY1fQ9LeT7ffyxzJNJI0rwoYlWSUs5JO3Zxnjc6jpWndWkN48PhuyHl6Zaxqb5gf4Oqw57l+rHrt6/fBrF0bxDBJLd6r5EUfirVxFbxaXKSJYFUHYkmQDhSXdyBgcgZwCVv7E6xM/hCzuHa1UfaPEGog7WcPz5II6PJ3x9yMY43LUypy51z6WSbb7pJOXmltHvJ6BfTQWzvIfFeof8JLdkR+FtJZv7LTHF1KMqbnH8S9UiA65LDO5MbcL/ANnJN4i1pWjupFEdvagbmgQn5YlA6yOcZx1OB0UVFava6kqajKI7Tw5pq5s4yNschQY84jpsUDCD/gX93EkcqzZ8RayfslpbqWs7eUYMKnjzGH/PRs4A6gEAck1z1ZKb5UrRWluvlFf3nvN/8M6Ssv6/r0HW+dJhn17W8LfSKEWJPm8hSRthjx95icZxyzY7BQEFpGIp9b8SCJMxlFtpcNFaxNwUxyGdujHv90cdRCDnxDrv+hw24LW1rL/y7KeNzAZzK2ccZxnaM5JK29rJqkq61rQFna2+ZbWymYAQAD/XS9t+O3RB75NYN2vJu3Rtf+kQ/V/0y19D46+Pv7Pd14NSfxXodg8HhqeQs9jyZdPBxgt6ITnj+DIB9vCSMCv02uoV8Y2s0mpL5HhrYSYLgbftiY5aUH7sXX5Ty3VsDg/DPxp+FqeF9Rn8QeHbO6bwNez7LK8mXChsZIXnJjzkI7AbgOMjDN+98IcSzxsfqOOf7yOz6PtFvrP815pn4RxlwqqF8xwMfd3lFdP7y8u55dRk0AUV+pn41sdR8O/iHq/w18Rw6tpEuxx8s0Dn93OndGHp79RX6BfDL4l6T8UfDUWq6ZJtcYW4tWYGSCTurf0PcV+avrXY/C74nap8LPE8Oq6c++E4S5tGOEnjzyp9/Q9jXxPEfD0M3pe1pK1WOz7+T/R9D73hjiWpk1VUazvRluu3mv1XU/SbrTgfWsDwT4z0zx94btNa0mYTWs68gn5o2HVGHYit2vxHB4qrlmIcJrraS/rqf0hCcMRTVSm7p6p9x9cZ468MST41jTl230AzIqj/AFi/T1H612YOaCMiv0T93iqV1rFkxk6cro840rUo9VtFmThujL/dNXaz/FWkN4S1galbJnTrpsTxjojf55H5VdikWWNXQhlYZBHevgMbhXhajj0PoqVRVI3Q/Galiu5ovuyHHoelRUV5koxkrSRqtC9HrEg+8it7jipl1hT1jI/GsujFcssHRl9kvnZq/wBsR/3Gz9aY2s/3Ys/U1mYoxUrBUF0DnZcbVpmyBtX6Cq0kryn53LfU02iumFKnD4Y2JbbEopaK1EJWZrz7YI07sf5VqVia82ZYl/2c/rTRrS+NEuhTZR4ieR8w/rX0J8KNW/tDwykLNmS0YxEf7PVf54/CvmqynNtco/bOD9K9c+E2tjTfEJtXf9zeJt/4GOV/qPxr9C4FzP8As3O6fM7Rqe4/nt+NjzM4w/tKLa3Wv+Z7eKWmocrmnV/YB+eifWilooAKZJIFUk8Ad6dkVw3xQ8T/ANi6M1pC+Lq7BUYP3U/iP9K8nNcxo5Vg6mMrP3YK/q+i+b0NqNKVeoqcd2eWfEzxX/bGsXE8bboY/wBzAPUDv+Jyfyrznk89TVvUrv7TcHH+rXgf41U/nX8R47GVcwxNTF1neU22/wCvI/VcNRjQpKEeha0w4vovrXR9653Sxuvou/Oa6LvXAyK/xIKKUUlSc4tFFFABRRRQIKKKKBhRRSE0ARXV0lnbvNKcIgyTTvAOiSajdya9epyxK2yHoo6bv6fnWTJbv4p1+HSomItoj5lw49B2/p+NeowQpbQxxRqEjRQqqOgAr7HKMHyr201q9jy8XWsuSI8DikJpc4FN6962zjH/AFWn7KD96X4I82EeZ3AV8ZftS/HX/hKb+XwnoVxnR7Z8XdxG3FzIP4Qe6KfzP0FeoftS/Gn/AIQfRP8AhHNJn263qMZ82RDzbQHIJ9mbkD0GT6V8SkknJOa9ng/IVK2ZYlf4U/8A0r/L7z8g424jcU8rwsv8b/8Abf8AP7hKKKK/Xz8SCj3or1P9n/4Uz/EPxQL+606W/wDDmkukt+kX3pSclY1B+90ywBztHqRXFjcZSwGHniaztGK/4ZereiPTyzL62Z4qGForWT+5dW/Q9b/ZU+BouNLXxveXIg1XcRpaABxbjkF5EPUuDgA4IU5BBII+g9RsbXxeItM1mN9J162PnWl1bPh0YDmW3kxyOzIe3DqQRm+LKz1yJNU0O6Szu1HlieJMqQv/ACzlj4yB0wcMvYimNdW2vMNI1q1+w6kP3kaBzhiP+WkEgwcj8GHcY6/yvmWb4jNMbLGVG01svtU12t9qPf53tfX+tcsy2hlWEhhaC0X4vu/MyY9Rku7mHw74sC2urFt2n6pbfu47tlB+eI/8s5gMkxnqN2Ny5xqFhfD+wfEKKbh+be7iyi3G3kMhH3JV64BzxleM4r6rHC1mdH8UxpeabOypFqJGwbs/IJCMeXIDja4wCcY2nArNuLmbw4qaN4qlN/oczqlnrrHa8bZ+RLgjGxwcbZRgE4ztb73EoKtZ09Hukv8A0qH/ALdD7vL09nr/AF6/5m5KqXCDQ9cbzGmP+i3gOwzkcjaR9yVcZ4xnGV6EDLjs9f8AEGg4kubC5kinlSKbY8E0ckUjIJA4LDd8uT8oByQRg4q9Pyo0PxB/pEFwQtrqP3fMYHKqxGNko4IIwGIyMHgZ+na9b/Dm3uLHxLqBSJrmWW11GSEhJ1cmQqxUECQEtkcZxuAGcDOCmoP2KvO6aVrprW7j1XS66W+Sel9XoJcapczaaJdWSPSPE+lR+erqTJFMGO3CY5dJCApT7wJXjIU15B8aNf1/4Wa/onja40qDUdG1VymraDMd0Nu4CCKQEcGbblS5BBKqBwAa9L0/VNM8efE7S74SRG3sbGeSyhk4mlcvHulKnkKARgHnPPGBU3xVtbTxxdWXgtIku7m8SWW7/u2kBiaPzW9DukBQd2UdOo9zL68cHjKcK1L3JRbqL+WLvdJ9LP3u6lout+PFQnVozVGVpdH59LlzR/jT4Z1Pw7ZaostwsNyuYIobZ52kI6qnlhgzDoVHI7gVkalqdiIda8TahYappNxPCqQswuLYBUU7PPZCAPmYn5uACAD1rxbSfiNB+yr8RdX8G3GkDUPDDSrc293Gi/bY45ADlm480A7hgkEbeDjivcB8X9F8feH2j8NWl9ro1CFowVsJfJjVgVYykrjjn5eSenA5roxeUSy6rGvhKMpUKtmp832Xrbb3X3v2OLBZlSxnNRlNe1p6Sj2f+XZnU6ZpGj/DrwncsClvaxI9zeXT/elfGXkc9yf8AK+L/gr4S8ceEPiHoXl6lF4Lk1qJ5LePUTuS/jjcBoigBGSGypOD3Xrz9U6foGia5rdhorrevBplul02nak8vzMpCxny3OCgIJ4yM7QOMg+S/tmadeeIdd8GadodvNfa3bw3l4YbT/WRRL5REhPG0ZQ4JI5HrXpcO13TxNXLpO7xKblKa0ikpcrs9PN30tZLuedn1CLp08couUqLvFRbV22k9vL/AIJ7cdA8UtJHc6ne6frccGXj0+OFrdGbGMk5bc3Jxu4+nUJ8OtF0a7tB4mg0y2tL67MigrAkbW0auy+UAB8pG35u5Oc8AY4z4Ra98Tta8Bafe3dx4a1W1nt1eDVPtUvmlfWVQm0uMYPI5BzzmtXQPC+neObCez+z3NlpMMhjvgl04/tKQgMXwpVTG27O/bl84G0Dn5yvhp0FWoV6sUouzcNra3Tirbu1tL3301PoKFZV4Rqxi1dXs9zybwefFmr/ALQPiHx5oCRJ4VuL4abJd3TlYLxBtgTy8AlhvVCHHA984PtfxE1aS+8Oto+pac2n3d/IsMF5KRLZxuPn8xpFwVVQpOGC56dMmtBIBD8MPIjRUbS7fZtjXA32rclQOg3Q5A+lbevupbRrgYwt7GR6YdGj/wDZ6rG5nDE4ulUdJL2fuRtvaCXK29m3102MsHglhKc4xk3zNyd+8nd27I47xL478Ra5ot3p/hHQJbrW5UMQvnuIvsNqxGC/mhjvK5yFUbs4yBXgv7P/AII8d/DTxhrep6faWviKxtrltL1SytLvZNLtCt50fmBQ21mYA55w44r6VvtCa18UQR6PcnRmmtLid1hQNDJKJIsF4+hOGbJG1jnrXm/wd0HUpZPF16dZktre0uJNLuUt4gHuJoCzNMHOdoYykEAZ6/MCK97K8VhaOUYyNPkjGSh7slJuXNKzu09LWdrNa7nJi8BDEYujXnfmhe1nZLTt59bnSeJvGdlqs2j6pPZyW1ro10bu4tLkD7a+I2XasCksQu8SEMP4FIB4I0PiVqXijVvBl7a+HLRdIvb7ZZwXuoybGUyuI9you4ggMTlsFcZwcYq8ulWth4BjeOEfab2G3SedvmlmaQomXc8sTu71t69+/wBX0G2AyDcvO30SJ8H/AL6ZK+SeIoQqUnSp3VNytzXatG0tvVve568oOcJRb37eZ5B+yvptxoXg/X/A3iOxW31PTb1nlsbhQ4kt5VBV17OhZZBkZHH4V19v4dtLPV9V8M6LpVoiJFDcC72iM2asxKpvUbmYPHuUdh1OAM63iPwnbeMPFPmNJJaXuk2qm1vLeRkdHlcl1YqQSpESZXPRj0OCMHQ7nU21rUE8PWFnZ6jbkQ6jDqN07JdupOJY3Cs7DJZd7HsVK5WvRrYn67WrY2EuWU0pSi3aMZae9e+z6dm7PTV8uFw0cHQhh07qOifWy7mV8Xrbxxo/w91W4fx7pmkQRR5kvRYtDKV7orBmO9vugqAcnivMv2PtB1TwZ4x1KHXrF9Ol1jS4LqxeVgVuVJ3nY2fmYBskdRzmuT/abHxJ8Ra6dN1c2N5bWNm+onTNAkeRbWIEIJpgyhiSWIB5wATgDJP1Zb6JpPjj4daI6PHJALOC5sryI8wsIwVdWHT3x2zX0eIk8qyOGHquElim+ZwS93Zx2Sv8+m3c+cpRjmObutKEo+wXu3ekua6em2n39yp4h0XRNA8XW16wuLZtaLxzw6fLNG80yLuWTbCQzHaCGOD/AAk4xmotE8W6Z4Ctho9/YX+l2Ecjm2umsJTAVZywV3VSFfJ6k4brnJxVHT9XtkbR/FVhpmrawGs/KmkVJZyqSBGPkljzgrzjgjuSMHn/AIl/tX+F/Bds1pZWl3q2tPHvWxlge3WMHIBkLrleQeACfp1r5ungcXjXDBQpSq9HrazTfqlZdXuj6PEYuhgqcsRXmoxXcxP2iP2gIdDtYdE0DRY9X8R3Khrdr2PBtwekgTh1J7E7fXlea7zw14Z1DwxpeleF9VvfPs7xTcXerSvie8nwGlhc+rHJ3ZyUXb2zXjvw3+H83inw7N8YbvT4bjXZ7ie4TTLOIRQm2TEeI0H8f7uQZOSwc9TjH0brb6N458AXU5uYp9Iu7RpVuQflQbch89iv9Oa9PNHhcup0cvwsbqMnGpLdqei0/wAOtujd/lyYCdXFKWKqP3ZWcFt7vn5vr2VjNZtW8WXtrNY2dpH4cgVZLY3UhUXTA/LJ5aqf3a8FQSMnDY4Wp2lf+2Ly48RXtu9rpMcU8SQxNHEJH3fOylmLsNoC+54GcVj+D/iloemeG9KsdXv4ba8htIkDRKzxTgIAChUHnpleoPHIwTo2tlHFfah4m16R4rV7hXsbGWMhowEVFLLyWkYhiq4yu/pknHzk6dSlKUKkOWK0jZayd1s31avd+foj1rq10zQRTdsNe1/FjZW37y0spjgQ+ksg7yHPA/hzgfNzUGoXUVzavrfiKQaZoNriWKzuPl3YPEkw7sTjbH2OM5bAWLVtVj06OHWfEKOrGQJpuiwjzJWl52jaPvzHr/dQZ54LVVFjI1zB4h8YMv2pXH9m6JbnzUtnPTAH+unPPzYwvRcYLNFOmlactOit/wCkw8/5p7Lze9N9P6+YkmnXHjwHUfEkZ0rwrD+9h0i5OxrgDkS3eei9xCeO75Pyrd1zQ0+JukXGl3tu0Hhe4QI8brtmu17YzzGgOCDwxwCNo5N42b3g/tTxC8VtaQDzY7FnHlQY6PK3R3H/AHyvbJG6nia+8Vf6nztM0c/8tsFLm5H+yOsae/3iDxt4NZOvOLU6bUeTZr4YPy/mn5/pqk4RknGSvf8AH/gH53/Fb4e3Hww8bX2hyzC6t423W10uCJYz0zjo4yAw7cdiK4+v0A+N/wAONK+JPhJvC+kWaNrdifOs5IcCOzfHIlfsHHVeWPBxxmvge+srjTbyezu4Xt7q3kaKaGQYZHU4ZSPUEEV/S/C+erOsGnU0qx3T3a6St2f5+R/MXF2QPJsX7Siv3U9vJ9Y/Lp5Fejp9aKK+yPgT1L4B/Gi5+E3iULcPJLoF4wW8gHO3sJFH94fqOPSvv6wv7fVLKC8tJkuLWdBJFLGcq6kZBBr8r6+nP2TPjUdOvU8FazP/AKJcMTp0zt/q5O8X0bt78d6/L+L8gWJpvMMMvfiveXdd/Vfl6H61wVxG8LUWXYqXuS+F9n29H+Z9eZxThTOtKDg1+dZLj/ZT+r1Ho9vJ/wDBP3Wcb6kOo2EOqWU1rcJ5kMq7WH9a8y09ZvD+qzaLdknad0D9nX2/z616rXLePvDratpourYEX1pl0I6svUj+tfWY7CxxNJx6mmGq+zlbozNpao6NqS6pYpMOH6Ovo3er1fncouEnGW6PeTuGKKKKgYUUUUAFFFGKACik60tABWDrf/H2Af7orerC1sf6Wp/2RTRtR+MzjXReHtTeMxOj7Z7dgyt9Dwa52prS5NrOrjoOCPUVpGUoSUovVanVUgqkWj668P6xFrWj2l5H0lQEj+6e4/A5rSFeQ/B7xOqXD6XLJ+7m/ewEn+LuPxHP4GvXUORxX9qcM5xHO8spYpP3rWku0lv9+/zPyzGYd4atKHTp6DiKKKK+qOIq6hexadZy3MzhIolLMx9BXzN498Vy69qlxcMSGlOEU/wRjoP8+9d58Y/Hi7v7JtnBjjOZSD99+y/Qd/evFZJGlkLscsTk1/MHiFxGsxxKy3DSvTpv3vOX+S29bn3WS4Dkj9YqLV7eg2ilpOtfjx9WaGiR7rst2Va3cVS0q1+zW2WHzvyauipZ59WXNLQWkpaKRkHaiiigQUUUUDCiiigQVQ1rURplhJL/ABnhB6t2q8f1rM0my/4SnxYqMN1jYfM/cM3p+f8AI134LDvE1lDoRUmoRcmdR4C8PnRdJ82cf6ZdfvJSeo9B+v6103SikJ4r9BnOGFpOb2ij5uTc5Xe4jGuX+JHjyx+G3g+/1y+IYQLtihzzNKeFQfU/oCa6jFfCX7UXxYPj3xm2lWU27RNJdoo9p4lm6O/v0wPbPrXyWUYGpxDmV6nwLWXp2+e33nz3EecRyTAOpH45aRXn3+W55T4o8S3/AIw8QXusalMZr27kMjse3oB6ADAA9BWVRRX9FQhGnFQgrJaJH8s1Kkqs3Um7t6thRRRVkFzR9IvNf1Wz02whNxfXkywQRD+J2OAPYc8nsATX6HfDbwJc/BzwlZ6RaQjWLJP3t08KBLjzmA3uB0kGeg4YAADdwK+XP2R9L8I33jG+n8R31vFqSRrDplncOYy7t96RG4+cfdAB3csR2r7K8vV/D+TEX1ywH/LNyFu4h7Nwsg9jhvdq/B+P80nVxEctirRjq1JWUm+0vL5a9z+h+AcqpYbBvHt3nPTTWyXT5/5CfY7PXGOraLei1v8A7rzxrw5H8E8ZxnHTnDL2Ipkt3basE0nX7RbS8cgxfOfLlYdGgkGCGHJA4cYzjHNKsGneJZXv9Mu3sdUiwkksa7JUPZJom6j2YZ9COtMudTQQNYeKLOFIZMKLsDNrKe2SeYmz0Dd8YYmvyeKd1FXuum04+n8y8vy3P1b+vIdLc3Ohwvb6x/xMtHYFDfMgZkU8YnUDle28DH94DqYZLJtFsnjji/trwzMhDWpHnPDGRzsHPmx4/g5IH3cjCgkXWNH1W20y1voJbS5jkaGbUY2lkiZdv7vKsu8EEkEnICHJaoLTw9r/AIemluLC8sJ7VgWbSUtXijZ+uYmMreWTzxgqT2HJrWPKre/G8tbapS89vdlfrt8t18jk/FPiK0+F3hhrif8A4qHwPcoViiDGWWyGM9QCXgUAknlo8DAYY27nw9uvDvizTrTUY/Elr4ulj5hkE6yJb46BUPIYDgu43nue1TeELLSfGr6nr8dm403UIjaR21whUMpH79jGeAzt8p458oetfMeo/CjVvhJ4p1TWNAL3vhTTA0+radGUMywiRkwqyI6E7R5gYjKqrAHgE/WYPCYbMoVcHKq6VeNnd2tJv7L7S6Nq3M9zy8ViKuFlGpGnzU3vbeK7+a7rddD6W8XazoXiTxJpelRp/bF7ps/2ub7EjStbDYyhSyfcZiw6kDAJP8ObHhG+0PTNf1+ERJo93mJ/Ku08l2h2D5st98eZ5uWBIz3ri/h9+0Z8KxpkNnp94PDzsf8Aj0vLdkdnPqwyHY+u4k112n6rdeL9YOr2vhszadFF5NpLqbC384FgzSKpVmx8q7cgcZOeRXkYjCYjDRlhsRSnTgla8na7vfrp8k3ZdTqw+KoYqCq0Jqa8tTz3xh8HtL/aA8bav4glaWKwsdPbSbGYHalzcDcwmx1KxtIRnoxHoOdP4Ua3r/j/AMNL4b1YxQ29pbxi91DTs2zkEHbAFXGxjjJZSBgHgbhXT6R8RdO8K+E7iLVbe4stT02RoZ7JomYySs2VKuoKkPvVtwOBu5xg1c0/w7D4CsINWswj72eXVjAPlmEjF3mX/cZiR6JuHpXqTzGccFUwWJp3s4qg39lx3aez5lbyu09kZQwlKFb6xTVnL4rddt/Swul+C9G1rTp7e7sI4dYtFeyluoSUlQkD94jA5Xcux+O+B2qlY+BrK+0fUtQsUuLDxNJEbW7kgvJl8yWLjYQXI2HtkfdcV1Grsuk6nba1Gw+zSKtreEdPLJzHJn/ZZjk/3XYnpTpv+JN4pjl6WuqgRP6LcIMof+BIGGfVF9a+ZWNxFnKE3rqld7rWUfTrb0O5wjazR5D/AMINafCvw3o9z4Ue8n8HalfQSarpV9ceZHDbsMs6Z5HQBkyQ3TFevgLp/i5CmBBqNptwv3Q8J4/Flk/KP6Vm3OjLfWuv+GiVQTo11aMwyF8wk599swZvYMorB8Ha7dav8M9I1PUI/J1TRZ1S8j5G0xkxyHnnHlMW5rvxNSpj6ftakru/K31kpq8G+7TVm/JJmdOnCglTgrJbLtbsddpUKtea/pj8RtKJlX0SZOcfVxIfzrP+0NN8PtOuJOJLX7NJIPRoZU3D/wAcIrSumWw8XW0rMEju7OSJif70bB1/8daT8q5iLUpLjwhq1jNbPZ/bo7ufTJGPE6MXkQf7LgEHae3IJ5A8ylCVTlqJdYP81L8rvy1Nm7aHVX52eK9GI6tBcr/6LP8ASuF+HF7F/Y/xKZHVvI12/DgH7pEaEg/mPzrttRnjn1fw5dxHMc0kiIfUNCzj/wBArgPCUKWvhj4seUgjzrGpPwMZYwpz9a7cFDmwNaL00p/+nWiJv318/wAjuL2HZovh6yY8PPaoffyx5g/WMVZc/aPGkY6ra2BY/wC9LIMfpEfzqPxBdQWuo6KJpFggtnmvHdzgKqRMhz/39H5VmWmvvZX/AIg1G8tGtM2Yu7VZT80lvErZ3D+FtzEkdQHXPOQPOjRnOHNFdHb1crP8NzS6Whf0m9jtNP13WZjiF7maYt/sRKIwfxEWfxrjvGbatoOheEotJtYpfEtxeJ5srttMIlP+kPj+IB5FOzvgemR1Nxp5tvDWiaK/zPcvDBN6sFHmS5+oRh/wKsS2urrxD8aLtTGg0nQrFQsxzlrh85APTAUtn3VfTn0MJaM517JxjeVns1FcsV53btbrYzndpRKOi/CDR9F+IF1fWt5q0+p3sDT6reS38geYMdsSfLtCjKscKBgRgdOK07T4faEmpjRLG0mj0azieS5t/tUzRySS5AjILkEbS7MPdK3dJ1CKz0XUfEN1kJdM10BjnyVG2JR9VAOP7zn1pkLXHhvw55kiJLrd9LuMfZrmT+HP91Bx7LHmoq43GVZNOq21aC10ulq+3uq6XZWJhRp01aMUlq/v/wAzJfwzHcaxL/wj+NKXSF2xmJ2WKe4IB8p1Bw0aoQDweX45SvD7bT9Q/al+IniLS/E9rHo2l+HLd4oba1O6W3vHJVC8mAXKhZMr93gcHqfoq78zw3otppmnv5up3TGKGSQZJkYlpJ2HcDLOR3OB3FYUNpoPws8So6AW0euxrFPLtZ5HnhHyyPgH7ysQzHjcF7tXqZdmc8PCrKjHmrONqUt5Kz95/NXt80jixmDWKcIzfuJ+9HpJWaSfzsVvg7e2fhbwfbeEr+VLHU9B3Wk0dw4XzADuWZTwGV1ZWyOm7nFZclnomreF9QmstDnvbQ3jTQSR2rmG5jWXeBgffUgEK2Cu0rzit231BvFGvazc6boqajpgjjtDdXUnkLLMhcuY9yEkqHVd2AMjg8VVs/izo/gbSY7DxeJfDFxZRrEHu4j5Nwo+VWiZMqc8ZUcgnFYv27rTrUYOVWTjKUVLW71ei97d/I617OlTUW0oxXysjqrDWvDvjvQRLHPaahp7AF0kI/dMP7wPKMpHfBBFeZ678UvD3hDxrb6db6uvjHUyhSy0xJ/Nk0/glpJJACoTH3pJDvVem4HFcD49+J+i/FjWv7A+GVncSeLNQ+U6u0CQwKi8uzeYjNkKCAwCtkjDdq6j9mL4M2Xhe01PXdSK6jrd7ELS5llJfy9yrJLGM9fvIrE8llbtivXjlWHyrCVMXj5SV1pSfxa6Xb6LfVWcrNHlU8weMrRp4NKUOs09Fbou7/BHpFlYPpOqfa70pr/jK4j2qsfywWcRPKpnPlRZAyx+dyO5AA0tlvoF0l3fu+r+ILlSsccSDdjukSE4ROmWJx0LN0rD8PXNzpdxd+E9JiEerW2+SbU76N5UMXHkuxyDK5VlGNwA2tyMAHQ/svWPCGl6hqbahYX88cLT3M89k4mn2gnG4SkKOuAFwOwr5quvf5ZyWtrLZyT22TUY9ktX17r2U9LpF+WxUKureJbmALCQ8Vrvzb27djzjzH9GI6/dAzzKf7S8S8L52kaUf4+Uupx7d4gf++/901XMFvpX2fVPEN0LvUmOIIVQlY3I+5BEMkt/tct15A4E/wBl1PxFg3hk0jTj0tIX/wBJlH+3IPuD/ZQ5/wBodK4pPl95tadfsryhHq/N/PuXvoCaja6Uv9k6DYrdXERw0UJ2wwk95ZOgPcjlz1x1NfK/7W/weutKlj8dI6T/AGt1h1QQRBI4pCAsbgdcHAUkkknb68fU0esW9qg0zw7YpetCSjeSdltCe4eTGM+qqC3rjrWH470LQpfCmoy+P9WgbT5oWikMz+RbQbhj92mTl+4LFmyPlx0r38hzKrlGYU68E9XZrec0/Lp3X6nh53l1HNcBUw1XTS6fRNbP/PyPzdoqxfQQW19cw29x9qt45XSK4ClfNQEhXweRkAHB6ZqvX9YRfMk0fyFVpulNwfRhT4Znt5Ulido5EIZXU4KkdCDTKUUPXRkJtO6P0B/Z2+LafFHwYgu5Add08CG8UnmT+7KP94dfcH2r1Ymvzc+EPxGufhf44stYhLNa7vKu4Qf9ZCT8w+o6j3Ar9GdM1K21jT7a+s5VntbmNZYpF6MrDIP61/PHFOTf2VjPaUl+7nqvJ9V/kf0xwjnn9r4L2dV/vaej810f+fmW1OfrTqYDg04816+VYz63QXN8S0f+Z9lOPKzzDWrH/hE/FJKjbp1+dw9EfPI/M/kfatXNdB4w0EeINDmgA/fp+8iPow7fj0ri/D1+b7TwJOJoT5cgPXIrxM4wvs5+2j1PZwtXnjZ7o1KKKK+bO4KKKKACiiigAooooAKx9dj4if6gmtiq99b/AGq2aPvjI+tM0pvlkmczRSkFWIPBHXNJVHom14d1aSyuYwrmORGDxuD0Ir6a8G+JofE2jx3KkLMvySxjqrf4GvksEggg4PqK7rwF41n0G+WePLdFmhPSRfX61+g8G8TPh/GctZ/uamkvLtL5dfI+fzXAfWafPD4l/Vj6YJFFUNF1q112wS7tJRJE47dVPoR2NFf1xSr069ONWlJOL1TWzPzxxcXZrU+UNSs725naV/3xY5yDzVA2synBiYH/AHTXUmjAr+BXJvc/VY1nFWscxHZTynCxN+IxWnY6OImDzYZhyFHQVqUUrhKq3oIBS0UlIwFopKWgBKWkzS0AFFFFABRRRnigChrl/wD2dp0soPzn5U/3jXTeA9E/sbQY/MGLm4/fSk9cnoPyrkI7X/hIvF1pYfetrb97N6cY/wDrD8a9S6DgV9vlGH9nS9pLdnkYypdqCFphNKTxTSQoJJwBySa87PsU/dw0fV/ocVNWXMzyX9pT4n/8K58ATR2kuzWNU3W1rg4ZBj55PwBH4sK+AydxJJyfevSv2hPiO3xH+I99cwyl9MsibSzAPBRSct/wJsn6Y9K80r9c4ZypZXgIqS9+esv0XyX6n8y8V5w81zCXI/3cPdj+r+b/AACiiivrj4oBRRRQMCAwwQCPQivXPhj+014w+HXlWz3H9vaOgCixv3JZB6Ry8sv0OR7V5HRivPxmAwuYUnRxdNTi+6/Lqn5o9TAZni8sqe1wlRxfls/VbM+/vA3xt8CfGF7ZYrp9D8SBdqQXDiG5X1Ecg+WRf9nnPda9De+1DR0aPVbf+07Ejaby1iyyr/01h5/NM5/uqK/L4HBB6Ecg+ley/DL9qfxf8P8AybO8l/4SPR0IH2e+cmZF/wBiXkj6NuH0r8gzfgGcE55ZLmivsSeq/wAMuno9O9z9nyfxBpVbUszjyP8AmW3zW6/E+xb7QJXs7LUPCt5DcQW063MNk77oSBlXSJv+WeUZ12nKjPRetJq/xJE1y+jaNp2o3PiF0BNu9qYxbKf+Wjs+1So5xgkMRgHqRwWjfHXwT4ytBf8Ah/VF8P8AieZ1j+xXrLAJHPeVSdjoOSXB3YGAQSAfUNIv9E0KxaebWrKe4nPmXF686AzPjr14A6BR0AA96/NMThK2Et9coSc4tqKaad+vM0vej2d02z9Xw+Jo4uCqYeacX1TujE8G6vJ4b0oeGl0PURqFgCLeGRFKzQs7bJDKrFB/tZbOQeDkZv8Aw60Lb4WuJ78pdXOtTzXd0cZRhIxwgH90JtXH1zyTVLQtR1TxxrV1rFiW0rRVQWtrdyw/v7lQxLuiMMKpOACwOduQOc1l31l4m0nUl8JaVrkTW91G11FPNbgXUERMhdA6kIo3BVVvLO3f0O0ZmpS9tKpTjKMKkrSnq9LXb6O1nZ2737I3u1ZvVbHgZ+D83guw1f4g6CmnXJ0C/khstPvIhLBcwROyvJg4PmD5cEHqj4+8K9T8IftJeIvEGmwvcfDHW/tUzCKKaB0jtJJD0zLOUCg9vvc4HJIrvPDfgTwxNoi6fa6fLZXlgQMXEplurOXJIZWcnGTkgj5WBPBGRXQWlydUSfQ9chRrvyyG2qRFdR9PMT07ZXOVOOcYJ93NM+o5lf67Q9rOL0bvFqGnSL95dW79e2p5FDLPqtTmws/Zwe8UlZvvqrpnCaPqWs2fiaxm8ZWMelLezvcJHG4kjSbYI4lMgYghUyOQPmYNyM7e408jw5qK6RKB/Zt0W+wM3RDglrc/QZK/7II/hGaN5piajay+F9ckaVJlP2G/ON0gA4ySMeanfIww5wRuAyfDL3D2jeCvEVzLLqlqi/ZtQbh7gLykqn++Nu73CnOdrGvCruOLhzpJWWqV7cvSceum0le/429hXjodHpVuljLc+HLtBLZtGzWgfkSW54aI+6E4/wB1k75rOivIL2xu/DF9fCHVrRhHbzynBlIw8MgJ4Zh8u4DnIPYjNvdda7p7wOY4PEelyCQHojPg7W/65yLkH0ywzlab4Sez8VaZq1xPbCSG6v5BJbXKAmNkVIyjA9CCh/HpXA2oRlVqdGr2/m6SXdSV35vtoX2SEutT+0WGleIdnkyWkhhvY/7iMfLmUn0R1DfSP3rE06A6J8UNd0a4ZJNJ8Q2gvLeLyyAsi5WZd3Q7gwbHXA7jpoiwsPBmoXVjeXu7Q9ZWV/Lvps+QyxAOoZuSrRgnkkgqex48n+OHirxN4V8DeFvFFtD9lk0XVI4RLMv769hYOrHYR8gdVQ/Nzk9AOvt5Zg3jaywtC1qqcYt6at3jbzjNNPfR9jKpLlXM+m/6np2uwTav4K0pZJwl1a3sVlcyvn5wZDaz/wDfSu+M/wB4V2WsaLba1pclhODHEygK0R2tER91kPYg4IPtXFaBpdl8RfBL6hpviW+uNI8QQ/aCyxQKQXQKcYTKMNoyM5DA96p6tpXiSG607w1eeJruey1SQwx38EEcU4jRGeSN2APzFFIDrg888rlvMnQ56vsY1VCdOUm01JNbN9Ps2enYtOyu1e5o2ut2dp4c8D3F3eQIEdB5m4YkAtpU3qPQkgjHqK8+8DeK9CGm/Fe3juDBLceI7lmM+9RIXjiUH5lAX7pXb1+QnvXrcGh6L8PdCmm07T4rdbaLam0bpXPRU3HJOSQAM96+Zf2QfEVx/wALB8ZW17MbiLVnEzl+Q05lmbP4hmH/AHzX1OVYanjcszDG003GlyPor/vObztb1OepLlqQi+v+R9J6nZ2uv+OtLWWdXisbJ7pLcMCs7PIgViO4Qx59Msp7Cl+IOmHUYNIZJPLkXUIIm7l4pHCyp+K8/wDAc9qy/Gng+x0SCbxPpG/R9Q06NppGswNs0K5aSMxkFeRkjABJAzTtP8IeINW1Gx1jV/EEsMsAZ7ewhtowkO5SuXzkO+CRnGBkgdyfk4ezUaWKhWtGCas07827Wl977/8AAR066xtqbV9fxReIbu8uCFtdIsGd27ZkO5vxVYh/38ri/BFnff8ACDmS8uPO1XxXfySb1jKeXA7MxAB5AWIOwJ5y3bNcL+0P4jn8Nx23gmw8Q3Eus+L7yOK5d4owbaBjHEXygUgkbVUf7x7V6np+ox6DqX/E6t00e30jTTFZpv3Qyoq5keNiB0SNBtOGADduT7Twc8Jl1Oslf2usd7uMOydnZ1JXflEx51KbXb9f+AbOryW8+qWlg7xwadp6Le3TOwVFwSIVJPbKs3t5Y9abpd/b+I9UuNYEyNpmnhoLd2OFZ8Zll57AYUH039mqv4b8JR3LPrGrOdQvb6X7WsEpzBbZACKq9CVUKNxycgkYziqiA6x4m1vQYwfsMd2lzfN2KtDEyxfV2yT/ALKkfxCvC5KT5qUJawWr6LX3rd272T0008zbXRvqaWn3cccV34n1EtFE8e22Rl+aO3zxheu+Q4bHXlF6isjxPKuleF9Q1PVlZdY1DaltBH8zxSA7oYkx1Kt8xI6nd7CtW5u4NWvJdRupVi0HR2Z1dvuTTpnc/usfIH+3n+6KwPD8DeKNZk8c63I9rpNrEy6XZzkCOKPOWuG/2mwMc4wMjPymtqEVFutPRK2i3/u015veX467pvov68zIXxh428Ai4uNW8IHWNMuZVlT+x7qIXEc0hGUEMjjdljnCsxBLYyK4bxB4917436ofA9/4UXwvp9221m1iLfdADJMiBlCoVAOCN3zEAEZzXu+mW8uqXg1vUUMEUYJsbSXjyEI5kcf32H/fKnHXdmtPpy+O5ka9gB8PwuHigkXJvHB4kb0jHVR/F1PGAfWweaYTC1pYmrhYupFP3k5WjLpaN7Sa+Sb8lc5KuHnVsud8vWNlr66XseVfs2fCG2+Gvi3xsk8oudQt5Y7SB3++tscsGPHV8KeOOB6GvRtPS58J+M/ECQW0t7pN75OoPFbrmS3lcMjMF6sreTkgcg9jk4xdd0P+xNcu9W8HyzQ6lZW+2/WaRp7NokBYQsrHdv67QjLtzk8Ha2x4V0vWtT07/hITr4OoanHHKsItE+yxxAExxbfv8biSd+csfYCMxxUsdVnmGJqJqpGMWmmndW6K9tnJO/XzFhMLSwdKOHw0OVK+3mZUfiC+OvT+MLTw/qc2kyxJbYVIxJNbj5hOse/fkMTgEZK5PXFbN3rcnxE0y0j8O5FhJMks9/eW7pFsRs7UU7S5LKBx8uAeegMfgvxdDpVsfDuuhdG1PS1WFRO4WK4hHEckchwGBAwR1BByBVHxVrmkeFJxdJ4ntdK0S5k3X8MdzEjxsf8AlrGSflU/xhef4hg7ieT2bqYhQjRtOPwPVppbd7u2qe19GjqclCN29Op0QfTvD18wUXGteIJFw23ElwV9CeFiTPY7V/Gotakjt9Nm1HxbqdtpelRjMlss/lw49JJDgyZ/ugAHOMNXhXjv9rnw/wCELeTTPAOmx6lPk7tQuQywbv72D88p9yR9TXzB40+IPiL4h6h9s8Q6rPqUoJKRyHbFF/uIMKv4DPqTX2GUcF5hmDVbEfuo95fG15R2ivxR8BnHGuX5benQftanZbL1f+R9NfEX9svTtKhOl+AtOW58obF1C8jMdug7eXFwzf8AAto9jXzB4t8ba7461M6hr+p3Gp3WTtMzfJGD2RRwo9gBWHRX7PlPD+XZNH/ZafvdZPWT+f8AlZH4fm/E2Y5y2q87Q/lWi/4PzDqaKKK+kPlAooooAB+dfX37HPxQ/tLTLjwZfS5uLNTPYlz96In50H+6Tn6MfSvkGtvwV4ru/A/irTdcsmKz2cok25wHX+JT7EZH414Od5bHNcFPDv4t4+TW3+R9HkGayyjHwxC+HaS7p7/5n6eU5elZnh3XbXxPoWn6tYuJLS9gSeNvZhnB9x0PuK0hX89ZbiJYLFqM9E9H/Xqf1beNWCnB3T1Q6vM/EFp/wjfi8TKNtnqAyewV88/rz+Nemdq53x7ox1jw9NsXM9v++jI65HUflX3+KorEUXBjw8/ZzTMalqhol/8A2hpsMpILY2tj1FX6/NpxcJOL3R9CtQopKWoGFFFJmgBaKKKACijNFAGff6Wt0d8ZCSfoayZNPuIjhoj9QMiumpDTubRqyjocsLeYnAiYn/dq1a6ddiRXVfLI7scVv0tO5TrPsWLDVL7TUYW11Lb78FhC5UE/hRVYmiuuGNxVKKhTqySXRSf+ZxunCTu4oUgqSCMEdjRXp/xI+H7F5NW02IkH5p4EHP8AvAfzFeX5r1M8yTE5Fi5YXEL0fSS7r9V0MMNiYYqnzw+fkLRQOaK+eOsKSlNFACd6KWkoAKWiigAooooEFRXM621vJK/3EUsalrD8UyyPbw2UPM11IEAHf/JxW9Gm6tSMF1E3ZXOh+GWnMNPudUmH768kJB/2Qf8AH+VdrVbTbJNO0+3tYxhIUCD8BVknHtX6XFRo0/JI+bnLnk2NJ5615R+0r8Qf+ED+GN8IJPL1HUs2Vvg8jcPnYfRc/iRXq9fC/wC1t46/4Sj4ktpUEu+y0ZPs4APBlODIf5L/AMBr5XIsK86zdTqK8U+Z+i2X5Hy3FWZf2Xlc5Rdpy91fPd/JHh+c+9FBOaK/og/lxu4UUUUCCijFFAwooooEFFFFAwEfmDbt3Z424zmu38MeMPEfwq1a0SVrz+z2VXn0g3TRRXERH3Dw20HjOBnAxxVX4a3+i6b4hin1hGOMeQ5GY0f+8w/lXuuveGNL8XWai6iSYYzHOhBK/Q16lHJ6WaYeSqNPy/r9D9C4dy2vWpPFYXEclSL0S/8Abl5mlpf7a15qdxZaZpvgRZL64dLeCCLUOCxOAAPKH8x9QOa9c8N6F4g0vxZqOu3k66zqTW0aXlqnyCMMS3l2/OPkVU+998sfmHFfK8nwPgFwGjuYzGDkbw2R+tfSHwC0+98GeBpJXjbUtOubyZ2kgVjPDsPlfcyd6/u84XkZ6HrX4jxpwhh+G8B9awkYx53yOOrcr6/E3ponotW/RH7TkFbMqnNDM5qT3TjpZfcj0qWG18UwQ6npd39nv4MrFchPmQ/xRSocEjPVTgg4IwcGo/Mi8TRPp16raZrNtiQCJvmjYcCWJiPmQ9OnQlWA5FSTWEWpFNZ0K7iju5FGZYzugulHRZAOuOgYfMv0yDFK1v4pQwSq+l69ZjzIxkCWFum9D0eM9PQjggHIH4PG3Ru0f/AoeveP9aXs/s+gkM39tpLoWtL5GpxjzElhO0SgH5Z4T2IOMjkqeuQQTieItAk8YwR6fdymy8UaU4urK8hYxCcAjDDH8JOAychWxwRtzchtdd8T+H7C7a5037S0azRSR28kTwS45KsXf3BBGCMggjim3V/Jdab5WviLRfEFhCbyK5tn8yM7eGeLOCynIVkIz8wHcGu6knSqJ0ZLmT2X2XtdLdxe0l/wCJarUzrTxcl7YPqkxisfEWjfur60ldY/PjzyoycfNglecBgRkgkmc6zrCaq134X0ebU9MvgZrhL4GzCS7VCsjP8AMdwHI2nkA55NcL8QLKXwjeWHxK1WD7Dqc0X2W9uLK3EzadGAWhYof9YqkOJM84k+UjYtdD8P/wBoTRfFelTy3k0CT2hCXE1oWMZJGVZUbEgDYOMqRwQTnivarZdUlhfreDo+0htLe0X/AC6WulLWLunrtaxn7Rc3LN2Zf0mKTxX8Q0fxFbfZ7zS7QT22lumY4mZyPNV8kSkbRhhjbnGAeaqftFWUHibwUfDaMJdTvvMmtrZRukkeOJ9mB/10MY/EnscaU2pad4p1m31a9sdU0yysoZIre7ltLi3k+dkLSFwAUjwg+9gHJJwAKv8Aw88O2Btv+ElGbvUtWjWT7VNKZmSE8pGrsSduDk46k+mAOFVngK9LHtOLpW5YrZS1dr3/AO3npe+j11L5edOHc8S/ZZ/4Sux8M63p+nnTXuNL1KW1uNNu7t1ZGBwwYKhCncGwykggEEfKMet6tc3Es0d54ugl0f7IGexbTnEiLNj7yydTIQCqqyAEFhzuxXybofxG1f4e/tIeJrrw9ZXeti51i+hudJsYmlku4hO7MFVQTuXBYH2OeCa+stc8V6f8QdIOgWQnsdUu2jITUbYxNblWD79r43lSoICk5OO2SPseJ8LXjmixzppQrpSclpKN0ua//DarS54GT5jDH0qkLOMqcnFp7Oz0afmXYfBmpatLHfeJdcujBEPMj063KRxw8fed1UF2A7jABzj1r59/Zi0/wz4x8TePbK1gk013m+0WMtpMySJbGQ4Vc5B2lYmGQcE5r2/xffeKPHOiap4b0Syj024nhktLvWWuA0FuxUqyx8bnbkjoNvfBr53/AGevhtruieP9f1bw3q1pqFx4bvptOubCRDCL6Egrw2WC5dDjPTYDntWeUOccpx8a1ZU5tR5UnpGzur20XM7L3tbasnH4jEUsdhaVGmpQk3zN77dPTdn0dqOmz6bbNpvi/W7jVdEuFZIphGsRlYDIhlCLlmIGV2nDFSCM4BvW2oeNnt1gt9NtDGAFW/1Gby5SvYtEhYbv+BDJ7DpVTUtavPEMdlqM1gmn22iXa3V3ZXcieeXClQOTtUKHLhs/MQuODk8f8bvjvdaH4DvJvB+m6jf3UiMsmqR2Unk2Ee0l5iSvO0A4P3QcEnjB+Xw+ExWNnSw0KUZSk7O9uWL76WSbWr3T000PaxFenhqU6827RV9NzxbUdB1TxR8e9T1S7VbrTfD10n2i9in81FlRGeNHfC/MZEIJA2g4XOAK+x9V0zS/GWgNb3Kx3um3UayI46Y+8rqexHBBr5u/YZlhvdG8aRSstxI09u0qP8xZWWT72euSG6+9esv4Z0Pw3qF/oDXF9Dpt5D59tp9pcTHbvZhJGkSEkpkbsAYGSDwK+i4rr/WMxhgLuLwsYxi4rdWi27X3u7+h5+VYlYvBxxajb2mtnut0Q+FfFXir/hEbQ6To6eJYo7YCDUJZxa+bhcLhWB39PvAgGtKz1YxW8GjSzT2Wt6pKZL25uYTAFOAH8on5ScYRArEgc87TmXSPiDp2hWdppOqWl5pdzBGtvEG0+ZIZwoCgxHbjt93qPyJ8p8ffHW28Z6zceEtLYuWkNqLKCPzZLuc8BZJR8kUSkjcVYufugjmvHwuXYrMMTUjTw3LBXk5Lt0b3TS3sklfc9OU4wSvLU9DubOH4latFo1pmLwbokqC4aFyq3cyEEQgjqi4G71/I109s6eJ5Y7yTbF4ftCHtlb5VuWXpKf8Apmv8I7n5uy1z2j+El8IWel+DTJFB4YETOkq4RpiBue3bAAAJLuT1K5XsSdW5/tLxgbcWtlBH4dAEifapihu/7uY1UnysYOCRu4yMcHy6/K2lTnamr2k+z3fnOVtui081pG/Xf+vwL0SyeM5VlkDR+H0YNFGww18R0Zh2i9B/H1Py4DST31x4jnks9Lla309CUuNSTqxHBjh9T6v0XoMnO2tcx6rqusxaPe3EEVk1ubi4FiHV3XcFWMsTwG+bkYJ24BHNWm1CW9zpnh9I4YYP3Ul8EBht8cbI16O46YHyr35+U+c42a5baK6/liu77yf9LZFodc3dpocEOjaZaLc3TIfLsozgKp6vKxztXPVjkk9AxrxfVPHHiL9n3wVaXv2P/hKNBadreSJ5vKewlV2R8OQxaNmXK5UkFjkjjPswk0/wov2O1ikvtUuT5rRq2+e4bp5kjHoO25sKOAOwr5Q+LPwuvPEPxI1+e/lt4y9wkvlIzlE3RRt8uevJPPGTnivv+Cclhn+NngZ25Gud817zs7aWd1vdP777Lyc0q16OGcsNZT2XZfg/yE8YftRa38TbJtO8O+Gn0fV1RjDqVvflpoV4LqB5YBDAYwT1wRyAa+d9SubrUL6S4v5prq7yQ0ty5d855yW5r6U8J+CrDwjbstuu+dx88rDk/wD1q8b+LV5o154jZtMUi4HFy648t29R7+p71/StHhfB5BhEsKlF313e/Zu7PwzialmE8JHEY3E80lo4rRa9krXfqcPR2oorE/KwooooEFFFFABRRRQAUUUCgZ9hfsY/EH+0NBv/AAldSZmsCbm1BPJiY/Mo+jHP/Aq+lq/Nr4P+Nn+H/wARdF1jeVt45hHcjs0L/K+foDn6gV+kUUizRpIjBkcBlYdCD3r+f+Msu+p5h7eC92pr8+v+fzP6Q4HzP69lvsJv3qWny6f5fIkBpWGRjGRTR1p1enlmI+s4aMnutH8j7qSszyy3tjoPifUNMIxE586H6f8A6uPwrYFN+JdobSfTdYjHMUnlSH1B5H9fzpUZXUMDkEZBr5fNqHsq/Mtme9h589NMdRRRXiHUFFJRQAtFFJ1oAWjNFFABRRRQAUhord8I+E7nxTqAijBS2Q5mmxwo9veu3B4Ovj68cNhouU5aJL+tu5nUqRpRc5uyRFonhPVPEMUktjb+ZHGQpZmCjPoM9aK+gNJ0m20ewitLWMRQxjAA/mfeiv6Jwnhdl/sIfWqsvaW1s0lfy0PlJ5zV5nyJWLhQGvPfGfwvh1Z5LzTNtvdnJaI8JIf6GvRKTFfqea5Pg86w7w2MhzLp3T7p9DxaNeph5c9N2Z8x6hpt1pNy1vdwvBKvVXGPyquDX0lrPh2w1+AxX1uky9iR8y/Q9q8z8Q/B+5tmeTSpxcp1EMpCuPoeh/Sv5xz3w7zDL26uA/fU+y+JfLr8vuPrMNmtKrpV91/gec+lJVq/0u70qXy7u2kt3HaRSM/T1qtX5TUpToycKkXFro1ZnuJqSutgopKUVkMKKKKACiiigBM1n6Hb/wBseO4yfmisE3n/AHu36n9KvySCNGc9FBJqX4XWpezv9RcfPczEAn+6P/rk172T0eevzdjkxU+Wmzt8YpGNL1ppPNe/nNf2OEklvLQ8OmryMXxn4jh8IeFNW1mc4jsrZ5sE9SBwPxOBX5lanfzarqN1e3LeZcXMrTSOepZiST+ZNfZn7Zvi46P4AsNEik2zatc5cA9Yo/mP/jxSvirNfUcDYH2ODnimtZuy9F/wbn4R4gY/22OhhIvSmrv1l/wLBRRmiv0s/KgooooAKKKKBhRRRQAUd6kgt5LpysMbSsFLEKMkADJP4Co6LaXK5ZJXtoA4ORXuPwf8RS3VolhK5cCMsuT0IOCPyx+Oa8Shge4kVEUsxOMAV7Z8I9Ca18y6YYjjTyg2PvMSCa+kyOE/aymvhsfonBtGt9YqVvsJW9XfQ9N716J8JdS8RWNjLa21gNU0KBncbSEniLMXZUJwsnLE7Tgj+90Fc14M8I3Hi/VVt48pbR4aebHCL6fU9qo/tF/HWDwHpreBPB8ogvVTy7y7gPNspHKKR/y0Pc9s+vT088yPAcQYR4PMIc0d10afdPufsVCrOjLngz2TTZdP8RG41XwrqcEd2shjuohzE8g4KTR9Uftu4b13AYqy9xa+I5Y7O+il0fXIMyQhXHmIe7wvjDr2PHThlHSvzr8LeMNa8FawuqaHqU+nXw4aSJuJB/ddTw49mBr6j+H37VHh7xvbRaT48gi0e+BBj1JCVty46MGHzQN15zgf3hnFfyxxJ4cZlkzeIwd69JbNfxIrzX2l6dOyPoqGOp1dJ6P8D2Tw/qx8HxT6Z4jura1P2mSS0uzmOGeN23YyeFcMzDZk8YxkdMDWtf0Lxv448KCG7tLmxsbx8S+YuZbgxsURO5UFMkjjdsAzzWxoVlL460zdf3i6h4aZw1shVfMvEGCrTFeNuRkAY3DG4dqvfEKLQtO8DX0OoxW8NkYfKgjwExL/AMshH/dYNtII6Yzxivy6MqNLF2abrSuny7K6s2k0nfV3Wy79vR95w8hnxQv7a08ORQT24vpbu9toYLLgm4cyqdmD2wDnPGM5r5m8R2V7+x7440vUNHtYdW0XWbXF1DdKN/mofnWKUgsgwylRyDzkEjI+gFu9E03WfDd3OLwvvMJ1DUI7hlEjRkKBLKCFUkkDkAlh1JzWL+0b4Qtfibpfh3wrHceXq1xqSzRSRqGMMSxv5jsOy4OPc469K9/I8VHL6tPAV03h6vM6l1ZO11e2tuW173vr6HjZvh62Kw8p4SXLWjZwfn29HszS8G/tH+B/GWjvexak9jLHtE1ndwsJUZs4UYBDZwcbSc4qLSUuG8PR2Gga9/Z41G8kSK0VY5XsEkMkmAf4cIrYXkA8AgdPGfDHjDTv2WPiPqPhDWtHiuNClcXNnrkVupvVhkyR5jAbpVU7l9RsOARgD3PXvE/hzxtZaRqPhzXNNvdaiu4nsJoJFkcZYLIrqCGCGMvuBxjr1AqsbltPL66eDpSeHq2lGbtKO2l1bSzet9UvxnLsf9bg6Vaa9tDSSWln6PWz+48k/ak0OH4XeGPAup+G0+w3mmaoWS46ySOYslpD1YnywDnqMjpxXsXgL4iaB8Zfh8NSLxRgx7b62eQB7OVRk5PbB+ZW9MGsTxr8OZ/jRrUFj4kWGHQ9EYubWymdhdXTx8bnKqQqK2cDqXxk4Necfss6d4N8Y+HLjSbvRLKy8WaI3kS3dpGIJ7mHJ2SMy4LkEFTuzyoJ+9XRUjh8XkkZ4iUnXoO8pRs7KbbV9VdadPhuvM44+2w2cP3kqVZaRfWUVq18nt1semWnxMs/BPwms5bxpZfEMNosS6d5RN1d3ZXgrGoyd7HfkDGGJ7V89/sv+JdQ+HXj/WX8SWV5p+l6g50+9vbiFhFb3qkSKJW6ISJGGTjlx74+pvCkhfUfEN/rMsU99pU7WYuGwPLgWNJA2Oilw25sYyR6AV4b+yV43h8WeL/iJY3WyVNWnOqJBKAwdWdw6kHrw8YxXRgZ04ZbmVqPNF8rm7/zO65dNo35tfmZZjGEsywLlUcZXlyrS22t/XY9qin0zxD8SY5kfz7WKx+R+DBcTq/Y/wATRq59h5h7jjwj9rr41Qamn/CBaJcrLGzg6tPE2VGD8sAI98FvTAHqB7jpXhy28UHV9O1KQXGgaVetb2tsJSOQisdzghvk8woFzwAc57eAaF8OfBnx6+JvjKx0TTrXQdD0ewW10+80mFYS1w0nNwwUASAlGA3ZyuDwTmsshjgaWLeMxXM4YeKfeMbtKLfVy1vZLS2+ljfPHiKlCOFw01GdV213aWrS7aLc+gtZ8FxeGLuHxFoEi6TdfJHqCxxAx3cZ2rvdOMuuFIOQSARmqll4k0Lwr4z1K61nXLae5vIYokv3ZVij2F8wDGRGMtnBPJPJJFQandaxrPhS0s/ETWdnYwXkdrrE8Ez7pVQjPG0bEchSx3H5WPTkhnxK+Pngn4aeHxFHdWer3TR7LXSdOdJAwxgbtuVjQep9OATxXhU8PisS1h+R1ZzvH3bfCmmrys/ueiVvl7NWvQwlJ1aslCMdddDz/wCNX7XOjaLZ3Wj+ERDreoMGjlvpk3WsHUEAH/Wt7fd9SelR/DL4TWvwjsPDXivVo3kutVMH9pySABbKSSQugCgAKpdog3QAxLgckV59pvwcl8feF1+KmpQwabHNqYuptJ061WOA2CEAkIAPmLBstySuTycV9Z+OdV0v/hBr64uZ4pbO5g2QNuDCaRxiMJ6ksVxivqMfWw2TUKWWZXdqcnGs07ttWXLfbS7atpdLzPBytY3F16mNxclyNL2a29163a3u9N/wIPizpdprHw+1mC7aNVMJaFpMbRL/AAA+oLYBHcMR3puh/Efw82kD7Xq2n2NxaRql1DJcoBGwGODn5lPUEdQawLuLw0/iDw3Ddmf7Gsj+Vaaj58duLjC+UVilwuAd23A+UlcYOK7TXfB2m6/5EktvHFe27B7e7jjXzImByOowRnnacj+dfAzhh6FCnhsTzWbck7Wt0tbW+2vbp5/VpycnKJg6bY6h4p1XVNSuhJpWizlYolJKXFzAg4yesSMzSH+8QR93HOpFfzapCtn4ejitNOjAT+0Sn7sAfwwJ0c/7R+Uf7XIrkPFXj3SfDD3afEHVbezjtgHg063BKX68fOF5aQ54MZ4XvuGGr5w+K37U+v8AjYSadoHmeHND+7+6bFzMv+04+4P9lT9SelfZZLwlmnEVaMcNTSpq3vO/s4q2j/vyt8u+m3JVxNOgryevbr/wD6c1/wAcaZ4EhkttItH1XVJmIluZGJQuOCZZsfMw/uLnHT5RXk99fXer6lc6jqE4uL24I8xlUKigDAVV7AD1JPqTXR/Ar4paT8aPCC+EtbSC01+xhAhMSKglVRgSRgcBhxuUfgMdMjxBoF14a1Wawu02yJyGHR17MPY1/VnC/BWXcMp1qd6ldqznLf0S6I+dxOKqV9HouxwHxN8QPofh2XyW2zTgqD6DHP8AQfjXzk7s7lmOWJySa+g/ivpL6hokcijKxsVf2Dd/zA/OvALq2ktZWjkUq4NepnsZ80JfZ/U/H+NIVm6U/sa/f/wxDRRU1xaTWhQTRPEXQSKHXGVPQj2r5Wz3PzJRbV0tCGiiiggKKKKACiiigAoozRQADrX6D/s2+M/+E0+E+kyyyb7uxzYz565TG0/ipWvz4r6V/Yo8XGy8S6z4dlfEV7CLmFSeN6HDY9yrf+O18PxjgfreWSqJe9TfN8tn+B+hcEY/6nmsaUn7tRcvz3X4n2H3p2c02lXpX5Pw/W5ak6L66/cf0dUXUyvFWmDVvD97bYy5jLL/ALw5H8q4bw1dm60iEn76fu2/Dp+lenkZGOteWWEP9leI9X07ook8yMex5/kRXr5zS56Kn2OzBTs3E2PSloor4g9cKKKKACj3oooAKKKM4oASinIjSuERS7HgKoyTXfeEfhXc6g6XGrA2tt1EI/1j/X0/nXt5Vk2OzqsqGCpuT6vovNvoc1fEU8PHmqM5/wAJeDbzxVdhYwYrRT+8nYcD2Hqa910TRLXQrCO0tI9kSfmx7k+pqew063022S3tolhhQYVFGAKsgYFf1XwvwnheHaXN8daW8v0XZfi+p8VjMbPFy7RWyDGO1FLRX3p5oUUUUAFJjNLRigCrfWEF/EY7iGOeM9VkXIr5+8Z29taeJr+G0iWGCN9gRegIAz+ua+iXOATXzRrVybzWL6c9ZJ3f82Jr8K8U3ShhMPFRXPKT1trZLvv1Po8lTdSWuiRSo7UUtfzifWhRRmigAooooAzPEdz9l0a4bPLDYPxOP8a7TwfY/wBneGtPhIw3lh2+rcn+dcD4mU3Uun2S8m4nUf0/rXq0aCONVXgKMCvtMlp8tJz7nk46W0Re1Mp7cCo3dY0Z2OFUZJPYV5vEFVupTpLpr9+hww0TbPhr9r/xP/bfxVOnI+6DSrZIMejt87f+hKPwrw6t7x74gbxV401vV2JIvLyWYZ7KWOB+WKwa/esrwqweCo4f+WK+/qfyRm+LeOx9bEP7Un93T8Aooor1DyAoxRRQAUUUUAFHSiigD2T4JWGlxW09011BJqkwKeQWG9I/TB9f5Yro9e+EmjavM00SfYpWOSIx8pP0z/WvnuCd7aVZImKSKcq6nBBr374X+MZ/EFl9mu23zou5XJ5YA4IP6fnX2OV16WIp/VpwV1+J+ucM4zC46h9QqUleCvtdPu9eomlfCOysHHmXBkTukabM/U5Jr0HRNEa5uLXTdPgAZ2CRxoMD/PvUfSvT/BcNh8PPBmo+NdcPlxxQs8YP3tnYL/tOeB+HrX0kYxpq0VZH6DTpQpxUKaSS7aGR8Y/iJafs/wDgGHR9JkSTxNqKkI5GSnZpiPboo9foa+Hbi4lu7iSeeRpZpGLvI5yzMTkknua3viB441D4i+LL/XdScma5f5I85WKMfdQewFc9Um4lRyyiMY6n0p0kgQZ61TZiWJzk+9eHmOP+rr2dP4n+B8RxFnyy6P1eg/3j/wDJV/n2NXwz4q1bwdqIvdH1C4sJc5ZIZWVH9mUHB/nX1Z8IvjV4C102OqeMtUhtPFEKbUS9SUWtuehaN5GkG4jqxYY7Ack/H1J+lfkucZFhs5puNRuEn9qOkvRuz0/q58Nk/FePymT19pF9JN/h2P0f8VfETwvr/hq90/Tr+08Rz6hG9nFaae4ut7uvRgmcAA5JPYUkl3beEtV0zUp9Ak0jSljlgubzbFshL7CskuxiVGUK55A39QK+Uf2aviPr3g261Cy8P+B4vFM0pE11PbZS7WPOAu/kbQegwOcmvpPVPiprviLR5dMh+G3iWzub2NoHlv4IxbwBgQzsyuzMAOgC5Jx0r8HzLIamUYj6lSXNS1u3OKdmkm+W6tZbXTv+B/QuUZ1SzfDQxCupPpZ2v2Ta1Ob+N3w20v48eO/Cun2OogJb2121/qFi6uYocJ5ahhkbi5HHYEnuK574HeOvB/hvULnwF4t8O6N4f8TWUxtGvfs6CG+ZeAWZslXIweThsjGOleux+I9YsfEWm3U2hz3Fm0JtLhrWCYyRZIKvhkG4AggkEH5gccV458c/g/P8RviLe69p2k6giQaRHKElspBFf3iSHEL4wwBjGC3HVOetdmXV6eIorKMdNwoKF4yUleMlJ72te97Wa2Sem5lj8LUoVVj8DBOo2uZNfFG1t91a2lj2iC+/4V1rWuxRWtzqGitAupgQOHe0baUMeGI+QiJSvPHI4GMfOngz4V6p4J+MOhy6l4gufC+t+I7Se9sjZpHJHBOZCzWsocESAoVzjHzDA7GvX/DehWUnw78nSvC+seBNXkj+ayWCWSISqABvAysiHA5PzY/umuQ/aV0vxR8Q9L8Fap4a8OauuvadLJO6eQY2tWYI33jwSHQYxnpTyqt7HEzwsZqKqpwnKXL9mL5W9ZRs3vZu9rdddMzpKrRhilT5502pRWvVq9tne21z0KTwVH4k1m68M6xLcpNLF9s1a6tJ3hGqRFgsakKRtXIdSOoVAucNmvNfgp4E8PeJ/EXxBbRYBoWsaLr8p02905zCUhI8sRMFPzxEwtkH+8SCDzXaxeKfHt2z6o3hiWw8QWdmNO8l45HtbxpHBa4RlXcqoQG2sNxBcY6GuB+D3gDxl8KPEOuXVqt3fW+p3X2K4kurCSNxGFVlvYwu7dh3lHltg4wc08N7Wng8TTliIxnaPKlJWbTvLbSzVkulvd6WNMTGU8Th5wp3im+Zvdaafidr4qshffDHVtcTWr3wf4SmtjcXVtaBWurw7drESOCYzI2F7luDkbjnmv2Z/COq/CV457yym1Kz8U6Tb31pJaIN0UqqXNu4JAztkBDcDg5xisH426b8R/GfhDSPC+keFNQ/sPSnW3lfaRNfmNCqz7cALHxkKxDFm6cA17ddy3F7deGNOhs9X0/S9NtzJcTxWciuzeV5SwqQMrwzksOgAAIJyFXqSw+W/VpTjKNZyckmm4xilyXa1cm+78iI0o4jMPbSpteyS5ZPq5XUreSRHYXfh7QfCN14w8aS2iveyyXEq3hEyW+ThYIlI5YBQDgbmYH2A+dNQ8CL+0cnjDxT4a0O38M6do8DJpsFvCkb6jPw7edgYzsGAB90uuScHPb/ABd+Fdv8R/F1tpuleEdR0ayRHubzxPLbyvJNLt+SJFJJbLbdzMMkA46ZPoXwwkufht8FdI0628M6q+uw2u6Wx+yt8107EsWfptDHJOfujjJwK0oYmGVYZY3B1HLE1JRSi2koRbvsm1qlbV3Seye+GJw9XM8S8NiIL6vFO/eUvmtEr303fU3YfFfh3Q/hjp1lYSRXJksEsbLS4Tunmk8vaIhH97PrkcAEnpVW8Gl+Eb/QtX1Lw/PYQ2oaOa+e3RhHI6hRM3ls23owJOP9ZnPWqdxrWteG7XQ7qHwncaudNiEMkFjHJ57LsCbl8xEUsMd2HDMKh8T/ABt8RQWM39kfCvxLevsOTqMccEQGOc7Wcn8vxr5uGFqyqWw8VJTcuZupFb3Vt1bTXVO9z36lanQheellpZN/kdH4z+I3w3l0e4svEXiDRZrORcPbS3CyOfoq5bPpgZr5P+Knx7uWlbRPBms3TaIiADUmaeO4br8nzPjAH8QQZzXj/iTWE1/X7/Uo9PtdKS7lM32OyUrDGT12gknk5P1JwB0rNr9oyPg3CZWlOpJ1Hvyys4p+nfzufg2ecdYvFOeHwiUI3tzK92vwt9xbSU3EjySM8s78vLKxd29yTyakqiGKkEEg1cjcSLkde9fvGV41VIqhLRrbzPR4cz94+P1XEv8AeLZ/zL/P8zQ0LXL7w1q9pqmm3D2t9ayCWKVDgqw/mOxHpX3N4Z8SWP7RHw4i1K2EcHiOwGyeAHG2THK/7j9Qex+hr4MFd98FPijc/CfxtbampeTTpSIb63U/6yInk4/vL1H/ANevoT7s9su7VZklt7iPIOUeNx+YIrz3WvhPHczF7V4pIu0VwD8v0YV9EfFXQLab7L4n0t1n07UFV3kj5Uswyrj2Yfr9a88qpRjUVpK5hUpxqRcKiun0epwGg/Cy1sZlmurWzVl6eUHcn8XJA/AZqh8Z9I0yfSIphPDBqNsP3cZOGkjPUY9uoP1rtPF3iFfDekPcjBlY7YwemcZz+GDXzdrmt3GuX0txPIzF2LcnNeFmU6GFoOkoL3un6nxXEFXBZdgnQVNXnskkvn8jNooor4c/FwooooEFFFFAwooooAK7L4PeJ/8AhD/iZ4e1Pdsiju0SU/8ATN/kb9Ca42lU7WBHY1hXoxxFKdGe0k1950YavLDVoVobxaf3O5+qw6dc05eDXM/DXxD/AMJV4A8PasW3SXVlE8hz/HtAf/x4Gul6Gv5gwblg8fGMujs/yP7Ep1I16MasdpJNfMfXnPjOH+z/ABrYXQGFuo9jH1I4/wAK9Grh/inARplleL963uAc+x/+uBX6Fi4e0oSia4aXLUTGUU2NxJGrDoRmnV+aNW0PoQoo60UgCkpaKAEPSvVfDXww0bWdIs79p7pvOQMyB1Az0I+7nrXlde1/CG9Nx4XaFj80EzLj2OG/qa/TvD/C4HHZpLDY6kppxbV+6a/S542aTq0qKnTlbU39G8I6XoIBs7SON/8Anow3N+ZrZC4paWv6rw+FoYSmqWHgoxXRJJfgfFynKbvJ3Yg4opaO1dRAfnRSUUALRRRQAUUUUAVdUn+y6fcTdo42c/gK+ZCSTk9a+i/GU3keF9UfOMW74/KvnMV/OPirV5sVhaXaMn97S/Q+ryWPuzl6BRRRX4UfShS0lLQAUUUUAZdtH9u8eaVCeViBkOfYE/0FenivOfCCfafHl9L1EMG0H0+6P8a9FFfomWw5MNE8LFu9SwjVyXxY1w+HPhp4m1ANskh0+bYf9sqVX9SK61q8Y/a21b+zvg3ewhgGvLmGD3I3bz/6DXztSH1zO6dHpzRX5XPFzSv9Vy2vWXSMvyPg2iiiv6OP5Ee4UGiigQUUUUAFFFFIAoqaytJNQvIbaJd0sziNQPUnAr0XVvgfqdtIWsbiK7h7A/Kw+ueK7KGErYhOVKN7HrYLK8XmEZSw0OZR32PNBn0r1/4N2EiXquQQI4GZj7seB/n0rK0b4Oao1wpuUWNQc5dhtH4AkmvYPD+gweHrEQQ/MzHdJIRyx/wr6nKsBUw8nVqqz2P0zhnJK+XynicSrSasl+dzr/BXhxvFHiK2sufJzvmI7Rjr+fA/GuN/bH+Jgu9WtPA+muEsdOCy3ix9GlK/In0VTn6t7V7L4Xvbb4afDHW/GF8o3iFnjU9WA4RR/vOR+lfB2satc67qt5qN7IZbu7laeVz3Zjk/zr6Fs/QlsU6ms7WW/uoreBDJNKwREHUk9KhzXqnwZ8Kh3k1u4Thcx24Pr/E39PzpLUbdjJ8RfCC8sbOOaA/aNqDeYgTg45yP6ivOrywnsnKyxlffsa+ta5zxH4G03xCjl4xDO3/LVFHP+8O9eTjMrp4lucdJHxebcN4fMW60Hy1H16P1X+R8y0Dmu58V/DG/0JmljTzIc8OnKn8e30NcTLC8EhV1KMOoIr43EYSthXaovn0PybH5Visuly146d+j+Z9I/sNH/iuPEn/YOT/0YKv/ABK/bT8S+CfH/iDQLXQdJuLfTrx7ZJZjLvcKepwwGfpVD9hn/kefEn/YOT/0aK8G+P3/ACWzxt/2FZv5187wTwtk/FfHGPwuc0FVhCjGSTbVneKvo10P1WjmWKyzhbC1cLPlk5yXTa8u57J/w334s/6FvRf++pv/AIqj/hvvxZjH/CNaJ+c3/wAXXy9jNFf0r/xBrgT/AKF0f/Ap/wDyR83/AK3Z1/z/APwX+R9QH9vvxZ/0LWifnN/8XR/w314sH/MtaJ+c3/xVfL9FH/EGuBP+hbH/AMCn/wDJB/rdnX/P/wDBf5H1D/w314sH/MtaL+c3/wAXQf2+vFnX/hG9FP4zf/F18x2ttLeXEVvBG000zrHHGgyzsTgAe5JFewfHT9nS++C+geGtTe6a+jvoRFfHA2293jcVX1QrkDPPyH1FfMZh4f8AhjlWY4TKsXgoxrYltU1zT15Vd/a07Lu9D1MPnnEWKw9XFUqrcKdr6Lr8jux+314sH/MtaL/31N/8VS/8N9+LP+hb0T85v/i6+XqK+n/4g1wJ/wBC6P8A4FP/AOSPL/1uzr/n+/uX+R9Qf8N9eLB/zLWifnN/8XSn9vvxZ/0LeifnN/8AF18vUYo/4g1wJ/0LY/8AgU//AJIP9bs6/wCf/wCC/wAj6hH7ffiw/wDMt6L+c3/xdfQHwD+Meo/Gr4f65q2pWNrYTWs8lqsdoWKkCJWydxJz81fm8Oor7h/Yc/5I/wCKf+wjL/6Ijr8Q8YfDrhfhrhn6/lODVOqqlNXTk9G3dato+x4Uz7McyzD2GKq80eVu1l0t5HyE3LU01LFbyXEmyNC7HsBXZeFfhte65IGMeY88u2RGPqe/0FZYTBVsUl7Nad+h+TYXKcXmdeSox0u7t7f16HI2mnzXzYjQ47ueAK9F8LfCe51CEyzgwRMv+slB5/3V/rXpPh3wHp+gqjMgubhf42X5V/3RXTde9faYPK6WFanL3pd/8j9TyrhzDZc1Vn71Rdei9EfLmq6bPpGo3FlcpsnhYow/qPaqlewfGTwt9ptI9at0/eQ4jnwOqdm/AnH4+1eP5r1WfYo+uf2TfHkPjLwlqfw91iTe8ETS2ZY8mEnlR7o2GH19qZqWnzaTqNzY3IxcW8hjcfTofoRgj2NfNfw+8Y3PgHxppOvWpO+znDso/jQ8Ov4qSPxr7R+LdjbajFpHinT2ElnqMKKzr0Yld0bfipI/4CtCYmj57+LsDz6ba7c7SZF9skDH8jXgbqUcgjBBxX1brekQ65p0tpPwrcqw6q3YivF/EHws1Fb5isbYb/lrEhdGPqccj8q8LNsFPEqM6erXQ+F4myitmNOFbDq8odO6fY84or0vQ/gnfXk6tfXccNvn5jEj7z7fOFx+tcBq+nSaRql3ZSj95BI0Z98HGa+SrYWtQipVY2TPyvFZXi8DCNTEQ5U3ZFOijGKK5TyQooooGFFFFABRRQaAPuz9kTXP7W+EFvbMwZ9Pu5rf8Cd4/wDQ/wBK9sNfLH7D2rFrXxVpbNna8Fwi+mQyt/Ja+p6/mniOl9Vzisl3v9+p/VfC+I+s5Nh5PorfdoOrn/Htr9r8Kagp6ookH4EGugHQVU1eD7Vpd5D13wuv5qa+5T9pTv3R78dJJnBaJN5+k2r9/LAP4cVerE8JS79GRT1R2X+v9a26/M68eSrKPmfTrVXCiiisBhRRRQAV6j8E7n5dVtz2Mbj/AMeB/kK8ur0H4My7Nbvo8/egz+TD/GvvOBqro8Q4Z92198WeZmUebCz/AK6nsg6UdKBRX9jnwQUUd6DxQAUUUUAFFFFABRRRQBzHxJk8rwdqJzglAv5sK8Br3b4rPs8G3X+06L/48K8JzX8u+KE75vTh2gvxbPscmX7iT8/8gpKKWvx498KKKKBBQaKTFMZH8OV8zW9en/6aBAfxb/Cu/wAVwvwsG6DVpeu+46/gf8a7qv03CxtQij52u71GNNfNf7bupGLwl4dsh0mvXlP/AABMf+z19KMcGvkr9uS7zqPhW2z92KeQj6lR/Q18/kcfb8RRb6Sk/uTPkOLqnssjrW6pL72j5cxiiiiv6CP5eCiiigQUUUUAFFFFAGl4d1k+HtYttQWBLh4GLLHISBnBwePTr+FeuaD8aI9RcJdWixt3VCc49Rnr9OK8Rp0cjROrqcMpyCK9LB46rhHaPwvdH0eU51iMrkox1g3qv+Dvc+tLK8h1C1juLdxJFIMqwrQ06wk1S/trOEZlnkWNfqTivOfhRqD3Fhcwtyi7ZF9tw5/kK93+Dul/b/Fq3DLlLSNpP+BHgfzJ/Cv0VSTSkfvsWpJNdTjf2z/FaaN4d8O+C7F9iPi6nUH/AJZoNsYP1JY/8BFfJNel/tGeKz4v+L+v3Cvvt7WX7FDg5G2L5Tj2LBj+NeaVmageATXvfw4+M/hTVNKsdD1+xj8OXFvGsMOoWgPkMBwPMHJBPcnP1FfP9w2Ex3NVa+ZzDMamHxChSei3PzTiDiDEYDHRo4Z6RWqezv8A5I+0dR8P3FjCl1E0d7p8g3R3dq2+Nh2OR0rLzXzr8P8A4teIvhxcf8Sy782yY5ksLj54JPX5ex9xivf/AAj8SvCXxNEcUbr4Z15+Psdy+YJW/wBh+Py4PtXo4TNKOI92Xuy/rY9rLOI8JmFoTfJPs9n6MsyIsiFWUMp4IIyDXE+KfhdYayjyWirbTddh+7n29P5e1eianpF3o8/lXULRk/db+Fvoe9VK9icYzjaSuj6ipThWg4VEmn0ZR/ZD8LXfhf4h+IobmNkDaeu3I64lHQ9DXzX8ff8Aktnjb/sKzfzr7X+C3/I63X/YPb/0YlfE/wAfv+S1+Nv+wpN/Ovj/AA4pQo+JOaQpqy9hD84nznEuGpYTIaFKirRU3p63ZmfC7wR/wsjx3pPhv7YbA37vGtzs37CI2YErkZGVHervxT+D3iX4Q6wLPXrTbBKSLa+hy1vcAf3W7H1U4I9O9bv7Ln/Je/CH/Xw//ol6/Q/xl4X0Lx5o1z4c1yCG9t7qMsbd2AcAHHmL3BBIww6GvS8RfFPMeAuMMPhXD2uEnSjKcOq96ScovvZbPR+W55+Q8OYfO8qnNvlqqTSfyWj8vxPycor0D43fCC/+DXjWbR7l2ubCUGawvCuPPhzjntuXowHfnoRXn9f0zlGbYPPcBSzLAT56VRXi/L/NbNdGfnWLwlXA15YeurSi7M9M/Zp0aLXPjr4Ptp1Dwpdm4ZT3McbyL/48qn8K+1v2ttHi1j4DeIjIoZ7Qw3UZ/ulZVyf++S3518a/sq3At/2gPB+RkyTTRj8beWvtT9qe4Nv8A/FrDPzQxR/g00a/1r+IvF+tXh4nZKoN6ext86rufsnCkIPh7FXW/Pf/AMBR+adFHejpz0xX96bI/EbXYqIzsFUFmJwFAySfQe9eu6l+zV4k8NfCPVPHPiA/2OtuIDb6ZImZ5BJKiZk/558PnB+b1Ar3v9kr9ne00DSLfx34ot0bUp1E2n21wMLaRYyJWB/jYcjP3R7k49F/a/YP+zx4lZSCpa0II7/6TFX8dcS+NFXEcVYThzh+3svbQhUq783vJSjDst05bvpZav8AWcu4ShSy6pjscve5G4x7aaN+fkfnEDkivuD9h3/kj/in/sIy/wDoiOvh5eq19w/sO/8AJHvFP/YRl/8AREdfa+P3/JGv/r9T/NnkcDf8jb/t2X6Hn/hH4ZWVlaw3F4BM7KGES8L07nqf5V3kUSQoqRqqIowFUYAFQ6d/yD7b/rkv8q0tP0u61WYRWsLTN3x0H1PasKEVClFLRWX5H6GoRprlirIq1o6boV1qUbzjbb2kYzJdTsEjQDqSTWJ4t8f+FPhnvjvJh4h11OmnWb/u4m/6aP2+mCfavBPiB8YPEXxFfy765+zaap/dada/JCg7ZH8R9zXm4vNKOGvFe9Lt/mfK5nxHhMvvCL559l+rPXfG/wAbPC/ha2udO0C3j8Tak6NG97cD/RY8jB2D+P2PT3NfPOQeR0PIqhz3q1bvujweo/rXl4HMqlfEctV6PbyPByLiHEY3MHSxDXLNaLomv8yavsv9nPWW+JPwK1LwzI4k1LSGMduGPO0/vIT9NwZfoK+M692/Y58VnQviqdMdyLfV7Z4MZ48xfnQ/ow/4FX1B+nnbRyCWNXXOGGRnrTq1/GOlf2J4v1iyC7Y1uDJGPRHw4A9hux/wGuS8Vam+kaFdXEZxKAFQ+hJxn8M5/CtTIyvGHxF07wmpjbF1d9oUbGPqa8F8Wa//AMJPrc+om2W1eUDciNkZAxn8gKp6revqF/NLIxYliASap18BmOPlipumtIpn4dn+d1MxqujDSnF6d3bqFFFHevGPkAooooEFFFFABRRRQM+hP2K9Q+zfEnVbUthbnTWIHqyyIf5Zr7Ur4K/ZMvPsvxr0tO1xBcRf+Qy3/stfetfgPG1PlzXm/min+a/Q/o/gKrz5Ry/yya/J/qOHSkYBlI7HrQvWl7V7OClz4Wm/JH3T+I8m8Kr5K38B6x3DD/P5Vv1i6QPK13XYvS4yP++mrar4PHLlxEkfS03eKCiik/CuA0FooooADXcfB5iPFco9bV//AEJa4eu0+Ef/ACN3/bu/8xX1vCb5c9wj/vo4cdrhqnoe4DpS0g6Utf2sfnoUUUUAJxRS/hRQAUUUUAFFFFAHFfFxseEJBnGZUH614cK9v+L3/IpH/rsn9a8Qr+VfEx3ztf4I/mz7TJ/93fqLQOlFFfkx7gUUUUAFIeAaWkb7p+lPqIk+FA/4k142Otyf/QRXb964n4Uj/iR3P/Xwf/QRXb1+oYf+FE+drfxGMJr41/bdlJ8daBHnhdOLY9Myt/hX2T618YfttH/i4eif9gwf+jXrw+F1fP23/fPhON3bJJ+sfzPneiiiv3s/moKKKKACiiigAooo4xQNagOenWrFnYy306xIpyTyfSvcdP8Ag/oF5p9jPNHMk7QRmQRykKzbRk4OeprpNF8DaLobK1taKXXkNIdxH9K+moZLUclKq1Y/R8BwhWnOM8VNKG9lu/ysVvh5oL6Lo2+VCk05B2nqqgYANe+fDC4j8N+CPEviGUDZbo75PcRRlz/OvLK7bx3d/wDCP/sua1KDse7iMef+ukoQ/mK+wtyqyP1qKtoj4fuLiS8uJZ5WLyysXdj1Yk5JqOijtUFlW4OZMZ4HSoutOkOWP1ptfmuJqe1rSn3Z/NuZV3icZVqvrJ/noGaUHHfBpKK5jzT1X4fftB654Shj03VVHiHQ+n2a7bLxj/Yc5Ix6HI+le4+HdR8PfEW1Nx4W1AG5A3SaVdEJPH64B+8PcZHvXxzU9lfXGnXUdzazyW1xEQySxMVdT6gjpXsYXNK2G92XvR/rY+vyziXF4C1Op78Oz3Xo/wBD7x+D1tLaeOryKaNopFsGBVxgj94lfEXx+/5LX42/7Ck386+qP2TvihrXxA8S39rrUkV1Lp+n4jutm2V1aReHI4ONvXHfvXyv8fv+S1+Nv+wpN/Ouvw1rxxPiPmdWGzoQ/OJ+i8Q4ynjuH8PiKWzn19Ga/wCy5/yXvwh/18Sf+iXr6A/a78eal8M/il8PfEOlyEXFrb3G+LOFmjLpvjb2YfkcHqBXz/8Asuf8l68If9fEn/omSvXP+CgHHiLwd/16XH/oaV0cX4HD5n4u5bgsXBSp1MPOMk9mnGsjLKq9TDcLV61J2lGaa++J6t+0R4c0743/ALP6+JNIHnzWluusWMg+/s25ljPvs3ZHZkHpX58/rX3T+w34hPiL4Xa14evf30Om3bIqN08mZSxX/voSf99V8X+MtAbwv4t1nR362F5Lbc+iOQD+QFel4MTq5Bmmc8F1p3jhqnPTv/JL+ov1bObi6MMbhsLm0Fb2is/X+rnXfs4S+R8dfBLnOBf7eP8Aajdf619rftfTiH4A+Icn772yDn/puh/pXw18DJjF8Y/BbgZ/4m9sv5yKP619qftrzeT8Br9BkGS+tV4/66g/0r4zxYw/tPE7h/8Avez/AAqs9fhepycPYzy5v/SUfnnXpH7PHw8X4mfFnRNJni83TonN5eqehhj+YqfZjtT/AIFXm9fYv7APhdDB4s8QuuZGeLT4mx0AHmPj84/yr+hfFXiCfDfCGNxlF2qOPJF9pTfLdeaTb+R8JwzgVmGa0qc/hTu/Ramp+218X30HSbTwHpM3lXGoRibUGiOClvnCR8dN5Bz7Ljo1dx+1J/ya/qv/AFxsP/R8NfEPxt8VTeMfin4p1aRywkvpY4uc7Y4zsQD/AICor7b/AGnWLfssaix5Jt7Ak/8AbeGv5KzXhSjwn/qdQiv3lSqp1H1c5SpP/wAlXur0P1LDZnPMnmkm/djG0V5JS/Pc/PFeq19w/sOc/B/xT/2EZP8A0RHXw8vVa+4f2HP+SP8Ain/sIy/+iI6/fvH7/kjX/wBfqf5s+G4G/wCRt/27L9BLu+0DwFoVleeKtSWB3gR4dNtiHuJRgY4HQe54968c8fftD6z4lgk07Q4x4c0U5HlWrYmlH+245/AfjmvK728nv7l5rmaS4mbq8jFifxNQZ5r88rZnWrwUIvljbofMZvxJi8ZKVKn7kNtN36v/ACFJJJJJJPc9aSiivKPi27hUts2JNvqKip0TbJFb0Nb0ZunVjNdGduBrvDYqnWX2Wn+Jd71v+Adfbwr430HVw20WV7DMxzj5Q43A+2M1gkbSQaOvvX6WvI/pdO6uj7t+OFiLbxZp94oBW9syhIHeJh/MSj8q8l8ZafJqXh66jiBaRQHVR3wcn9M16v47vf7d+FvgHXM7pJkhV29RJbFj/wCPRrXBVpHYh7nylrVi1nePx+7c7lP9Kz6+i/EnwzsNdkeSNvszOdzKV3IT6gZBH51j2/wW0uCKWSY+c4RtqqWAzg4P3q+RxWT1HUc6LVmflOZ8J1p4iVXCSXI9bPoeGUUrLtYg9QcUlfL7H5o1bQKKKKBBRRRQAUGiigZ6f+zRN9n+N3hlsgbpJU594XH9a/Qmvzu/Z2P/ABevwr6faW/9FtX6I1+Gcdq2Ppv+7+rP6C8PXfLqq/v/AKIVaPShaD1rpy3/AHSl6I/SJ/Ezy62BTxfrwxwZc/qa2KyYf+Rx13/rp/Wtavi8x/3mZ9HS+BBRRRXmmoUUUUAHau1+EK58WkjtbuT+a1xXWu5+Dq58Uzn0tW/9CWvruEo82e4Rf30cOO/3afoe2DpRSDpS/jX9qn56FFH40lAC0UfjRQAUUUUAFFFFAHF/Fxc+EJD1xKh/WvDe9e7/ABUTf4Nu/wDZZD/48K8Jr+WPE2Ns6g+9OP5yPs8nf+zv1/yEpaSivyM90WiiigApD900tJ/KmBJ8KDjRrxfS5P8A6CK7euF+FrbY9Yi/uXAOPz/wruq/T8M70onzlfSoxpFfGX7bcZXx9oT84bTMflK/+NfZpPNfIf7cVps17wvc/wB+2ljz9GB/9mrw+GnycQcr/vnw/GsebJKj7OP5nzHRRRX74fzOFFFFAwooooEFAJFFFA1odtb/ABc8QoyCS4RoVwAioEwB6Ef1zXe+Evieb2SMXb+bbudhkIAeJvRscEe9eGVt+E9xvpox90xFiPpj/P419Bl+Y1lWjTqO6eh99kGfYpYuGHrzcoydtena3+R9Qg5wc8Guk/aQmNh+zXpcAOBcT2qEevDP/wCy1xPhqZ7jQNPeU5cwrknvxXX/ALVny/AXw2B0+1W3/ol6+2kfskT41/GkbhT9KWmvyh+lYzdotkVny0pNdmUjyc0DpQDxRX5efzC3d3CiiigkKO9FA60hn0p+wyf+K48Sf9g5P/Rorwb4/f8AJa/G3/YUm/nXvP7DP/I8+JP+wdH/AOjRXg3x+/5LX42/7Ck3869bwn/5OBmP/XiP/pUT9axP/JJYT/G//bjX/Zc/5L14R/6+JP8A0TJXrn/BQD/kYfB3/Xpcf+hpXkf7Ln/JevCP/XxJ/wCiZK9c/wCCgH/Iw+Dv+vS4/wDQ0r6XiD/k9GUf9eJf+k1TuwP/ACSWK/xr84i/8E/9T2eIvF+nFv8AW2sFyF7fK7KT/wCPivI/2pdLGlfHvxdGq7UlnjuB774kYn/votXYfsN6n9i+M8ttnC3mlzx/UqyPj8lP5VF+3Dpv2D43LMOl7pdvPn6NJH/7TpZev7O8asXT2WIw6fzSj/8AIseI/wBo4RpS/knb8X/meXfB0kfFfwdjg/2xadP+uy19sftuf8kMuP8AsI2v/oRr42+AWmtq3xq8GWyDLHU4pce0Z8w/ohr7W/bL09r/AOAmrsgybe5tZj7ATKP/AGavmvFbEU4eJvDqb2cL/Oq7HocMwk+Hsdbrzf8ApKPzqHev0C/Y5tF8O/s9/wBqFQv2m5u70t6hD5ef/IWPwr8/uOlfoL4NI8IfsXGUEoU8N3U4Po0qyOD+cma+r+kHUdXJMBl0d6+Igvwf6s8vgWKji69d/Yg/zX+R+fd5MbmSaYkkyFnOffJ/rX6GftNf8mrah/17af8A+j4a/PBuEI9q/Qn9o8k/sm3RJyTZ6bz/ANtYK4vF+mqWf8KwWyrpf+TUjo4Vlz4PMpPrH9JH58L1WvuH9hz/AJI/4p/7CMv/AKTx18PL1WvuH9hz/kj/AIp/7CMv/pPHX0vj9/yRj/6+0/zZ5vA//I2/7dl+h8hP9402nP8AeNNr8lh8KPyqt/El6sKKKKswCiijtQNGg3XPrzSGhTlV4xwBj8KWv02i+anF+SP6awkubD05PrFfkfaukznUf2WvCVw2S1u8C59MTGL+RrlxXQ+CwH/ZI0ws3KzREc/9Py1z3aumJ0PcyfEXiaz8NWnnXT/MR8kY6t/gPevINW+NmrzXDfYBFBFnjKBsj3z/APWqD4tapLeazOpYmNZDGB7L2/PJrz6vlc0zCrTqewpO1t2fmHEueYjDV/qmGfLZK76662HO5kdmPVjnim0UV8mfljd9QooooEFFFFABRRRQB6X+zdD5/wAbPC4GeJnbj2ic1+htfAn7Kdqbj43aIwGRDHcSH/vy4/mRX33X4Tx1K+Ywj2gvzZ/Q3h9G2WVJd5v8kKtLSLzS9fxruy5cuEpLyR+iT3Z5danf4u19v+m2P/Hj/hWv2rF0ZvN1rW5f71wR+rVs18RmDviZH0lL4ELQKKK841Ciig0AGa9B+DKZ1y+f0t8fmw/wrz6vTPgpDun1aXH3VjXP1Lf4V9zwRT9pxBhV2bf3RbPMzJ2ws/66nrHalpB0or+yj4IWijvRQAdaKQ0UALRRRQAUUUUAc18RYvO8H6muM4jDfkQf6V8/d6+kPFUH2nw7qUWM7rdx/wCOmvm8V/NHinS5cww9TvBr7n/wT67JZfupx8xaKKTNfiZ9ELRRRQAUdKKKAIvh03la/rsHTLBwPxP+Nd/3615z4Uk+zeP7pDwJ7fjPfGD/AENej1+k4GXNh4s+fxKtVYxhzXzF+3Dp3maH4XvQufLuJYWb/eVSB/46a+nm614X+2JpRv8A4SfaVUk2V7FKSOwOU/8AZhXhZfL6txFTb6y/9KVv1PluJqXt8lxEe0b/AHNP9D4aNFHbNFf0GfysFFFFMQUUUUAFFFKrYIOOhoKSuwAz05rvfh34SutRkkZYyplwjSEcRpnJJ9zgYH+Neq6T4F8OT2trdppNuHkiWTOD3AOcZxXTW9vFaRiKGJYox0VFwBX2mByn2M1WqSv2P17JeGVg6scXXmpNapLb1EtrdLW3ihjGI41CKPYDFdJ+05F9r/Z10KZekV1asee3luv8yKwOtdh8WbQ65+yzdkDc1oI5OO2ycA/pX0Uj9DifENNcZQ06g8ispK8WiakeaEo90yhjFFK3XHvSV+XtWdj+Ypx5JOL6B2ooopGYUDrRSjrSGfSf7DP/ACPPiT/sHR/+jRXg3x+/5LX42/7Ck38695/YaGPHHiT/ALB0f/owV4N8fv8Aktfjb/sKTfzr1vCf/k4GY/8AXiP5xP1rE/8AJJYT/G//AG41/wBl3/kvXhD/AK+JP/RL165/wUA/5GLwd/16XH/oaV5H+y5/yXrwh/18Sf8Aol6+qv2oP2ffEPxp1bw9c6LdWFvFYwyxTfbJGVvmZSCuFOehrs44zjAZB4tZZmOZVVTpQoSvJ7K6qpfe2kezk2FrY3hjEYehHmk5qy/8BPAv2NfAniLUvippniezsW/sPTmmjur2Q7E+aF02J/ebLDgcDuRXVft/ad5fi3wnf4AE9lNBn12SBv8A2p+te1/F/wAa237MXwZ0618O2UTXClNOsElX5A+0s0sgH3jhWY+rEZ6mvhXx98VPFXxQuLaXxNq8mqm1L/Z0aKONYt+3cFCKvXavXPQVjwSs78Q+NIcfQpwpYOjzUopt80opSW1tXeWrdl0WxecfU8iyh5K5OVWVpeSd1/l5nrf7D/hR9b+LsurOmbfRrGSXce0sn7tB/wB8mQ/hX2V8TtEg+IPw48XaBaSxz3MtnNa7UYExz+WHQH0OSh/EV5V+yR4Rg+GXwTufE+q4tpNUVtTnkfgpbIp8v8CoZ/8Agdcn+x58YJfFPj7xxpt/KVk1m5fWraNj0bO2RB9E8r8ENfj3iBLHcXcR5txPlzvSyx04p9+WSTa9HzS9NT6vJI0srwGGy6v8Vfmf3q/5WR8Xk7c5BUjseo9q/SPxj4H1fW/2Yo/C2hxJNqjaJaWqRPIIw+1Y94yeMlVbGcDPUivjH9pr4eN8Ofi9rFtFH5WnX7f2hZ4+6EkJLKP919wx6AV2/wAD/wBrLxhpXjDRtK8Sakdb0K7njs3E8May24chFdXQKSFJGQ2eM9DX794i5dmvHeR5TxTw/wAk44de3cZN3k0ouyVrOzi002uyPiMhrYbJcbicuxt06j5E121/O61PnzV9JvNEv7mw1C2ls722YxTW8yFXjYdQRX39+0dg/sl3JBBBstNII/66wVQ/aZ/Zju/i7rOm634cexstVWNoL43LMizoMeW3yqfmHzDnqCPStT9pjTJdE/ZTv9OnZWmtLXTrd2T7pZJoVJHtkV+W8R8fZfx5jeFsTRko4iNde1pr7Lc4L7na68j6TAZJWyWlmNOSvBw9191Z/irn55r1WvuH9hz/AJI/4p/7CMv/AKTx18PL1WvuH9hz/kj/AIp/7CMv/oiOv3Hx+/5Ix/8AX2n+bPjOB/8Akbf9uy/Q+Qn+8abTm+8abX5LD4UflVf+JL1YUUUVZgFFFKAScetMpK7si/8A3R3CgH8BRQ2N57+9J1xX6dSjywjHsj+nMPD2dGEH0SX4H2j4ej+yfsoeHIyMGeaAj8bvd/IVzmc812XiS2/sT4FfDrSyMSObXevfi3kkJ/76A/OuNxxXRE1Z4v8AFbwxLFfTTIpMczedG3+1j5l/nXlZBGQeCOxr61vbKDUbdoLmJZom6qw/X2rmJ/htoCeZO1oHVAX2uFbpz1Iz+teDmGWfWpe0g7PqfDZ9w/8A2nUWIpTUZJWd9mv8z5wop0pDSORwCxwAMd6bXw7VnY/F2rOwUUUUiQooooAKKKKBnvf7GVh9p+K11cYyLXTZX/Eui/1r7dr5M/Yc0ste+KtSK8JHBbqfqWY/+givrOv554xqqpm84r7KS/C/6n9L8EUvZZLBv7Tk/wAbfoOHQUjsEUs3QcmlHSqWt3H2TRr6bukDsPrtOK+moR9nRjHsl+R9luzzTwnmWG8nPWScnP8An61vVjeEovL0aM9N7M364/pWzX5zipc1eb8z6aCtFCUtFFcpYUUUUAGK9a+CkO3TtSl/vyqufoP/AK9eS17V8HoPK8Ku/wDz0uGb8gB/Sv0/w5pe0z+Ev5Yyf4W/U8bNpWwzXdo7uigUV/Wh8QFGKKKADFFGcUUAFFFFABRRRQBFdRCaF0YZVlIIr5hmiME0kR+8jFT+Br6iY185eMLP7D4o1SLGB57MAfRjuH86/CPFTDc2HwuIXRyX3pP9D6TJZ+/OHkZFJ2paK/nM+sCiiigAooooAylk+xeONHn6LJmIn65H/s1engV5P4p3QJZ3i8Nbzq2f1/pXq0EonhSReVdQwP1r7zJ6nNh+XseLjY2mmK46VwXx00X+3/hH4ptANzrZPOo94/3g/wDQa75qrXtpHfWc9tMu6KZGjdfUEYP868TNZPC5hTxC8n9zPNr0VicLUoP7Sa+9H5XY6UVf8QaTJoOuahpswIltLiSBgfVWI/pVCv6MhNTipLZn8eVIOnNwlutAoooqzMKKKKBhRRRQC0Ns+NtdMMMQ1W5SKJFjSNJCqhQMAYHsK3vDnj27edIbicwXB4iuovkyfRwOCD64+ua4aj+ddtHG16E1KMme1g84xmDqqpCo3bo22mux9QeEPER1+xbzlCXcJ2yqBgH0Ne0+F7H/AIS34OeK9BHzSyQzxIvu0eVP/fQNfNvw0Eh1WV2z89lE8v8AvsFJ/UtX0b8EdTFvr13ZM20XUO5R6sp/wJ/Kv0eMueCkf0HTmpxjNdUn958Fkc4/nSV1/wAXPC58G/ErxFpGzZFDeO0Ix/yzY7k/8dYVyFI3Kcww5FMqe5XkGoK/OsbS9jiJx8z+d87w31XMKtPpe69HqFFFaOlaDd6xKiW8THd0wM5+g71zU6U60uWmrs8zD4Wti6ipUYuT8jPALHA59hXQ+HvBOoa/OqRQPjuAOg9z0H416R4S+D0drsn1I7W6+WOWP1Pb8Oa9LsrG302AQ20KQxD+FBj/APXX1WEyaMffxDu+x+nZZwjCFqmOd3/KtvmzW/Zb8FL4P8VagPMV5Z9P+cKOBiRMc9+tfJ/x+/5LX42/7Ck386+2Pgt/yOt1/wBg9v8A0YlfE/x+/wCS1+Nv+wpN/OsfDqMYeJWZxirL2EPzgfT8VU4UsjoQpqyU9l6M1/2XP+S9+EP+viT/ANEvX1L+1N8ffEvwZ1jw9baDFYSRX0MsswvIWckqygAEMMdTXy1+y7/yXrwh/wBfEn/ol69f/wCCgMeNb8FyZ+9b3S4+jR/41hxvlOAzzxbyvL8ypKpSnQleL2dlVa+5q5x5Niq2C4YxFfDy5ZRmrP8A8BPYPih4Ssv2p/gpp134fvYo7olL+yMrfIsoUq8EmOh+ZlJ7EA4xXy/4F/ZN8b6n8QNO0rxDoNzpmj+cHvL4srReUvLBXUkEtjA7857Vw3wu+Nfiv4Q3jy6BfqtrMwafT7lPMt5j0yV4wf8AaUg+ua++/wBn74saj8X/AADJ4g1XTbfS3W6kt1W2kZkdUVSX+YZHJYY56V8dn1LjPwXyvE4TLpwqZdWk1Tk/jpymnsrp30v9qN1fQ9fBTynizEU61dONeCTa6NLv5fczzD9tX4kxeEfAlh4J0vEFzq6jzUiGBFZxkDaPTcwVfoGr468AeM734e+NNI8RWHzXGnzrKYwcCVOjxn2ZSR+Nfd0fif4R/tVRXWhyeXd6nbh/J8+MwXiKD/rIX6lehIBPbcK4/wCH/wCxx4a+H2parr3jbUrbWdLsnaW1juP3cCQqM+ZcA8MRz8v3eM85wM+B+NeHuDOFsVw7n+DqwxUrudOUfere00XLfbS2/qrtjzfKMdm2ZUsdgqsXTjazvpHl11769vmdL+0f8NYvj18KtM8Q+Gk+3apaxLfWGwfNcwSKC8f1I2sPdcd68G+Cv7I/jLV/Ful6j4k046DotncR3Mq3Ljz59jBgioCSMkYJbGBnrX1r8K/jR4P+KFxqeneFZnaPSRGCDbmFGRtwUxg4+UbSOgxx618//tCftY+L/CXi/XfB+i2Fpo72UgiOpNmaZlZFdWQEBVJVx2bFfJcDZvx6qWJ4DyWiqd7y/e6TpU52va9v5k/hbu7pHqZxhclU4Z1i5N2svd2k1/Xf1Ot/aj/aav8A4W6vp2heFZbOTVgjT37XEfmiFSB5aYBGGPzE+g2+tdH+1FfNqn7L2rXj8PcQWExAGOWnhJ/nX566jfXOqXdxd3lxLd3U7NJLPM5d5GPUsx5Jr9Af2jx/xiZdf9eem/8Ao2CvqOJeAsBwHjuFcLQSlXlXXtKltZvng/uV2l5HnZdnVbOqOY1JaQUPdXZWf4u2p+fC9Vr7h/Yc/wCSP+Kf+wjL/wCiI6+Hl6rX3D+w5/yR/wAU/wDYRl/9ER1+4eP3/JGv/r9T/NnxvA3/ACNv+3ZfofMWteDr7SmBaJxvUMqsOoPcHoa55lKMQw2kdjX1Ymn2+o6Rbw3MKTRmJflcdOP0rz7xX8I1uA81h+84z5ZOHH0Pf6Gvk6uTRnTU6Ds7LToPNuEqdaUquCfLLs9n8+h4n0orV1Tw9d6VK6yRv8vUFcFfqKyiMV8zWo1KEuSorM/L8Vg6+Dn7OvBxfmFS2ozMvtzUVWLQcOxHsM1rhKftq8IeZ15Rhni8dSpLq19y1f4E+O9X9C0uTXNb0/TYgTLeXEdugHqzBR/OqAr1r9lvwufE3xk0d2TfBpu6/kJ6AoPk/wDHytfpB/Rp9J/HOZI9d8NaTCAIrO0mmKD+HJjRP0En5V5/JIsSM7kKqgkk9hW58Q9V/tr4j69OrborVo7CP/tmuW/8fdx+FcJ47uJLfwzdmMkFyqMR6EjNaLYh7nCeMvi3PbTmHTcRL/CxHzN7nPQVwsnxJ192kJv5NrgqyFiykEYIwTWFq0jSahOT2YgZ9uKqV8FjMxr1KkoxlZI/Ec3z/GVsTOnTnywi2kl5aageSaKKK8U+M3CiiigQUUUUAFFFFIZ9u/saaL/Z/wALrm/K4N/fSOD6qgCj9Q1e9muI+Cfh/wD4Rj4U+GLBl2yCySWRfR3+dv1Y124HNfzJj6n1/N6kltKf4Xt+R/XGS4b6nldCj1UV97V3+LHVzvxBuvsvhS+OeZAsY/Ej+ma6OuG+KU5ktNOsVPzT3AJ+g4/rX31aShTbPVormmkUNHh+z6VapjkRjNXM0irtUKOABgU6vzCT5pNn0iEJFLRRUDEzS0UlABXvvw2tvs3g7TxjG9S/5sTXgdfSHhu2+xaFYQdDHAike+0V+2+FlDmzDEV/5YJfe/8AgHzudStShHuzU7UUZo/Gv6WPkQxzS8UfjRQAmaKWigAoophO3mk3YB9QXV1FaRtLNIsUajJd2wBXIeL/AIk2Xh8Pb2wF3fd0B+RP94/0ryLW/Emo+IbgyXtw0gzlYxwi/QV+Y8Q8eZfk0nQofvaq6J6L1f6K57GFy2riFzS92J65q3xW0XT2KQtJfSDtCPl/M/0ryjxXrqeJNamv0t/s3mAAoW3ZwMZ6Vj0tfgWe8X5jxBD2OJsqad1FLr6u769z6bDYClhXzQvcKKSiviD0haKSloAKKKKAM/X7f7TpF0gGSF3D6jn+ldd4Iv8A+0PC9jITllTy2+qnH9KwHUOpUjIIwaX4YXH2f+09Mc/NBL5ij2PH9B+dfU5JUtKVNnnYyN4X7HdGmVJTDwa3z+jz0I1V0f5nl03rY+A/2pvDX/CO/GLVXVdsOoKl6nplhhv/AB5W/OvI6+u/22vCZudE0HxFEnzWsrWczAfwuNyZ9gVI/wCBV8iV+s8N4xYzK6M76pcr+Wh/L3FOC+pZtWglpJ8y9Ja/ncKKKK+nPkgooooAKKKKAAe1b/hjwnfa/exiK0klgB+YgYBHpmoPCGppo3iTT7uVQ8KygShhkFDw3H0NfRGreLNI8PARSXECykZEKyIpx+JAFe7luDo171KsrJPY+34eyrCY2+IxVSyg1ptf1fbyH+FtA/sO0cysJLudt8rKOAfQewrr/C+sHQvEFhfZIWGUF8f3Tw36E151D8SbJmBlt3WAnHnRSLKo+pU11drdRX1uk0EiyxOMhl5Br7mLi17ux+0QlGSUou68jP8A22fB32XxFo3iiBcwX8P2WZ16eYnKn8VP/jtfM1fePijQB8YvgNf6UoEurWCh7fPLebGMp/30uV/E18HspRirAqwOCCMEVLNhkq7kPqOlRWtlNevsiQsfXtU9ezfCG10m90jz1gRtQgfZJu52+hUdsjv6g15GKy6GLqxnJ2tv5nyWbcP0s0xMK85WsrO277HNeEvhDc32ye//AHEXX515P0X+pr1vRfD1joUAS0hCNjBkPLN9TWkKUAsQACSfSvToYelh48tKNj2sHgcPgKfs8PBRX4v1YlPgt5bqVYoUaWRuAqDJNaM2lWuiacdU8RX8WiaaP4pz+8f2VepP6+1eT+Nv2k/s8M2neB7Q6ZbH5X1OcA3Eg/2Rzt/n9KxxONo4Ve+9e3U5cwzbC5bG9eWvRLdn0V8LNHfR/GssdxND9rfTmZrZXBeNfMTBYds8/lXwv8fv+S1+Nv8AsKTfzr3z9izV5b34meImvLmS5u7rTfMMszlncrKmSSev3v0rwv8AaLs5LH44eNYpV2s2ovIPdWAYH8iK+T8NMSq/iPmNRq3NQjZeScTxs7xv9pcOUMTGNk5v9UX/ANlz/kvfhD/r4f8A9EvX1Z+1L8A/EfxpvPDkugz6bAunRzrML+Z48lyhG3ajZ+6fSvhvwV4x1DwD4osNf0vyv7QsXMkXnpvTJUryMjPBNeyf8NwfEn00b/wCb/4uvpfEHg3jDHcX4XibhdU+ajT5U5tbtzT0a10kcuRZtlVHKqmX5i3aUr6J7adV6Fn/AIYT+In/AD/eHv8AwMm/+M19TfCf4X6v4B+Bi+EZ57Ua2ILtfPt5GaISSvIyHcVBwAy847V8of8ADcPxI/u6N/4At/8AF19Nfst/GnUPjL4T1OfWjbLrGn3nlSJbR7FMTICjYyep3j/gNfiXijh/Ex5JDE8UulLD0qkZe5a6lqk3Zba2+aPr+HanD6xbp5ZzKcove+3z6nhXgX9jn4k+CvGGh63baloMLafdxTZiu5i2wMN6geSM5XcMd819F/tG/D3xH8UPh5/wj3hu6s7aWe6je6N7K0aPCuTtyqt/FsOMdBXzzqv7WPxJ0L4nT+GLxNJVbfVxYSD7GwYp5wTIO/upBH1Fe8/tP/FTW/hH4CsdX0EWpu59RS2b7XF5i7DHIx4BHOUFeBxLHjrH8SZJisy9jLFVbPDuKjytXTjz2VtG7q534D+x6GBxdLD8ypxvz3vfzt/wDiP2Yv2c/F3wb8Z6lqet3WlzWd1YG2C2M8kj7/MRgSGjUYwrfnWH+0F+yl4t+J/xQ1HxHol1pEVldRQrtvLiRJNyRhDkLGw/hHeu5/ZV+LnjD4wWXiDUPEaWS2FpJFBataQGPdIQzSZyxzgGP868b+JX7aHjDR/H+v6f4f8A7KbR7O7e2t2mtTIzBDtZi24ZywYjjoRXq5THxGx3HuOr4GVJ5hSpqNR6ezUfdstrc2y+T7HNiv7Bo5LShWUlQk7xWt76/Oxhn9hP4iEEfbvD3/gZN/8AGa+gv2l9Om0f9lXUNPuGV7i0tdOt5GQkqWSaBSQTzjINfOn/AA3D8SfTRv8AwCP/AMXXPfED9qbxv8SvCd74d1f+zBp92YzJ9ntSj/I6uMHcccqK/TMVwd4ncSZxlmL4i9i6eFqxn7rSduaLlstdFofP0s24cy/C4ilgeZSqRa1TfR239TyBeq19w/sOf8kf8U/9hGT/ANER18PV9xfsWodM+Bnie/n/AHcBvriQM3AKpAgJ/MH8q++8fmv9TuXq61JL72eFwPpmrl2hL9CtZxPDY26SIyMIl4YYPQVPXm/gX9o5JbW20zxnY/brVFCRalbKFuIV6DcOjAfn9a9Yi0y21rThqfh+/h1vTG/5aW5+dPZ06g/hXn4LGUcRTioPWy06n12CzXCZjf2M9V0e/wDXoc3rPhyx16LbcwguBhZU4dfx/wAa8n8XfCee03z2w8+HrvjXkf7y/wBRXtfTg0HpXZVo068eWoro6sVg6GNh7OvFSR8mXmnT2JIlT5em4dDUir5aKvTjJ+te3/FLTdJsNElv5IljvHYJGE4EjE9x34yc+1eJZJJOc15WHy2nhKzqRd+3keDlfD1HLMVLEU5XTVkn076iDmvrT9kXRoPBnw98VePNQQiMq0ceepiiXc2P95jt+q18raVpdzreqWmn2cZmurqVYYkH8TMcAfma+2viJZW/gT4feFfh9YsDlFluto6xxEMxP+/KR9QGr10fXHn+nrObVZLohruZmnnYd5HJZz+ZNM1jTU1fTbi0c4EqkA+h7H86udBWZqHiTTNMkMdzeRxuOqD5iPqBWmiMz588XeEdR0fUpmltn2H5iyjI+v0rmcYr6otNc0rWvkhuoLg9dhPP5Gvnfx9qkeseLNQmhVVt1kMUQQYG1eM/jgn8a+IzTBU6D9rCXxPY/HeJ8poYSX1qnPWbfu/i3c56iiivnj4AKKKKACiiigAre8B+HX8W+M9F0dQT9su44mx2Ut8x/LJ/CsGvfP2OPCf9s/Em41eRN0Gk2xYEjgSP8q/pvP4V5Wa4tYHA1cQ/sp29en4ntZNg3j8wo4ZL4pK/p1/A+2Y4lijWNV2qoAAHYVItJThwK/njJKTq4vnf2dfmf1vP3Y2QdK848Wzf2j47tYBylnFuPsx5/qK9GdgqknoOa8r0eb+1NZ1XUjkiWUoh/wBn/wDVivrs0q+zw78zbBxvUv2NsUUUV+enuBRR3ooAKKKKACu38M/FS/0kJDfj7dajjJOJF+h7/j+dcRiivXyzNsblFb2+CqOL69n6rZnPWoU68eWorn0boHibT/EcHm2U4kwPmjPDr9RWv2r5hs7240+4Se2meCZTkOhwa9O8JfFlJiltrIEbnhbpB8p/3h2+or+h+HfETC5g44fMkqdR/a+y/wDL56eZ8ri8qnSvOlqvxPUe9FRQTpPEskbB0YZVlOQRUtfsaakrrY8EKKMUVQEbMFGTwK8s8ffEpt8mm6TJjGVluVP6L/jUnxN8dlA+kafJ83S4mU9P9kf1ryzFfz9xvxrKEpZXlk7W0nJf+kp/m/kfT5dlyaVasvRfqKTuJJ5J6k0cUUV/Pz13PqQooopAFFFFABRSUtABRRRQAVl6bcf2N46tZc7Yb1fKY+/QfqB+dalYviu2Z9PW4j4lt2EgI7ev9Pyr0MDW9jiIyMqkeeDR6oKRhVPRdQXVtKtbxcYmQMQOx7j86umvvcTRWJoSpd1/wx84vdkcb8XPCC+Ovh1rmjhA001uWh9pF+ZP1AH41+bMiNHIyupVlOCD1Br9VT71+fH7R/gb/hB/inqkcceyyv2+3W5HTD8sB9G3CjgXGuFSrgJvfVfLR/ofkviFl/NTpY+C291+j1X43PL+tFFFfsZ+HBRRRigYUUUUCCnSSvK5d3Z3PVmOSabRQO72LFlfzWE3mROVPQr2YehFe0fC3Wme6WAMfs93GZUQn7rDrj8j+Qrw+vX/AINabLNJFclSsNur/Me5boPyya+jyWrNVnT+zY/ReDsTW+szw97wav6NWPpL4VeJhoHiRIZn22l7iJ89A38J/Pj8a8C/ak+GR8AfEWa9tYtmkaxm6gwPlST/AJap+BO76MPSvSeR04I6Yr0nxF4et/j58JbnSJmRddsgHglbjbMo+Rv91h8p/H2r7OSP11M+CO1dF4E8Ut4V16K4Yk2sn7udfVfX6jrWLf2FxpV9cWd3C9vdW7mKWKQYZGBwQfxqvioKaufX2kaJNq1n9u8yO20wL5jXszbYgvrk9a4nxb8fvD/gxZbXwlbrrmqrlTql0p8iM/7C/wAX14+prwjVfFmt6loVnpFxqVxLpdoCIrTf+7XknOO/U9elc/8AjXzWZZjXoz9jBcvn/kfmXEWfYzBVXhaMeT+939O35mx4o8X6x4z1Jr/Wb+a/uD0Mh+VB6Ko4UewrHoor5OUnN3k7s/K51JVZOc3ds7z4G+PU+G3xO0bWbh9mn7zbXh9IZPlZv+Ana3/Aa9Y/bc+Ek8l/bfELSojcWUsKW+pGL5vLI/1U3H8JBCk9sL6181g4PpX0t+z3+0pZ6NpMXg3xuRNopTyLW+mXzEijIx5Mw7pjgNzgcHjkfMV8RmPDucYfijKYc9SknGpD+em916rp8ux+k8NZhhMTg6mR5hLljN3hLtL+v1Pkcjn3FFfZXxJ/Yo0vxOra38OtWtbaG4Hmpp87l7Vs8/upVyVB7Agj3Ar5c8cfDTxP8N777L4i0W60xicJLIu6KT/dkXKt+BzX9d8KeJXDfF8YwwWIUa3WnP3Zp9VZ7+qucWZ8O5hlbbqQvD+Zar/gfM5ivaP2Tvigvw4+KltFdyiLSdaC2FyzHCo5b91Ifoxx9HNeL4o7Y6g9q+t4kyLDcTZRiMoxa9yrFr0fRr0dmeXl2NqZbiqeKp7xf/Dr5o+0/wBqf4IXDeOtB+IGi27TxPfWkWrQxLkoRIgSfA7YwremFPrXZftleG9R8X+APDmj6Taveahea7DFDEncmGbknsAOSew5rkv2XP2o4dbtrPwd4wuxFqsaiGw1Kdvluh0EcjHpJ6E/e+vX6L8deO9D+HHh241vXrxbSygHGRl5GxwiL1Zj2A/lX+aecY3irhTPMrynMKDqV8A2qLs37SLa5LfzJNaW1t7rs0f0LhaeXZlg8RiaM7QrW5/Jpa37f0zyPxdcWP7K37OY0+xmV9VMZtreXoZ7yUEvLj0X5mx6KBX58sSTliWJ6knJr0P43/GbVPjR4tOp3am1022DR2FhnIgjJ5J9XbAJPsAOBXndf3D4VcG4vhjLauNzd82OxcvaVX1V9o38rtvzb7H43xNm1LMa8aOF0o0laP8AmFFOjjeaRY40aSRiAqKMlj6AdzXuPw0/ZA8cePPJutQt18L6U2CZtRU+ey+qwjn/AL6K/jX6Pn/FGS8MUPrGb4mNJdLv3n6RXvP5I+fwOV4zMZ8mFpuX5L1eyPHfD3h/UPFWtWWk6Tave6heSCKGBByzH+QHUnoACa+3/ig9n+z1+zZZ+DradJdX1CA2W5ePMZ/muZcdduGYD03IKtWGm/DH9kPRJpvN/tTxPNHtyxV72f8A2VUcRR569B6ljivlH4lfEfV/il4on1vV3Adh5cFtGSY7eME4Rc/Xk9Sea/jHiviut4m5jh1h6UqeW4eXMnLR1ZrZ26RXT59Xp91VdDhDA1IOali6qtZa8if9f0jla2fC3jDWPBepLf6NfzWNwOpjPyuPRlPDD2NY1FehGUoPmi7M/HYVZ05KcHZrqfS3hD49eHvGmy08UwJoOrNwNSth/o8p9XXqv16e4rt9T0OfTYEudyXFjIN0d3A26Jl7HIr4yHXArqfD3jrxD4d0a80yx1a5t7C8QpJbK2UIPUgH7pPTjGc19ZluY1qs1Rmubz/zP1Lh7P8AF4uqsJWjz/3uq9en6mn8SPFn/CT66ywsTZW2Y4cdG9W/H+WK5Kitfwn4Wv8Axr4jsNE0yLzby8lEaDsvqx9ABkn2FfTs/Tj3b9jv4brqfiC78Z6kgTTtIVkt2k+6ZivzN9FUk/Vh6V1Gs+IZPGfiTUfED5EV0witEb+C2TIT/vrLOf8Af9q6/wAeR2Xw88C6R8NtDfDSwBr+VeGEGfnLejSvx/u7vQVxCqEAAAAAwAKqK6ibOW8f+I5NC05Y4H2Tz7vn/uKOp/lXz3qerT6hM5MjCPOQuf5+tewfGa3lEEM6jMZhZM+hzn+R/SvEWHGK+VzuvOEo0ouy3PzHjDG1qTp4am2otXfn/wAMOjmkicMkjIw6FSQaaTkkk9aSivlG292fljnJqzegUUUUiAooooGFFFFAB1r7q/ZI8GHw38Lk1CZNt1q8zXJyOfLHyoP0J/4FXxh4L8M3HjLxXpWi2q5lvbhIc/3VJ+ZvwGT+FfplpWmQaNpdpYWqeXb2sSwxqOyqMD+VflvHWPVPD08FF6yd36L/AIP5H654fZc6mJqY6S0grL1e/wCH5lsc06mgc0/mvlMiw/s8O6rWsn+CP3Go7uxheNNT/srw3ezA7ZGXy0Pu3H+Jrj/D1p9j0m3TGGYbz9TzVz4jXR1DVNN0dD8u7zpR6dh+malAAGBwBXJnVe8o0l0PVwcLQ5u4opKWivlz0AooooAOtGaKKACiiigBDS4FFFAHSeE/Hd/4WmCBjcWRPzW7np7r6Gva9B8RWfiKxW5s5d69GU/eQ+hFfOFaGha/d+Hb9bq0k2sOGQ/dcehr9R4V43xOSzjhsU3Oh+MfNeXl9x4uNy6GIXPT0l+Z9JiisXwv4otfE2mrdQNtYfLJETyjelFf1NhsZQxdGNehNSjJXTPjJQlCTjJWaPnZiWJJOSeSfWikpa/gnc/TRO9LSZpaQCUtFFACUUtJQAtHekpaACiiigApk0SzRPG4yrAgj2p9FO7WqEHwyv2hW+0eVv3ls5eMHup6/rg/jXdV5XdXJ8P+JbHVVyInPkzY9D/9b+VepowdAwIKkZBHcV+jYCuq9BS6ng4qHJP1EPFeB/tf+AP+Ek8AR69bR7r3Rn3uVGSYGwG/I4b8DXvxGRVXULCDVbG4s7mMS21xG0UsbdGRhgj8Qa+brznk+aQxlPa9/wDNHk5hgoZngqmEn9pW9H0f3n5X/wAqK6r4n+B5/h3441TQpg2yCXMLt/y0iPKN+X6g1ytf0PRrQr041abvGSuvmfyTiKM8NVlRqK0otp/IKKKK2OcKKKKBhR/OiigEd/4B+F0nimKK/mu4ksNxDJGcyEjseMCvbLaLTvDFhHbq8Vnbp03sBk/j1NeB/D7x7J4MurnfG09nMhzEp5DgfKf6H2qLV/iRrOqXLy+ZFAG6KsStx6ZYE19RgsdhMJQWnvPc/TMozrLMrwcbRftH8Vt9PPax9EWWr2WosVtrqGdh1COCfyrp/B3iebwprUN5Hl4fuzRj+NO/4+lfJFh4uuY7qOWYhSD/AKyFdjA+vHFe8+CfEbeINLzKwa4iIV2H8Qxw3419FhcZSxkW6fTofe5dmmGzODqYd7bp7o6T9qz4QRa5YL8Q/DkYmVkB1GOIfeTtMB6jo34Hsa+T+9fdnwz8cJo8raRqRD6Vc/KN/IjJ4OR/dPevBf2kfgHL8N9VfXNGhMnhi8fICDP2Rz/Af9k/wn8Pc9TWp7adzw3qKrTQ7TuHSrOKQgGvPxeEhi4cst+jPEzbKqOa0PZz0ktn2/4BRoqaaDb8y9PSoa+Cr0KmHnyVEfg2OwFfL6zo142f4P0ClzSUVgeee6/shrrupfEd7DT9avtN0yG0lurmKBg0bnhVyjAr95wc4zx1r6yl1x77R5ofEujQavpE1y9oJbeHzllw5QFrc5PJBPy7voK8N/Yp0dNI8MeMPFU6gKGW3Vj/AHIkMjn6fOv/AHzXv9nZvb2vhHTpBiVM3cw9SsZ3f+RJVP4V/NnF2KhVzmqlFe5ZXWjuouTaa1vstT+p+EKE6WS0fattyu9ddG9Fr0seH+Ov2NPBfjq3l1HwTqI0G6ycwIxntN3dShO6M+wPH92vlv4k/AXxr8LHkk1rR5H09TxqVnma2I93A+T/AIEFr9AtT0uGa11/WYAbbUpL4QW95A22VcGOADI+8N4b5WyOelax1PV9P1OfT57dNdtY4EmaaPbHcBWZ1wUOEf7hJIK9eFNfofCvjFxPw3y0p1vrVFfYqv3kla6jU36296/kgzPhPLsxvNR9nN9Y7fNbH5TKeRjjnIIrp/GXxL8TfEG10m38Q6tNqUWlweRaq/G0dNzY+85GAWPJAHvn7Y8W/s2/DL4xW8l9oePD+qSKJPM0+Py/vDIMluwHXPUBSfWuC8IfsE+Rqk03inxKk2mxOTHDpkZR5U9Xd/ufQBv96v6Sw/jXwPmNKGY5rSlSxVC/LGUOaabVnySStr58p+e1OEc5w0pYfDSUqc92nZad1/w58i6bpl5rN/DZWFrPfXsxxHb20bSSOfZRkmvor4afsReKPE3k3fii5TwzYMQTbLiW7cemB8qfiSR6V9T+CND8H+AxJpHgXQbeS62BpZ4OFYZIBluGyW5B4XeR6Ve232vxeHrvU7wm0v5dk+nW2UhXMMhCM33nw4AOSAcH5RX5BxX49Z1mSlQyOksJS/nl71V6N6R2jdJ2vf1PrMs4IwmHtPGy9pLttH/N/wBaHN+DPh58PPg2Vi8O6N/amsiRbd7zH2idZGO0K8x+SHJIGBt69K0/GyeKPEHhXxhbxai2iX9lZu9pDpb/ADOxi3oWlIzywK/KF6HrWtLZxaZ4c8S2tpAkUen3RuYYYlAC4WOcBQOnzE/nWy2yLxhGQVaK/sCPZmicEfXiU/lX8yYrM6+KxLx2JnKrVvfmqPmbtyy66JNN6fifoMcNThS9jSXLG1rLTyPy/nuJbqaSeaR5pZG3PJKxZmJ7knkn61HXRfEXw4fCPjvxBo5BVbK+liQH+5uyn/jpU/jXO1/WNCpCtShUp/DJJr0Z/HONpzo4mpSqO8otp/JhQeO1FWYrcAbn6Hotd1GhUxE1CmrsvBYGvj6qo0I3b/DzY23gzh3HHYetWMlutB5OaK+8weEhhIcq3e7P3fJ8ppZVQ5I6ye77/wDAFA7DrX2N8Cvh/Z/A3wDc+OfEsJ/tu9iC21rj95GjfciUf89HOM+gA9DXGfsz/AuGdF8feLkS20WzBuLSG54WQrz5z5/gGMj1OO3XrPGXjGf4jeIE1F1eHSLUldOtX4JB4M7j+8w6DsvuTXopHvN2Mpri81O+vNU1JxLqd9J5s7L91eyov+yowB9M9zT88VW1G/h0uzluZ22xRjJPc+gFeOeK/ivftctHaO1uvaOM4IHu3XPsKitXp4eHPUdkefi8XRwVJ1sRLliewappdvrFm9tdJvjb81PqK8S8efCp/DdtPqVvdRGxU52SHa4JPAHrVLT/AIu69YygtMJ0zykpLA/iah8ffESbxotpEsRtreJNzR7shpO5+mOn4183jsbg8VRfWS27n5/nWb5TmWDla8px+HRp3f6dzjqKKK+SPyoKKKKACiiigAo6UVa03TrjVtRtrG1jaa5uJFijjUZLMxwBUykopuWyLjFzajFas+k/2LvAH2vVtR8W3MeYrRTaWjEdZGGXYfRcD/gVfXeK5f4aeCrf4eeB9J0GAAm2hHmyAf6yU8u34sT+GK6gda/mrNcXLO80lOGzdl6L+rn9X5BlqynLqeHfxby9Xv8A5CjpQ7rGhdiFVRkk9hS1y3xF1g6boTW8R/0m8PlIB1x3P5cfjX3EYxw9JRW0Ue1GPPJJHJ6XO2t65qOrP91nMcWey/8A6gPzrbxVTS7IadYQwAcqPm9z3q3X5xiqzr1pTPpIR5YpIKKKK5SwooooAKKKKACiiigAoopKAFo70maOtAFi0v7mx3fZ55IN2N2xiM46UVBRXVDF4inFQhUkkuibX6mbpwbu0jMu9YMErRiFg6nBD8EH6VTbWbktwVUey17L8Yfhql5bPrenRhLmPm4iUffH976ivCzwSD1r28+yPEZBjJYWvqt4vo13/wA0a4GvRxlJTgteqL661cKfm2sPpitKy1SO6IU/u39D3rnqUEqcg4OcgivnLHdKlFrQ62iqemXZurfLH514arnekcLXK7MSloopCCiiigAoopKAFooooAqarYjUbGWA9WHyn0Patv4d60dS0b7LMT9qsz5Tg9cfwn+n4VnH6VkRXp8LeKYb8ZFndHy5/QH1/kfzr6DKMT7Kp7OT0Zx4mn7SF1uj1LNNbg05SGUFTkEcGgivoszwn1vDuK+Jao8OLsz52/a/+GP/AAkfhaHxTYw7r7SQVuNg5e3J6n/cPP0Zq+L8V+qN3aw3trNb3EazQSoY3jcZDKRgg/hX52fG74ZzfC3x3eaaFY6dMTcWMpH3oieBn1XofpXt8FZt7Sm8urP3o6x9Oq+R+KceZN7Kqszor3ZaS9ej+f5nAUUUV+pn4+FFFFIAooopgHSiiigYDrXt/wAFIZfsNxKwOzYqZPfk4/TH515V4W8L3ninUUtrSJmUEGST+FB6k19IaDott4c0qO1hwqRjLOeNx7k19VkdCalKs9tvU/T+DcJVjKpi5aRasvP/AIb9TTr0jwR40stU0yTwv4ljju9NuEMKNcDcu0/wNnt6HtXjk/jXRreUxteqWHBKKWH5gVp2d/bajCJbaZJ4z/EhzivrrXP1LVHBfH79ni++F18+qaWkl74Ymf5JRlmtSeiSe3o3fvz18W6/jX3h4L+I8UNkdE8Qxre6TKvlbpVD7VPBVgfvL/L37eRfG39leXTI5vEXgYHUtIkHmvp0Z3yQg85jP8a+3Ue9ZtW0LTufNnWopIc8rwamZSjFWBVgcEHqKTFc1ehTxEeSornBjcBh8wp+yxEbr8V6FFkKHBpKvMoYYIzUul6JLrWrWOnW/M15cR26D/adgo/nXx2MyyeGjKrF3itX3SR+VY7hDFUZp4X34t/Nf5n3H8FvDh8Pfs9eHLFlKTaw0ckh7lbmYHP4RMP++a9QBFx4yfPSysFCn086Q5/9ELVdrCK01Hw1pMChbexieZU7BI4xEo/OUflUH21rW18W6oBuaN3SMZ+8IoVGP++94+ua/h/F13ja9Su96jlL/wADkl+SP6UwtBYWhToR2ikvuRXiH2nwvouR/wAhHUIrzHcBpjcgfgAPyrVR92va7OvSK1gg/wCBKJHP6SLUMtkLK98KWCnK2pds+oS3aMf+hg/hVW9ufs+leN7kdY2kP/fNrHXO71G0vtfrNL8kdXX+uxTOi2mp2HgiKeIs6RjbIjGORALZujqQw5I6H0qrrmh/bNE8S/2hfXepRWDFIIriQBFURI+WVQBIcseX3dvrXS3VuLXXfDtsMbYop8Y/2UVf6ms3Wf8AkXPHR7gTEfUWkZraliZucXF6bryvU6dtNCeVW/rsazotv4vsY0UIjafONoGAAkkWB9PnNY6/ufDVjJ3ttYx9B9taNvyVjWzffL4t0lu5tbpf/HoT/Ssa+HleE/FMQ5FjcXFwuO/S4/m5FYU2/cT/ALv/AKVJfqN7GtDCr+JtYt2H7u4s4HI/vEmVGP5Ko/Ksq0nZdB8J3zn57SWK2uGH95laBh9PMK/kDWxdsF8U6VKMBZbW4iJ9TmJgPyVv1rHkgdvDviWyT/XWl1NPED/eOLlPw3MB9BSptSUb9eX7tYMb/r8z5E/bH8N/2N8XTfom2HVrKK4LY6yLmNh+SIf+BV4YkbOflBNfYv7amhJq/g3wx4jjTctrcGAsv9yZAwP5xqPxr5HGAuFAAHYV/WnANGWbZJQqTlbkvB97x0/Kx+FZ1wnUxec1azly0pNPzd1r+IyOFYjk4Y/TgU/k89zRUtraTX1zFbW8L3E8rBEiiUszMegAHU1+zUMPTw0eWmrH1WBy/DZdT9nh427vq/VkXSvof9n79nA+JEj8V+ME+xeHIB50VtcHZ9pA53tnG2Mev8X0rpPhH+zVp/g7TR4w+JUsNtDbgTR6ZMw2R+hl/vN0wg74znpW7468eXvxHkFuIn07wzEw8qxYbXusdHlHZeOI/wAT2A6krno3sS/EDx4fiBNHYaeptvCNoR5USrs+2lfusR2iGPlXvwT2FYFIPlHpTVuImfYJEL/3QwzWmxD1ON+Kl08GjW6jPltIWbHspIH+fSvnqaYzytIxyWJJr6k8UaDH4j0mW0YhH+8jkdG/ya+bfEHhq/8ADV69vewNFyQjkfK49Qe9fLZ5GbjCSXu6n5rxnCtKlSnFe4r39dLXMrp0ooor5A/KAooooEFFFFABRRRQAZxX0j+x38MTrHiC58XX0ObPTz5VpvHDzkcsP90H829q8F8JeF73xn4ksNF05PMu7yURLxwoPVj7AZJ9hX6R+B/CFl4E8K6dodguLe0iCbsYLt1Zj7k5NfnvGOb/AFLCfVKb9+p+Eev37fefpvBGTPHYz65VXuU/xl0+7f7jexSgcUg5NOxX5xkODsniZ+i/V/of0FUfRBXmGpXh8T+L5Zgc2dh+7jPYt6/n/IV1vjrXv7D0R/LP+lXH7qIDrk9T+A/mK5fQ9O/s3T44yP3jfO5/2jXo5vifZUvZrdnbg6V3zsviloor4c9cKMUUUAFFFFABRRQKACjNBqC7uBbW7SH04+tA0ruwy91COzA3fM56KKzJNbnc/KFQfTNUJJGmcu5yx6mm1VjujSity8usXIOSVPsVqzDrmeJI/wAVrIrovC/hufVL63iRN08zBY1PQe5rWnSnWnGnTV5N2S7tk1fZ04uUi0j7lDYIz60V7pofwu0jS4GWeL7dK2CXm7ewHaiv1yh4YZrUpxnUqwi301dvmtD5OWcUU2lFs6+SMSoUZQysMEHoRXzV8VPBh8Na7K8CEWs37yPHTHcfgf6V9M1yHxL8OLr3hyZkTdcW2ZU9x/EPxH8q/XON8iWcZXKVNfvaV5R/VfNfikeLlmLeFxCv8L0Z8t0Va1C0NpOQPuNytVa/kM/TU+bVGhosvl3e3s4/Wt2uasW2XcR/2hXTVLOOsveEopaSkc4UtFFABRRRQAUUUUAFVNUsF1KykgbAyPlPoexq3RVRk4tNboRc+Heute2D6dcnF5ZfIQx5ZOgP4dPyrr68o1F5dA1a31q1Gdp2ToP4l/z/AEr0+xvYdRtIbmBt8Uqh1Psa/RMBio4mipLdHg4ml7OV1syUivMvj98KE+KfgmaG3jX+2rLM9jIeCWxzGT6MBj64Nen9qb0FfPZhTq5Zi44/Daa3+f8AkzgxGGpY7DzwtdXjJWZ+VdxbS2k8kM8bRTRsUeNxgqwOCCPWo6+oP2t/gx9huW8baRB/o8pC6lDGOEftL9DwD789zXy/ziv3TKsypZrhY4ml13XZ9UfyrnGV1soxcsLV6bPuuj/rqFFFFeueKFFFFABRRRQBteE/FN34S1VLy1bI+7LET8si9wf6eldt47+LZ1WCK20gmOF0DSvIvO49VweOPWvL6K7aeMr0abpQlZP+tD2MPm+MwuHlhqM7Rf4ena/UuPrF9LJve8ndv9qQn9K6vwX40n07Uom3YkB5A4WRe4NcRVrSwzajbhOT5g4H1rXB4utSrRs73ex3ZPm2LwuKgozbUmk03dO7/M+r7adLq3imQ5SRQ6n2IrqvB/j7UfCEwWNjcWJOXtZG49yp/hP8+9cXoVu1no1lDJw6QqrfXFXutfo25+9bHYeOPgt4L+PFtLqeizJoXiXG6QqgG9v+msY6/wC+vPrnpXyj8QfhN4n+GN8YNc06SKEnEd5F88Ev+644z7HB9q+gre4ls50mgleCZDlZI2Ksp9iK9A0f4rreWbab4psItWsJF2vJ5YJI/wBtDw34Y/GoaLTPg3Oa9S/Zl8Of8JH8aNCVk3w2HmX8megEa4U/99sle4+Kv2WPBnxDil1HwPq66TdH5ms2zJCD6FT88f6j0FTfsxfBrV/hp4t8Vy65FCt1HDBawPBIHVlYs7kHt92PggGvz7jzMP7M4cxdZPWUeVesvd/Vndg4e0rxR7hZYuPFOpzZ+S2hithnsx3SP+jR1iw5n8C227Pmanco7AjBxNcBj+IRj+VTG7aDwf4g1NeJ7h7p0bscExRH6bUj/nV3ULRbebw1psf3YpgxH+xHC4H/AI8Ur+HF7krdmv8AySN3+J9a9f67k8uZfGVsM5WHT5WI93kTB/KNvzrFuh5vgvxK5+9cT3iE+o3tGP0UVs2GZvFmqv1WKC3hB9DmR2H5MlY8ZEngCPHS8mGPcS3PH6OKmkknBdnT/G8gfX5m1qPz+K9H56Q3LfX/AFY/rWVqUfm6F43Q9GMq8f8AXpHWpc8+MNOX+7Y3Lf8Aj8A/rVUIZLXxavQtM45/69oqypPlUX/dX/pwbX9fIsak/wDxNfD1xxmWWSHj/ahZ/wD2nUNtafbLnxVZcfv5FAB9Hto1z+YP5VHK/m2fhGbBA+0Rtg/7VtKP/ZquWX7rxdqY/wCetpbOB9GlB/p+VNycYu26i/wqAv6+4z1vBc6J4T1AZ2+bAST/ANNImj5/FxV6zH2bxdqcRGVubaG4AI4JBaNvrwE/Sscn7P8ADyQ99OkZuP4fInJ/QJ+lbOpD7N4q0af/AJ7JPaH6lRIP/RTVpOK96C/vr7mpIV/0PPvil4cPiX9n/XtMCmS50+3k8perbraQlfzEf/j3vXwRwRkdPav0106FBquv6fMoeOZ0udvUGOSMIR/31E5/GvBPBfwY+GXwwsIdS8VXh1rVlkkjj0+Yb/mRyhCQLln+71bI+lf0t4QZhzLGYBvrGov+3lr+h4OZw1jP5HhHwx+Bfir4pzI2m2ZtdMzh9SugUhX1293PsuffFfTegeF/Af7OEIS2jPiTxm6dQAZhn/x2BPc8n/a6VF4k+Let69D9i0SD/hF9IA2KybTduvoMfLEPpuPuK422s4bNX8tTudtzyMxZ3buWY8k+5r+kEu54LZd1/WtV8aakmoa9cLM0bbreyhyLe191B+83+2efTA4qAkAEnAHqaXPvVXU0eTTbpY/vtEwXHrg1drE7nk3j74iTSSyQ28rR2wJVEU4Mn+0T6e1ecnxHe+ZvWUIc5AVRUWtzNLqUynoh2gHtiqFfBY7MK1Ss1CVkux+LZ3n+Lq4udOhNwhB2VtL26s9T8FfGOSyH2bWd80KqSky8sCBwPfNcX4y8X3fjHVWuZyUgT5YYM8Rr/j6msDODRXHWx1evTVOpK6X9ani4vOsbjaEcPXndL8fXuFFFFcB4IUUUUAFFFFABRjg0CvYv2bvg2/xM8Ui+v4SPD2msr3DMOJ36rEPr1Pt9a4cbjKWAw8sRWdox/qx6OX4GtmOJhhaCvKT/AKb8ke2fsl/CA+GtDPizVINmp6jHi0Rx80MB/i9i/X6Y9TX0VjNNjjWJFRFCooAVVGAB6CngdzX841atfP8AMJVZ9fwS6fI/q7LMvpZRg4YWltHr3fV/MAMfWlYhVLE4UdSe1B65rjfiJrz29vHpNoc3l58rYP3U/wDr/wCNfee5hqVlokjthF1JKKOfub0+LfE8l71sLQ+XAOzH1/r+VbFVdNsU02zjgT+Ecn+8e5q1X53i8Q8TVc3t0Po6cFCKigooFFcZoFFFFABRRRQAUfjRRQAVj67L80cY92P8q2K57WG3XrD0UCmjairzKVFHapbW3N1MqL36n0FUdz0Vy3pNh9ofzXH7tTxnua96+EvhU2dm2rzx/vZxthB6qnr+P8hXnXgvw0df1m2sUBEC/PKR2Qdfz6fjX0TbQpbwrFGu2NAFVQMAAV+2+G2QfWcQ82rr3YaR85dX8l+L8j4vOsZdexi99/QkHFFFFf0mfHi0yQZBBHBp9Hek1dWA+bviJ4ZGl63d2gXahPmwH/ZPQfzH4V58RtYg8EcV9E/GXRhcafbaki5eBvLc/wCy3T8j/OvBdZthFOsgHyv1+tfxhxblX9kZxWw8VaDfNH0ev4O6+R+lZVifb0I332+ZUtv+PmL/AHh/OuoPWuYshm7hH+0K6evjmd9fdBRRRUnML0ooooAKKKKACiiigAooooAZNEs8TRuAyMMEHuKreC9Wbw7qzaNdufsszFrZ26Ant+P8/rVys7W9KGqWu1flnT5o39DXp4DFvC1U3szCrTVSLiz0vrSEZNcz4H8TnW7M21yduoW3yyKerAfxf4109fezhTxVJxlqmfPyUoSs90Vb6xt9Tsp7O7hS4tp0McsUgyrqRggivgD49/Bq5+E/iciFXl0G8YvZXB52+sbH+8v6jn1r9CDXO+OvA+l/EPw1daJq0XmW84yrj78T/wALqexFfN5XmFbhrHOM9aUt/Nd15o+Y4jyKnnuFtHSpH4X+j8mfmRRXWfEv4c6p8MPFFxo+pocL89vcAfJcR54df5EdiCK5PpX79RrU8RTjVpO8XqmfzHXoVMNUlRqxtKLs0FFFFbHMFFFFAwooooEFehfBzQ7DU9dNxd3MYmg5itW+85/ve4HpXntSQTyW0ySwu0UiHKuhwVPqDXThqqoVY1HG9j0suxUcFioYiUeblex9HfEDxvF4P0+PaQ97PkRJjOAOrV4tc/EDULucySvI5PcymsnXfEV/4kuI59QmM8scYiViAOB9O9Zleric3rVJ/uXyxPqcw4qxdWs3hJckOmiu/U9S8H/FC4guUimkkmiPWGY7jj/ZP9K9ntriO7gjmibfFIoZWHcGvkiKRopFdSQwPBr6Z+H8rTeE7F3yCQ2M+m44r3srx08XGUam6PteHM4qZpTnGuvfhbVdU/8AhjpIpZLadJoZHgmT7ksTFXX6MORXsngDUbu1+HF1rt/NJdXVx5155kmNzKo2xj8VRcfWvnbXfGUGn3BsbWNr3UXIjWKM8BzwAT9SK+n9Q0qPSfC2jaDDzG0ltZA/3lTDPx7pG351+KeMGPUcLg8uT+Obk/SK/wCD+B+m5XD3pT7L8wvbE2Ph7QNJzucz2kJA/iEZEj/hiNvwq/cf6T4xtAOlpYyu3uZHQL+kb/nRqObjxTpEPaGOe6PscLGP/RjfkaTTR53ijW5+0cdvajPqA0hP/kUflX8rOTdPne/LJ/OUuX8j6TqR6XP5U/iO9xkC6OD6hIYx/MMPwqgsPkeC/DluOf3th+kkbf0pfOaHwHrtwn32OoSJ7nzJdv8AStDVohBBoduo6XUSgegVGP8AJa3+Gol2l/6TGxP9fiPn58ZWeO2nXAP4ywY/kagtlMieKVHJa4YD/wABoqnJ3eMk/wBjT2/8elH/AMTS6RH5l14hTG7deYx6/uIa54v3fSMf/S0Vb8/0M8sB4c8MzgfKklof++lCf+zVec+X41jHebTm/wDHJV/+OmstJPM+Huiy53bRp8hPsJYj/StbUv3fijRnx9+K4iJ/BGx/46fyq5LVxf8A08X3K/5i6L5FSwsxd2HiPTmA2G6nTafSRA5/WQ1Bc3huvCvh7ViSZEezuCTxxJtjcn6LKx/CtPTP3PiPWoRyJBBdfiyGPH/kEVk21q114D1OyTPmQ/bLePjlWSRxGR9MKR+FaJrnTfeD+Uo6itpY07k/ZPF1k/Rby1khbPdo2V0H5NLXiPxD0SHR/iLrTRwpH9tEV5vCjLbl2tk9/mjY/jXs+s3Sz6domqp9yO5glJHZJB5bHPoBJn8K4T46ab5V/oeqAYVxLZOfVj+8T9El/Ov03w0x7wPEWHhJ6VYypv1Wq/JI8/MIc9CT7WZ5pNMlvC8sjBI0BZmPQCvKfFXxXmgldLOT7PD/AA4AMjD156V23j+SVPDNwI8/Myq2PTP/AOqvmq5uHu5mkc5Zjn6V/YmZY54SCUFqz8m4gzmWU0oqkrzle19lbqd1ZfF/Vba4DtLJJHnlZCGH5Y/lXr3g/wAYWfi+w82AhJ0/1kWenuPavmI81paF4hvvDd2bmwmMMxQoTjIwfavCw2cVYS/f6x/E+Ky/i7E06lsb70fJao7T4x+HNP0rVhd211Gs9yd0lmM7gf7wxwAffFecnrUt1dS31w888jTTOcs7nJJqKvGxNWNetKpGNrnyOY4qGMxM68Icqb2CiiiuY8wKKKKBhRRRQIKKK0NA0G/8T6xaaXpls93e3TiOKJOpJ/kAOSfSolOMIuUnZI0hCVSShBXb2Nf4c/D7UviV4otdF0xPnkO6aZh8kMY6u30/U4Ffop4I8G6b4A8NWeiaVF5drbJgsfvSP/E7H1Jrl/gn8ILH4SeF1tUCz6vcgPe3eOXb+6v+yO3r1716IBX8/wDEmeTzrELD4f8Ahxenm+/+R/SnCnDscmw/tq6/fT38l2/zFAzThxQBihmCKWY7VAyST0r1cuwMcFRs/ie59nKXMyjrerwaHps13cH5EHAHVj2A+tec6LFNqF3Pq97zc3BygP8ACvtT9Z1FvGuubEJ/smzbjHSRvX8f5VrKoUAAAAdAK8bNsbzfuIP1PYwtHkXM92LQKKK+WPQCiiigAooooAKBRQaACiiigArndVP+nyfhXRVz2rjF63uAapG9D4iiDXQaTZ/Z4d7D535+g9KytOtftVyo6oPmNd94M0E+ItftrQgmAHzJSOyDr+fT8a7MJhauOxFPC0VeU2kvmGKrKlBuWy1Z6j8LfDf9kaIt3KmLm8w5z1Cfwj+v413K96bCoSNVA2gDAAp9f2/lWXUspwVLB0doK3q+r+b1Py6tVlWqOpLdhRRRXrGIUUUUAZ3iDTF1jR7yzYf66MqM9j2P54r5k1WzZ4poWXEkZIwexHavqluQfevBPiTpP9leLLoBcR3GJ1/4F1/XNfhPijlvPh6GYxWsXyv0eq/G/wB59JktfknKn31PNdJTdfR+2TXRd6yrG38nVJ8DhRkfjWqOtfzmz7Os+aVwpaACxAAJJOABW3p3hmWcB7kmJP7o+8f8Kwq1oUVzTZzNpbmIFLEBQST0AFX7fQ7y5AxFsB7ucV1trp9vZriGJV9+5/GrBFeJVzR7U195m5voc1D4Rcj95OB7KtWl8K24xukkb6YFbnSk6iuCWOxEvtEczMY+F7TH3pPzqKTwlE33J3X6jNb4oqVjcQvtBzM5OfwrcxgmN0lHp0NZlxY3FocSxMnuRxXfUjKrqQyhlPUEV108zqx+NXKU31POwKWutv8Aw1b3OWi/cSe3Q/hXN32nT6e+2WM7T0ccg17VDF0q+kd+xopJnOapbXGnXker6edt1Dy6jo6969C8P69B4g06O6gOM8Oh6o3cGuW6isVZ5/B2q/2jaqXsZTi4gHQe/wDhX2eV4/kfsam3Q5MTQ9ouZbnq1MIxUGn6hBqlnFdW0gkgkGVYfy+tWa+ixmEp42lyS36PseKm4s4j4rfCzSviv4afTdQUQ3MeWtbxVy8D+vuDxkdxX5+eOPA+rfD7xDcaRrNuYLmLow+5KvZ0PcGv04Yc9K4X4tfCTSPi14faxv1EF7EC1pfKuXhb+qnuP615uR53WyCu8HjP4Tf3ea8u58RxPwzTzqn9Yw+lZf8Ak3k/Psz84aMV0nj3wBrPw58QTaRrNsYZk5jlHKTJnh0PcH9Ohrm+1fulKrTrwjUpu8Xs1sfznWo1KFSVOrG0lo0wooorYwCiiigAooooEFFGKKBljTrVL6+hgknjtkkYBppThUHqa+mftNroHhFpbaZJLe1tspKhBU4HXI96+Xqt2+r3trZz2sV3LHbTjbJCGOxh7ivWwGP+pKXu3ufV5JnccpVRezu5dfTb5HqvwM+1ePvjV4ctmJWzt7k38kYPBEI8wM/qSyr19a+5r8favFmlQdUtoJrth6N8safmHk/I18rfsOeG/tPiPxHrzrlbS2jtImxxukbc34gIv519VaURc+JNaueqxCGzU+m1TI3/AKNH5Cv5Z8QcxnjM5mpO/soW+ct//SvwP3rgynVeVxxFdtyqycte2y+Wgtlm48U6nN/DBBDbD/eyzt+jJTPDbj7Pq92RxNfTuPomIx+kead4dkV4tUv3OFnvZS3sIz5P8os/iay4Gktfhe8o+S4lsJJgc/8ALSQFv/Qnr84lDmbp+cI/hr+KPu721Gyps+GVhF/y0ltbWI/7TOY1P5lv1ra1r5tX0BP+nx3x7C3l/qRUPiSBY9N0+zQbY2vrRFA7BJVf/wBkqXUPn8R6Op7JO/6KP/Zv1o5nN83f2j/8lFt+A2P/AJHSf/sHR/8Ao2SpNA/5COuf9fw/9EQ0y3G7xhfN/dsoF/N5T/Sn6DxqOu/9fw/9EQ1ntGX+GP5xGv1ZhW3Hwt09uuyyt2Ptt2E/yrZ10bNV8PzE4VL1lP8AwKCVR+pFZMSE/Cy4QdU06ZVx6qrAfyrU8UOBaabOOQmoWpBH+3KsefyeulvmqWf88196SF0+SHg/Z/F5z/y92PHt5MnP/o8flTdCPkarr1v/AHbtZV+jxIf5hh+FP1H914l0aU/ddbi3H+8Qsg/SJqZB+48Z3adFubGOQe5R3B/R1/Oub4qd+8F+Erfkh9TPtLB9Q8AXGmx8SxRT2ceOoaNmRD/46DXMfHJJPEPwTv8AV7Hi5tYItWtyvO0IVdvzjLj8a7jRMwanrlseCLpZ0X/YeNefxdZPyqnomnxaj4UvtFnG6CNrnT3Uj/lnllUY/wBwr+denhMZLA4yGNhvTqRmvR6v8kjGtTdSnKC0bTR8yabqlr4m8LxXkxWKCeLc5cgBCOvX0Ir5t1uyg0/Vrq3trmO6gRyEliOVYduasa5JqWlXE+g3VzN5Wmzy232cudisrkNx35zzWRmv7dxmYxx8INR6Xv6/ofyrn2b/ANoctGdO0oXTfn1+Vwoooryj48KKMUUAFFFFAgooooGFFFX9E0S+8RapbabptrJe31w4jigiGWY/579qiUlCLlJ2SKhCVSSjBXbI9K0q71zUbewsbeS7u7hxHFDEMs7HsK+7vgF8CLX4VaSL2+WO58SXUeJ5hyIFPPlofT1Pf6Uz4C/ACy+FdguoX6x3niWdMSTYytup6xx/1bv9K9h61+HcTcSyx8ngsE/3fV/zf8D8z+guE+FVlyWNxqvVey/l/wCD+QtOAxSKOKWufKcsWGXtaq99/h/wT9InK+iCuB8b+IpNRuf7C05vmP8Ax8yg8KP7v+P5VpeNvFraUo0+w/eanOMALz5YPf6+lc/o2krpkB3HzLiTmSQ8kmujMscsPDkj8TO3C0HJ88tizYWMen2qQRD5VHX1PrVmirlrpjzAM/yJ+pr4CrWjC8qjPaSb0RT61PFYzygYTA9W4rXhs4oPupz6nk1N0ryKmYdKaNVT7mWmjsfvyAfQZqZdIiHV2ar9JXC8XWf2i+RFL+yIfVvzpj6OhPyyMPYitCiksVWX2h8qMl9IlXOxlYeh4NVZbWWL76MB610FB5966YY+oviVyHTRzftRW3Pp0U+TjY3qtZVzZyWx+YZX+8OlepRxVOtotGZOLRDWFri4uUb1WtzFZmswGUwYHVtv512ouk7SJNHt/JtQ5HzSc/h2r3L4Q6F9h0eXUJFxLdnC57IOn5nP6V5JpOnPqF9a2UQ+aV1jGO3vX0tYWcVjZQW8S4jiQIo9gK/afDPKfrONqZjUWlNWX+J/5L8z5vOsQ1BUl9r8iccCloAxRX9MnxwUUYooAKKKKAE215n8adLD2dlfquTGxiY+xGR+o/WvTawPHGmf2t4Y1GADc3lF1H+0vzD+VfL8T4BZlk+Iw1tXFteq1X5HZg6vsa8J+Z86rGFlZx1IAP4Vas7KW+mEcS5J6nsB6mm2ltJeTpFGMsx/Ku207T49PgEaD5v4mPUmv4VxeKWHVl8TP0KU7EGmaLDp6hiPMm7ue30rROBTZJFhjZ3cIijJZjgAepNeWat8VrjxB4gj0bw1BJcRElZbtFOT/u+g/wBo142FwWJzScpR1UdW3sjllK2rOz8S+PtF8JjF/eKJsZFvEN0h/AdPxxXm2rftDSuzJpWlKF7SXLkn/vkf411Vn8JrK/mhutb/ANJmQlvJVuDn+8e9dhZeG9K01ALXTbS3A4BjhUH88V7VKrkmBSUqbrT662j8urIi5SV3oeDT/G/xXIxKm3iX0W3/AMc1678BvHtv8RWutI1o+VrMQ82KSH5RNH3GPUfqD7V1P2WErjyoyP8AdGKzU8L6Zb6zZ6va2sdnqNrIJEnt12E+obH3gRkHPrX0mVcRZDDEwWNy+Ps9nonp32T08jGtTnODUJWZ6Jc+AyQWt7n6LIv9RWFfeH7/AE/JkhJQfxpyK9D02/j1GzjnjPysOnofSrWwMOa/fMb4X8N5xQWIy9ulzK8XF3i09U7P9Gj5uGY4ik+WevqeQ5/ClHWvRdV8LWWoZYJ5Mp/jTj8xXF6r4fu9Jbc6b4e0i9P/AK1fz5xL4fZxw4nWlH2tFfbj0/xLdfl5nuYfH0q+mzM7FMlhSZCjqHU9QeacOfpS4r8yTad0ekctq3h1oN0ttlo+pTuv0rBdFkRkdQykYIPevRjz3xWDregCYNPbKBJ1ZB/F/wDXr38HmDuoVfvNYz6M4DTtRn8C35Zd02kTt86dTGfUf55r060u4r63jngcSRSDKsD1FcPNAk6NFKgZTwVYVlaZqt14FvMHfcaNK3zL1MZ9R/nmv03LcyUrUqr9GceJw3N78dz1IjNNIxUVlew6hbR3FvIssMgyrr3qfrXs43BUsbT5Z79H2PJTcWcj8R/hrovxP0F9M1iDOATBcxgeZA/95T/MdDXwf8V/g7rfwn1k22oR/aLCVj9m1CJT5co9D/db1B/Wv0cYYrN8Q+HNN8V6RcaZq1nFfWM4w8Uq5H1HoR6jmvHyvOMZw3W9jWXNSfT9Y/5HyfEHDWGz2HtI+7VWz7+TPy5wf/r0V7t8bP2YNT8BGfV9AWXVdABLMoG6e1H+0B95R/eH4+teE4r9wwOYYbMaKr4afMvxXk10Z/OmYZbissrOhiocrX3PzTCiiivRPLCiiigAooooAKKKckbSuEQbpGO1VHcngCk3bVlwi5yUVuz7v/Y68N/2J8Hbe9ZdsurXk12cjnAIiX8xHn8a9R8LzrH4ek1Jz8tzJPe7s/wMzFf/ABwLWfpelnwF8KrTTrZQJtN0tIUHrKI8fjlv51f8QWi6b4Jl0+A4UwR2Eef9srEP/Qq/jrMsT/aWOrYh/wDL2pp6L/gNH9m5dhlgsHSw6+xFL8CqWk034ZSOcrcnTmdievmuhJJ/4E2aveIrZLfw7BZRjajTW1sFH90yopH/AHzn8qd4qUHTrS2HCzXttGR6qJVZh+KqR+NL4hPmXmhw4z5l+CfosUj5/NQPxrz4T5pQqd5Sl9yT/wAz0X2E17Lap4dix8r3zM30W3lYfqFp92N3izTB6Wd03474B/U03Uf3vijRYx1SO4mI9gEX/wBn/WnD5/GD5/5Y2C4/4HIc/wDoArCOkI/4Jfi2Vu/mNsf+Rs1cnki2tQD+M1P0P/kIa7/1/D/0RDTNP+bxPrTdcRWyfkJD/wCzfrT9D/5CGu/9fw/9EQ06m0/8EP8A20S/VlDRIhP4HmjboyXK4HpvkFJq7mTwJBOTlkit7jPoVZHz+mateFogdAaHss9zGR6fvnqiVa9+Fe1fvy6Jx7MYOP1roTXtm+1Rfjf/ACJ+yvQ0/EX7ufR5s4Ed+gz6b0eP/wBnx+NM1L9x4o0SboJkntT7kqsgH5RNTPEtwJPDQu15EbW90M/7MiP/AEqTxR+4TS7rp9nv4cjviQmH/wBqj8qxpK6hHvzx/D/Njf8AkA/0bxk2eBeWAI9jFIf5+ePypNM/0XxLrVtwBMsN4o+qmNv/AEUPzNLrf+j6xoV12+0PbMevyvGxx/30iUmoj7N4p0i4JwlxFNZn3cgSL+kcn5+9Je/FL+aD++Lv+SDb7z4M/ae8N/8ACN/GvX1RNsN8Y7+IY6iRRvP/AH8WSvK6+qv25vDe2+8L+II0/wBZHLYSt/unzE/nJXyrX9YcK436/k2GrN6qPK/WOn6H8n8XYP6lnNeCWknzL/t7X87hRRRX1Z8cFFFFAwooooAKKK9P+D/wD174r3aTojadoatiXUZV4b1EY/iP6Dua5MVi6GCpOtiJKMV1O3B4LEY+sqGGg5Sfb+tjkPBHgXWfiDrkWlaLaNc3Ln5nxhIl7s57Cvuv4M/AzSPhJpgZdt9rky4uNQZcH3RB/Cv6nvXTeAPh1ofw10RNN0S0WBODLO3Mk7f3nbv/ACHaun5Jr8Kz3iWvnMvq2FTVPt1l6+Xkf0Lw5wnQydLEYj3q34R9PPz+4SnAYGe9AXFLWuWZSsMlVq6z/L/gn3Up30Qtc14x8XL4fgWCACbUZuIohzt/2jSeLvGEfh+IW8AFxqUoxHCOdvuf8K5PStKlW4e/v3M9/LyWY52+1duOx0cLFpfEdOHw7qPmlsO0fSnt2ku7xvOvpiWd25xntWvFG0z7VBYntTre3a4kCqPqfStq1tUtY8L1PVj1NfmuNx3LJyk7yZ78IdERWmnJb4ZsPJ6noKt9KWjvXy9SpKq+aTOlKwZpKciNK4RAWYnAUdSa7HQfh3PdgTagxt4+oiX75+vpX0GS8PZjn9b2GApOXd7RXq9l/VjlxGKpYaPNUdjkIIJLmURxRtJIeiqMmuj074e6pegNKEtEP/PQ5P5CvS9M0Sz0mEJawLEO5A5P1NXCMCv6MybwhwVCKnm1V1Jfyx0j9+7/AAPla+eVJO1FWXmcRa/DC0Qf6RdyysOuwBR/WvD/AI6eO7bwbrceheHE3XsIDXdxKfM2kjhAPXHJP0r3zxr4vOhqLa2w104ySeiD1+teSfYLYXU1x9ni+0TOZJJdg3OxOSSe9fO8W4vhTh6TyzA4KM6q+J78vld3d+9tjsy+GMxP76rN8vTzPGLX4y6/bkGeG2uF77oyp/MGun0b416ddsqajbSWTHjzEO9P5ZH616G1tC6lXijYHsVBrG1bwLoeswsk2nwox/5aQoEcH6ivyeeY5NinarhHC/WL/SyR76hVjtI1dP1K11S3We0njuYm6PG2RVllDcYz9a4Cw8G3ngiN302ZriMsXbI5x2BHetjwl4+sfFLy26nyL2MnMLH74B6r6/SvHxOW8qlXwUuemuvVeqCFbmlyTVn+Zq3ml4BaEfVP8KypIhIUJ6o2fxrp6z9SstymVB8w5YeorPC4x35KhpKHVHTfCHSPtniCW8YZS1jyDj+JuB+ma9qHArhfhFp32TwwbgjD3MrN/wABHA/kfzruhnAr+3uBcvWAyKjde9P3389vwsfnmY1fa4mXloLRRRX355gfhRRzRQAUUfjRQAUyQBlZSMgjBzT6Rh1pNXVmB4ZZaONL1nVEI5imMSn2zn+RFadbPi6zW112aRRjz1WQ/XG3/wBlrGzX+c/FWFeBzrFYXpCbS9On4H31Cp7WlGb6o87+OeuNpfg8WsbFZL6UR5H9wct/QfjTvg5faLN4TDWMEVncQjbeZPzFh/ESex6+lc1+0Skhj0Vxnycyj/gXy/0rxyC9uLWKaOGaSKOZdkqoxAcZzg+vNfb5XkkMyyGFOE+Vyk2387WffTYpuzPpbWPiRaxKRpm28PTz8/ux9PWvD/F3jDxDd6pPFeancFAcqkbbE2npwuKt+C7zztPkgJy0L8fQ/wCTUXjXTjLBHeIMmP5X+navTyvLMJleKdFwTe13q/L0+Rze0lz2ZQ8N+PtZ8M38dxBeyyxA5eCZyyOO4IPT6ivqHSNTj1nS7S+h/wBVcRLIvtkZxXyh4a8OXvirVobCxjLyOfmf+GNe7H2FfV2jaZFomk2lhCSYraJY1J74GM14HG8MJCVL2aSq9bdvP57HVFnaeB9cVL5tKeKbe6GZJdhMXHBXd0B6HBruh0rnPBlm1vpQcjDSsW59Og/lXRr0r+suBaFbD8OYOnX+LkT9E9UvuZ8VjJKWIm49wIqOWESqVYBlPBBHWpKK+6lFSTjJXRxnF694Q2hp7EdOWh/w/wAK5MgqSGBBHUHrXr5Wud8ReFk1BWntwsdwOo7P/wDXr+buOfDGGIjLMcjjyz3lTWz849n5bPoe9g8xcbU6z07nA9RQBTpo3glaORSjqcEHtTa/lOcJU5OE1ZrdH0yaaujnvEGi7wbmBfmHLoB1965mSJZo2SRQ6MMEN0Ir0cjiuT8QaV9kk8+IfunPIH8Jr3svxj0pTevRm0JdGcZZ3d54HujPbbrrS3OZYCfue49PrXpGkaxaa1Zpc2coljPboVPoR2NciRuBBAIPY1im0vfDl2b7R2wv/LW2P3WH0r9Hy/NOW1Os/mctfDKfvR3PVetJtrE8M+LrPxJDiM+TdqP3lu/3l+nqK3K+lrUaWLp8s1dM8f3oOzGMoYEEAg9Qa8C+Mf7KmleM/P1Tw00Wjaw2XeDGLec+4H3CfUce3evfyKQivlPY47I6v1nBzfL+nZrqcWPwGEzWk6GLhdfivR9D8wPFXg7WfBOqyadrVhLYXSfwyLw49VPQj3FY3Sv078X+CNE8d6W2n65p8N9bn7u8fNGfVW6qfpXyd8Uf2QdZ0Bpr/wAJytrVgMt9jcgXEY9B2f8ADn2r9LyfjDC45Kliv3c//JX8+nz+8/Dc64IxeAbq4P8AeU//ACZfLr8vuPnWipruyuNPuZLe6gkt7iM7XilUqyn0IPSoa/QE1JXTufmsouLtJWYUUUVRIV3HwP8ADf8Awlvxb8Laay7omvUnlGONkWZTn8Ex+NcPX0d+xF4a+3+PtZ1qRN0enWIiQ+kkrDB/75Rx+NfO8Q4z6hlWIxF9VF29XovxZ9Rwzg/r2b4elbTmu/Ra/ofXXiX9/wD2ZZ/xXF9ESPaMmY/+i8fjSeIiLi90S1/563okYf7MaO+f++gn50tx/pPiy0T+G0tZJW/3nYKp/JJPzpJT9o8Z2y4ytpYyOf8AekdQv6Rv+dfyPD3FDyi5fN3t+h/XT12F1j99r2gxddss1wR7LEy/zkFGoHf4r0aP0t7qb8jEo/8ARho/13jH/r2sP/Rsn/2miL974yue/wBnsIsD03ySZ/Pyx+VKPuqPlB/+TX/+SQf5g/z+M4T/AM8tOcf99yp/8bpbfnxhqH+zYW36yT/4U2zPmeLtUPXyrS2Qfi0pP9Kdp2ZvEusy5+4sFt/3yrPj/wAi/rSlZRku0F+Li/1Bb/MbpB3eIfEHoJYV/wDIKn/2apNDH+na9/1+j/0RDTNGXOu+IH7G5iH5QR0/Qv8Aj+13/r9H/oiGpltU/wAEf/bQjsr9xnhb/jwvB2W/u1H/AH/eo/Ddv9q8Jw2hPAje1/BSyf0qXwsNttqC9cahdfrKx/rS+EjjRyP7t3dL+VxIP6VpXfK6rXSUX+DFHZLyKEanWvhsqj5WuNK4PoTFVjxFcf2h4Kub1BjFsL1QPVAJQP8Ax0Cn+EIw3hi1gI4jEkG0+iuy4/IU3wzCL3wXp9rIxOLMWkjf7Sr5bfqDVyfs5uX8lT8/+GFuvkL4ufb4ekvFP/HrJFeDHokiufwwDUnitfIsbe7H37O7hmB7AFwjn/vh3qLSYv7d8EW0EwG65sRDID2YptYfnmiz3eJfBEIkP7y9sAr7uoZo8HPuCTUwfsmk9oTafo/+GZXX5HnP7Wfhs+IPgtqkypum0yWK+THZVba5/wC+Gb8q+Aa/UK5sYvHPgOayuMeXq2nmGXcOnmR4OfcEmvzBntpbKaW3uFMc8LmORD1VgcEfmDX7v4bYpvCV8DJ605X+T/4KZ+CeJGD5cRQxkV8Safy2/Mjooor9iPxgKBRTkjaRgqAsx4AHJNA0m9htXNL0m91u+hstPtpby7mO2OGFCzMfoK9f+F/7LPifxy0N5qiHQNIbB824X99IP9hOv4nH419dfDr4SeG/hhYiHRrFVuGGJb2b5ppPq3YewwK+GzfizB5denRftKnZbL1f6I/Qcl4Nx2ZtVK69nT7vd+i/zPDfg/8Ashpb+TqvjciSQYaPSYm+Uf8AXVh1/wB0fnX09Z2cGn20VtbQx29vEoVIolCqo9ABU9KBX5FXxGY8Q1ueq7r7or0/q5+8ZZlOCyal7LCwt3fV+rEAyKdjFGKR5FjRndgqKMlicACvqcDl1HBR93WXVnpSm5C1yPivxsumubDTVFzqT/L8vKx/X1PtWb4g8bXGrTvp2hfd6S3nQAe3+NVdJ0aHSkJBMk7fflbqTWGOzKGHXLDWR3UMK5e9Mi0nRzbO91dSG5vpDl5XOcH2rXiiaaQIgyTTMZPHJrbsLQW0eWH7xuvtX57jMW4pzm7tntQj0RJa2y20YUde59amozRXykpOb5pbnWkkFXdK0i51m6WC2jLt3Y9FHqaseHvDtx4iu/LiGyFT+8mPRf8A69etaPodvotqsFugUD7zd2Pqa/WuCuAsRxJJYrFXhhk9+svKP6v9Tw8wzKOFXJDWf5epneG/B9poaK+3zrrHzSsOn09K6HFAFOr+x8uy3CZVh44XB01CEei/Xu/NnwlWrOtJzqO7EprCn01gT0xXpGR4z4ylabxJeljna4UfQAV538S9dv8Aw/4da4sfLieR/LM7uoKf7qnkt9Bxya9R+Idg1n4gaXGEnUOD2z0NeP8AxY8J3HiLSYrm0UyXNnlvKHV1OM49xgfrX8JY2hSocWV6eZL3faS321bcb+Wx+kUJc+Dg6fZf8E8Xk13UZZzM1/ctITncZWz/ADrs/A3xA11L9LeWf7bagbnW45YD2br+ea8/2nJBGCOCD2ruvCOm/Y9P85hiWf5un8Pb/Gv0LNMPhXhnGpTi76LRfgccqsqaumeyaXrttqy/u22S943PP/168l+ImsadpvjS0n0uJI7u1kDXMsXAZs/dx0zjOTWZ4x1SWzktI4JXhmVvN3oSCOw5/OuPZ2kdnYlmY5JJySa+eybh6GHm8TzPlkmuX1017qxusRKpBcy1Pqq2nW5t45kOUkQOp9iMipCM8Vl+FFdPDWlLLnzBbR5/75FanSvx2vFU6soR2Tf4Hrx1R7H4LVF8M6esQwixY/Hv+tbornPAII8L2mf9v/0I10Y6V/obw7UdXJ8JN7unD/0lH5diVy15rzf5i0lLRX0RzCUUtFABRRRQAUEZopaAOO8d6ezLFeKD8vyP9Oxrju9et3Vsl3E8cq742GCDXA6z4UudPkZ4Faa3PPA+ZfrX8oeKHBeLljZZ3gKbnCdudLVppWvbs19zPpMuxcVD2M3ZrY4Txn4RtfGeiyWFwTGwO+KVeTG/Y+49RXgGufCTxLosrqLB7+IHiW0G8EfQcj8q+nsEEgggj1pK/Fsp4hxmTp0oWlDs+j8ux77SkfL/AIU0DWrPVlV9JvlSQFWzbuMdx2r0zTfh3eazG6Xqm0tXG1g4+cj2H+NeqHinwW8lw+yKNpGPZRmvQxXEuMzGovq9K03orXb+XmYypxvzSZh+GfCWm+EbAWunwCMH78rcvIfVjXYeH9EfWLkEqRbocs/r7CtHSPBMsrLJfHYnXy16n6+ldlb2sdpEscSBEXoBX6hwh4bY7M8THMs/TjC9+V/FN+fZeuvQ8nF5jGMXCjq+4+KIRRqiKFVRgAVIKBRX9bRioJRirJHzF7hRRRVAFIwyKWigDnvEvhsalEZoVC3KDjtuHoa4F1MblGUqy8EHsa9eIyDXJ+LvD4nQ3tuv71RmRR/EPX61/OviXwJHHU5Z1lsP3sdZxX2kuq/vLr3Xme5l+M5H7Ko9OhxlRTwLcQvE4yrDBFSZpa/khNxd0fUnBX9m9hcvC3ODwfUdqrGuv8Rad9stTKgzLFyPcdxXI19jhK/t6ak91udEZXRk6lofnzLdWkhtL1OVkTjJ962PD/xAMUy2OuILa46LcdEf6+n16U2q17YQX8XlTxh17HuPpX0mDzGphvdesTGrRjVWp6EjCRQykMp5BByDS9eK8usL7VvBrfuGN/pg6wP95B7eldzoPivT/EUebaXbKB80MnDr+HevtcPiqWJjeDPGq0J099jXK8UnSnZoNeZjMmoYm8qfuy/AyU2jifH/AMIfC3xKt2TWtMR7nGEvYf3c6fRh1+hyK+YfiH+x34g0JpbrwzcLrtmORbtiO4UemOjfhj6V9p7fSm4xXn4bMM4yB2i7w7PWP/A/A+fzPh3Lc4V60LT/AJlo/wDg/M/LTVtGvtDvZLTULOexuU+9DcRlGH4Gqdfp74n8GaH4zs/sut6XbajDjCieMEr/ALp6j8K8H8a/sXaNqJkm8NapNpcp5FvdDzYvoD94fjmvvsBxvg69o4uLpvvuv80fk+ZcA43D3lgpKou2z/yf3nx0K67wH8V/FPwzkuD4d1VrBLkq08RiSRJCBgZDKfU9MV0Xi/8AZv8AHfg/e8ukNqNqvP2jTj5y4+g+YflXmlxazWcrRTxSQyKcFJFKkfUGvtVVwOa0XBONSD3WjXzR8K6WY5NWU7SpTXXVfie/eGf2zvE+mahPdavo+m6u8yRxl4i9u+xN2BnLDqzHp3rvPDX7aPhyTWL+81fQ9SsTcrFGv2ZknCKgbqSVJ+Z27V8gYo6GvnsTwdkuJ5m6PK2rPlbWit0vbp2PpcNxxneHsnUU0v5kv0sz708NftPfDnUtY1K6m11rEzeVHF9stpY8oq55O0gfM7966nw38WfBWra5rFxB4r0aTeYYYj9ujUsqpu4BPPzO1fnGOc80ZNfOV/DvL6nN7KrON0l0eit5LsfSUfEnFxt7ahF+ja/zP0+8OanZ6jq2uz293BcRtPGivFIrAgQoeCD/ALRq1oXz6pr7gZH2xV49reGvy0WJFfcEUN/ewM1cttVvbLd9nvbiDccnypmXJ/A+1eVV8NU+bkxW6S1h2t/e8j1afiVS09phn8pL/JH6f+H/AJtQ11+v+mhc/SGKnaF/yENd/wCv4f8AoiGvzJg8W69a7/I13VId53N5d7Ku44xk4bmnp4y8RRs7L4h1dS53MRfzDccAZPzdcAflXPLw2qvntiV7yS+F9LefkdK8ScHpehL70fpj4azv1lccrqEg/NUb+tN8NSLb21/A7Knk39wPmOPvSGT/ANqV+ZJ8R6uxctq1+xdi7brqQ7m9TzyfeqMs0k5Yyu0pY5Jdi2T+NaPw1lPmU8Vvb7Hb/t4yl4lYdfBhm/mv8j9LdJ8Y6DoVvfRahren2LRX1zxcXSJw0jOOp9GFczpfx7+Hvh/T7mG78WabujvLnalvJ5x2GZ2Q4QE42kV+eaRpECERVB7KMU/PFelDw4wcub22Ik+Zp6JLb7+55tXxJrW/dYZL1k3+iPty2/a78AeHtNkt431HU5EuJygtrQqChlZk5cr/AAkVww/bZXSNPez0jwsZQs0zRS3t3tCo0jMoKKpyQCB97tXy2KK+gpcDZLTcnUg58zu7ye+va3dngYjj/OK2lNxh6L/O57He/tY/EGayNrYXllo0Id2X7FaBmAZy2N0hfpuwCMdBXkV7ezahd3F1cytPc3EjTSyP1d2JLE/Umo0jaRgqqWY8AAZNd54R+BPjbxoymw0K4igb/l4ux5MY98tyfwFfSU6GW5PGU4RhST3eiv6vdnzFbF5tn01CpKVV9Fq0vktEcD16VLbWs15OkNvC88znCpGpZifQAV9W+C/2KI4jHP4o1oyHgm108YH0Lt/hXvfg34X+F/AMITRNHt7STGDOV3St9XPNfL4/jXAYa8cMnUl9y+9/5H1WXcBZhirSxTVKP3v7l/mfH/w9/ZQ8XeL/ACrjVEXw9YNg7rpczMPaPr+eK+oPhz+z74Q+G4Sa1sf7Q1Jet9fYdwf9kYwv4DPvXpXWlANfnGNz3Ns7bpxbUX0jovm/+CfrGV8L5ZlFpwhzTX2pav5dF8g6UBTS4pe9XhMhivfxLv5L9WfUyqdhMYpc4pHkWNGdmCooyWY4AFcVrfxEBlaz0WI3tz0M2P3a+49f5V9O3Sw0LaJImEJVH7p0uta/ZaBbGa7mCZ+6g5Zz7CvP7/VNT8avh91hpQPEa/ek+vr/ACpttoclxc/bdUmN7dtzhjlV9q2AMCvlsbmzneFHbuevRwqh70tWQ2dlDYQrFDGEQfmfc1OKKfbwmeVUXqe9fMTnvKTO9Loi5pdrvPnMOBwvvWrSRoEQIvAUYpa+Ur1nWm5M6orlQVqeHtBn8QXwhiysa8ySY4Uf41U07T5tUvYraBd0jnH0Hc17HoGiQ6HYpbxDJ6u56s3rX6fwFwZPiXFe3xKth6b95/zP+Vfq+i9Txsyx6wkOWHxP8PMsaXpcGk2cdvAgREH4k+pq7SdKWv7YoUKeGpxo0YqMYqyS2SPgJScm5SerCiiityQzRRR2oAw/Ffh5PEGnmPhZ0+aN/f0+leP3dpNY3DwToY5EOCpr3ojJrF8QeFrTX4sSrsmUfLMvUf41+Mcd8BLiP/bsC1HERVtdppbJvo10fyZ7uXZk8I/Z1Phf4HzN4s+GGneI5jdQf6Fdk5ZkHyyfUevuKy5/D19YnyxaOyJ8oMallwOnSvZ9Z8Falo7FvLNxAOkkQzx7jtWAV55BBHY1/M2Jr5xkklg8wpyXLspJ/g+q+8+r5KGMXPTl9x87azoGtavrE7RaXeSKDsU+S2MDjOcV0ng/4Q3s93Hc6yotrZDu+zhsu/scdBXsp9qOgHpWmI4txc6HsKMVBWtfd/8AAOiGGjG1xFUIAAAABgAdqfFG08qRoCzuQAvqaltLK4vpBHbwvMx7Iua9D8IeBzpbreXwD3I+5GOie/1qOGeFMfxLi4wpQap396b2S669X2Rji8bSwkG29eiOm0PTjpmlWtt3jjAP171ojgUg6Utf3thsPDC0YUKStGKSXolZH5vKTnJye7CjNFFdJIc0UUUAFFFHWgAoopKAFprrnFO70UAUrjSrS65lt43PqVqo3hXS2OTaL+BI/rWxRXi4jJMsxcufEYaE33cIv80axq1I6Rk18zJTwzpkZyLRPxyavQ2UFsuIokjH+yMVYorXDZVgMG+bDUIQf92KX5IUqk5/FJsKKKK9UzCiiigAooooAKKKKAENMZdwINSUlJq+jA868VaL/Zl35sYxbynI9j3FYteo6vp6anYyQPjkfKfQ9q8vmieCZ43GHQ4I96/iHxL4WWQ5n9aw0bUa12vKXVfqvL0Pr8uxPtqfJLdDT0ridasfsN86KMRt8y/Su2FZHiWz+0WPmqPniOfw71+W4Ct7KrZ7M9mLszkqKQUtfXHQIaytQ8Pw3MgngZrS6XkSxHHNa1FaU6k6T5oOzE0noypp/jfVNBZYdZgN3bdBdRD5h9ex/nXbaVrljrUPm2dykw7qDhl+o6iuSZQwIYZB4wayLnw7Gs4uLGV7C5HIaI4FfTYXOWvdrr5nBUwcZaw0PVKQivOrPxvq+hkJqtr9ugHAuIeGH9D+lddo/ivS9cA+zXS+Yf8AllJ8r/kf6V9LSxFKurxaZ5c6M4bo1ttIRj6U6ivPxGUYXEauNn3X9WIU2hhGawvEXgTw74siKavotlf5/imhUsPo3X9a6A9KTbXhTyTE0Hz4Wpr9zCap1ly1Y3XnqjwvxH+yB4G1gu9h9t0aVuR5E29B/wABfP8AOvNNd/Yj1aAu+keILW5Tsl1E0bfmMivr/FJiuunm/EOA3lJpd1zfjv8AifNYnhbJsZrKik/7t1+Wh8B6z+yx8Q9JBZdHW+Ud7SdHz+GQa43U/hV4w0bcbzw1qcIHUm1cj8wK/S3v0pTyK9Olx1j6elalF/ev8z5qt4e5fPWlVlH7n/kfllcaTe2uRPZXEP8AvxMP5iqjAg4IIPuK/VGaxtrgETW8Uo9HQGs2fwdoF1zNouny+72yH+lenDj+P28P90v+AePU8OX/AMu8T98f+CfmBRX6Yy/DPwpMoD+HNMYDn/j1Qf0pIfhj4ShJKeG9MBPf7Mh/pXT/AK/Ye38B/ejm/wCIc4j/AKCF9zPzPHPTJ+lWYdNu7ggRWs0uf7kZP8hX6aQeB/D1scw6Hp0RH921T/CtG30yztceTaQQ4/uRgfyrCfH8PsYd/OX/AADoh4cP7eJ+6P8AwT81dN+G/irVz/ofh7Upx6rbPj+Vdfo/7MvxE1jH/EhezU97uRY/5nNfoIAB0GKXivLrceYyelKlFfe/8j16Ph5gIfxqspfcv8z420L9ijxFdhW1TWbHT1/iSFWlb+gr0rw7+xn4P0wq+p3d/q7jkqXESfkvP617/wBaBmvIq5/nuO0hJpf3Vb8f+CfSYbhPJcLZqipP+87/APA/A5Tw38LPCXhFQNK0CytXH/LTyg7/APfTZP611Q4GBgCl20oGK4FlGOxUufEy+93Z9PShRoR5KMUl2SshKXbTqSvaw+RYalrU95/gU6jYmKWo5riK2RpJZEijHVnOAPxrlNW+JNhauYbCN9SuOgEYwmfr/gK9xeyoRsrJCjCU3ZK515IwSSMetcvrvxA07S2MFuTf3fQRQnIB9z/QVy13JrviU/6fc/Y7U/8ALvBxn6//AFzVqw0i10xQIIgG7u3LH8a8TE5xTp+7S1Z6NPBvebKd2NY8UuH1Ob7La9VtIePz/wDr5rRs7GCwi8uCMRr7dT9TViivla+Kq4h3mz04wjBWigooo71xlhWrpUGyMynq3A+lZkUZlkVF6scV0KqEQKowAMCvLx9XlioLqawV3cWl7+9Ia6LwPoX9sauJJFzb2+Hb0J7D/PpXPlGWVs4x1LA4de9N29F1folqFetHD0pVJbI7LwJ4bGk6f9pmX/Spxk56qvYV1a0iDFPr/QXJ8qw+S4GlgcKrRgvvfVvzb1PzGtWlXqOpPdhRRRXtGAUUUfhQAUUUfhQAUUUfhQA113deazrrw/p16xaazhkY9SUGa06Pwrlr4Whio8leCkuzSf5lRlKDvF2MBvA+isf+PFB9GYf1p8XgzRoWythET/tZP8zW5R+FeTHh7J4S5o4Smn/gj/kb/Wa705397K0FlBaLthhSJfRFAqzRj2or3IU4Uo8sEkvLQ5229WFFH4UVoIKKKKAD9KKTFFAC0UGigAooooAO9FFFABRRRQAUUUUABNFFFACUtFFACUtFFABRRiigAopD0pu7mgB9cF4208W96lygwk3Df7w/z+ld4OaxvFdmLrRpsLl0+cfhX53x7k0c6yDEUkrzguePrHX8VdHbg6vsa0X0eh5xTZYxLG6MMqwINOFBr+AU2ndH3B59PEYJ5Iz1ViKZV/XU2arOPUhvzFUK+7pS56cZd0dS2CiiitBhRSYpaADHGKy73w5ZXrbvL8mTrvi+U5rU6UVpCcqbvB2E1fcy7W78RaDj7LeC/gH/ACyuOSPxP9DWvZfE6FGEeqWM9jJ0LgFl/wAf50zFMkiSVSrorqezDIr2aOb16ektUc08NTn0Ot07xDp2rAfZbyGUn+ANhvyPNaAOfavLbnwtY3DblRoH9Ymx+lLBb67pWBY6u7xjpHPyP1zXt0s5oz+PQ4ZYKX2Weo0V55D438QWPF3pkV2o/jhJU/1q9B8U7Dpd2lzaN3yu4f0r1YYuhU+GRzSw9WPQ7WjAPasC28eaHdAbdQjQntICv861LfV7G6GYbyCQH+7ID/WtWqVRapP7jFxkt0WiKNtCsrDggj2pccVhLBYWW9Nfchc0hNvvSBad+FH4Vl/ZuE/59r7hc8u4m3nvRto6n3penerWAwsdqa+4OaXcMD0oxjtUclxFEMySIg9WYCqFz4n0q0z5uoW647eYCf0reNKjT+GKX3DtJmnRXLXXxK0O3zsnknb0ijP9cVmy/E2a4yNP0eeb0eU4H5Af1oliKUF70jSNGpLZHeVHJKkSl5HWNB1ZjgCvOpte8U6l0aDT0P8AdGW/XNUm8Oy3zB9R1C4vG/ulsCvOq5th6ezudMMHN/EdnqXj/RdNypuxcyD+C3G/P49P1rnrnx5rGqZXS9OFrH2muOT/AIfzqOz0ezsseVAgI/iIyfzNXMV4tbOpy0pqx2QwcI6vUxX0O61SQS6tfy3bdfLU4Uf59sVp2lhb2KbYIljHsOfzqwKK8OriKtb45XOyMVHZCUopKWuYsKKKKACiiigC7pMO6cueijj61rjiqOkJi3ZvVv6VfFfM4yXNWfkdMNhP6V7F4K0gaTocKsMTS/vH9cntXl3h6w/tPW7O2IyrOC30HJr25F2jA4r+iPB7J4znXzaovh9yPz1l+Fl958rntdrlor1f6C9KWkJAxzSA5OK/qE+QHUUUUAJRS0YoAKM0d6MUAFFFBFABSUtFACUtFFABRRiigA6UZopKADNGaWigBDxRS9aKACiiigAooooAKKO9FABRRRQAUUUUAAooooAKKO1FABRRRQAGopJhEhZmCqOST0FPc4FcJ4t143czWkLYhQ/OR/EfT6V8bxVxLhuF8vljK+snpGP8z/yW7Z1YbDyxE+SJc1bxwVZorJQ2ODI44/AVht4m1Nn3famB9ABisquP1v4s+GtDu2tpr0zzKcOLdC4U+hI4r+N8ZxdxPxDiXOnWn/hptpJfL9dT6yng6FKNuW/rqes6X44mjYJeKJE/56KMEfhXVpdQanaMYZVlRlIO09OO9eNaJ4i07xHamfTruO6jGN2w8qSM4I7da5v4lPqug6cPEWg3s1hqNkR5hiPyyxZwQy9GwcHntmvvuFPEbMcJiP7Kz29SEvdvL4ot9H3T89fM48RlsJ+/S0f4HcyJ5cjqeqkimGqejahLqukWV7Pt864hSV9owNzAE4H41c7jNfgWJioV5xjsm/zPZWyucd4j/wCQtLj0X+VZlaGvPv1af2IH6Vn19dhlajBeSOuOyCiiiugoKKKKACiiigAooooAKKKKACmuiyDDKGHuKdRQBRm0SxnzvtYs+oXB/SqknhPTnPEbof8AZc/1rZoraNarH4ZMVkzBXwpFGcw3d1F6bXp40O+T/V63eoP99v8AGtuiuhY3ER2myeSL6GMdN1gYx4gvf+/r/wDxVJ/Zus/9DDef9/X/APiq2qKr6/if5ifZQ7GKdJ1V/v6/ekf9dG/+KpD4cmkB83VryT1+c/41t0ZpPH4l/bH7OPYwl8H2X8ck0v8AvPViLwzp0RBFsG/3iT/WtWisJYitLeTKUUtkV4dPtbfHl28Sf7qAVPilorFyb3ZQUdKKKkAooooAKKKKACiiigAooooAKKKKANfSj/ov/AjV2qOkNut2Ho1Xq+VxP8aR0w+FHW/Da3EmuSTH/llEfzJruPEPiq18PRDzCZJmGVhTqfc+grwXXfiBq/g1rSx0OOH7fq0nkLczDd5IGMkL3PPfjjpWs0s0xD3E8lzKQA0spyzH1Nft2V8ZrhfhejhcCr4io5O72jra/m9FbofPV8veMxjqVPhVvmdLf/EDVr2Q+XKLWPssajP5mo7Lx7rFm6lpxOg6rIoOfxFeear490PR7qW3uL5RPEpZ0QFiMduO/tV3QfE+m+JITJYXSzbfvJ0ZfqDzXwtXPuKYyWYTxFVJ9bu33bW+Vj0lhMJb2agj3Hw340ttexE37i6HWNj1+h710QNeBRSPBIskbFJFIKsOoNeueDfEi69YYcgXUWBIvr6Gv6H4B4+lnz/s7MWlXS0eymlvp/MvLc+VzLLfqv72l8P5HR0Gg0V+5Hz4UUUUAFFFFACUv40UUAFJS0UAFHejNGaACkpaKAD8aKKKACiiigAooooAKKKKACiiigAooooAKMUUUAFFFFABRRRQAUh4FLSNQBk+JdU/s7S5HU4kb5E+przUktyTkmuo8dXJe7gtwflRS5+prlJpVgheV+FRSx+g5r+IvFLOJ5nn8sJF+5RSil5vWT+/T5H12W0lTo8/Vnk/xt8fTaWi6HYO0U0y7rideNqnogPqe/tj1rwqvW9Xddaup5rpFl81yxDDNcrqPgqKQl7STym7Rucr+favYyKWGy7Cxw7VpdX3Z1e2TepJ8H9TudP8d6fFDIwjuSYpUHRlwT+hGa9+8cKG8HayCAQbWQfpxXj/AMGfCF0vjFry6hKw2URYP1DMwwMH6ZNet+NZBPZ2emDmTUbpIcf7AO9z9NqkfjXxnE1SlWzml7H7KTb9G3+COiNrGtolv9k0awgIwY4I0I+igVcJ4oA4AFVdUufslhNJnBC4H1NfnbbrVW+7/M1XY4u9l869nfszk/hmoaB3or7iMeVKPY69gooopgFFFFABRRRQAUUUUAFFGKMUAFFFFABRRiigAooooAKKKKACijFFABRRijFABRRRQAUUUUAFHSiigAooxRigAoooNABRRRQAUUYooA0NGf5pF9QDitWsPT5PKu0PY8GtuvnMdDlq37nRTd0c54jtw3iHw3MRwlxIuT6mM4/lVzxbey6b4Z1K6gbbNHAzIw7HHWo/F4MWki8VctYypdf8BU/N/wCO5q/qNpHrGk3FvuDRXMLKG9mHBrohNcuHqT+GLs/vv+TJfVHy67tI7MzFmY5JPJJ9ataVqt1ot9Fd2kpinjOQR0PsfUVYTw3fyXs1sIGVoXKOzcKCDg810WneDLeDa9032h/7o4Uf41++4jF4WNPlm001tvozxHNQeu57H4U8RQ+KNEt7+IBC3yyJ/ccdRXW+F9XOi6zDPuxEx2yD1U15n4EnS0uZLNVCROu5VUYGR/8AWrt6/DalWeTZpHE4R8vJJSj9/wDSPTg44ug1Lroe+rJvAIwQemKfWJ4RvjqHh+zlJy4TYx9xxW3iv9BMBi4Y/CUsXT2nFS+9XPzWpB05uD6aBRRRXeZhRRR60AFFGKMUAFFFJigBaKKKACijFFABiijvRQAUUYooAKKOlFABRRSUALRRRQAUUUUAFFFFABRRRQAUUUUAFI3alpDQB5v4tctr04PYAfpXA/Eu8ew8CazLGSr+QVBHUbiB/WvQPF8Ji1yVjwHUMK4zxlpDa94W1OwjGZZoGCD1bqv6gV/nxxB+64qxDr7Ks7+nN/kfdYazoQt2PmGz8WX9rgO4nT0kHP510ekeK49UuYbX7PItxKwRFQbsk/rXCvG0TsjqVdSVZSMEH0rY8J+Kbjwhqy6hbQQTyqCuJ1yAD1xjkGv2LF4KnUpSlRhedtNbXYOnFn1B4a0VdC0uODgyt88rerf/AFqo6dEmueJpdVyWgska2t+flLEjew/ICuEtPidqfxEs/wCxdI0+Sx1Cf5ZrsPuSGL+JgeoPYV6jomkQ6FpdtYwlmSFAu5zlmPcn3Nfg+Nw1fL3OWKdq0+nZPd6d9l5XNktkti90Fc94ru8JFbr1J3t/St6SRYY3dzhVGSTXDaheNfXckzdGPA9B2rgy2jz1faPaP5nRBXZXoFFFfUnQFFFFABRRRQAUUUUAFFFFABRRRQAUUUlAC0UUUAFFFFABRSUtABRRSUALiikpaACiikoAWiiigAopKWgAooooAKKKKACiikoAXFHeikoAX7uCOoroLeUTwK/qOfrXP1o6TcbWaI9+V+tedjqXPT5lujSDszRniWeGSN1DI6lWU9CD1rF8LqdPtDpUsrSSWfyozdWj/hP4Dj8K3K5nxhp2oL5GraSxN5ZnL2/aePup9/T/APVXnYO1a+GnKyls3tdbffsXO6akuhS8dWCWKNqZO2HgSnHT0Nea3njaCPItoWmPq/yit3X/AIzSXcE1taaYqBlKObs7vqNorzAnLE4Ayc4HSv17IcrrxoWx8dVtr087Hj1qdOU+aJ2nhDxXfXHi/Sld1SJpwpRF4weP6173nrXz98LNJk1TxhaOFPk2uZpGHQYHH64r6BIr47jFUYYyFOkkmo6/ez0MLHlg7HqPwzkLaFKv9yYj9BXYVyPw3hMWgFz/AMtJWP8ASuur+w+C4zjw7glPfkX/AAPwPz/H2+tVLdwo6UUV9qcAUUUUAFGKKTtQAtFHeigAooooAKMUUUAAooooAKKKKACiijrQAUUUUAFFAo70AFFFFABRRRQAUZoooAM0UUUAFIeaWigDk/G+mNNbx3aAloshseh71xXUV67MgljKMNysMEHvXA6/4WlsJGlth5tuT90feX296/ljxR4KxNTEvPMvg5KSXOlumtOa3VNb9nqfRZdi4xj7Go7djxXx/wDBq28T3Ul/psq2N8/MiMuY5D68dD71x2k/s/6vPcj+0Ly3tYAeTETIxHsOBXvmMHB4NFfiGH4nzPCUfq8Z6LRXV2v687n0Fk9TG8L+E9N8IaeLTTodgPMkrcvIfUmtkdKRnCAkkKB3NYGr+I1UNDatljw0g6D6V4CVfHVXOTcm92zRRvsReJdVDn7JEeB98j+VYGKMknk5NJmvq6FGNCChE6ErKwtGKazqvVgPqcVG13AnWZR/wIVuVZk2KKr/AG63PSZfzp6XMT9JFP8AwIUDs+xLRSZ96WgQUUUUAFFFFABRRVjTbF9S1C3tIxl5pAg/HvWlOnKrONOCu20l6smTUU5PoV6K94b4ZeHpY1DWOGAA3LIwJ/WqM3wf0OTOxrmL0xJnH5iv1ep4Z51FXhKEvm1+h4kc4w73TR4rRXrc/wAFbE5MWozqf9tFb/CqM3wUkGfK1RT/AL8WP615FXgDiCntQT9JR/zN45phX9q3yZ5lRXoEvwZ1Nf8AV3tq/wDvbh/Q1Ul+Eeup937NJ9JP8RXl1OEM+p74SXy1/I3WPwr+2jiqM11j/CzxEmcWiPj+7Mv9TVd/hx4iTrprH/dkQ/8As1cE+Hc4h8WEqf8AgEv8jVYvDvaa+9HN0VvP4E19Bzpc5+gB/rUZ8E68P+YVc/8AfFczybMo74af/gMv8ivrFF/bX3oxaStseCteJ/5BVz/3xT08B6/J00qf8QB/M0LJ8ylthpv/ALdl/kP6xRX2196MKg11EPwz8RSkZ0/ywe7Sp/8AFVpWvwe1iYjz5ra3Xv8AMWP6D+tejQ4WzvEO1PCT+cWvzsYyxuGjvNHC0Vv+MfCE3hK8hiaTz4pU3LLt2jPcfy/OsCvExuCr5fiJYXEx5Zx3R006kKsFODumFFHeiuE0CiiigAoopDigBaKge7hj+9Ko/Gov7VtQceb+QNOxXLJ9C5RVT+1LX/np/wCOmnLqFu/SZfxNAcsuxZoVirAqcEd6jWWN/uup+hqTpSauTqjds7oXMYI+8Oo9KnxzXPQXD28gZDz3HrW1a3sdyODtbupr53E4V0nzR2OiMr6M5Dxl8L7HxJK91bOLG+PLMFykh/2h6+4ribf4Kaw91smubWKDPMqsWOPZcCvbKWvWwnEmY4Ol7GE7rpdXsRKhCTu0YvhbwnZeE7D7NaAuzcyTP95z/ntW9a20l5cRwRLukkYKAPU060sp7+ZYreJpZD0VRmvS/B3g1dF/0m62yXjDAA6J9Pevd4a4YzHi7Hqck/Z3vOb2t2T6vslt6HDjMbSwVNq/vdEdBo+nrpem29qvSJQM+p7n86v0UZr+66FCnhqUaNJWjFJJeS0R+dSk5Nye7DvRRmjtW5IUUZ96CaACij8aM0AFJS5o696ACijPvRQAUUUZoAKKM0Z96AE6UUufeigAooNHegAooooAKKKKADvRRRQAUUZooAKKM0UAFFFFABRRmjNABTJY1kUhlDA9iKfSGk0mrMDKuvDen3ZLSWyBv7y8H9KxNQ+H0UwJtL+a1b0ZVdf5A/rXYYo69q+Vx3CuR5k3LFYSEm+vKk/vVmdMMTWp/DJnjmt/DHXySY7qO/Uchd2w/keP1rjdS8PalpBP2uxngA/iZDt/PpX0rgDtSMisMFQR6Gvhcb4X5VVT+pTlSfb4l+Ov4nq0s4rQ0mk/wPlS5W4P+pdFHutZV0moDO8uy/7B/wAK+ntW8BaJq5YzWMcch/5aQfI36dfxri9Y+DDqGfTb0OO0VwMf+PD/AAr82zHw6zjBXlh0qsf7uj+5/o2e3h85oS0mrPzPBndifmJJ96Su717wTf6UT9v090QHiVRlf++h/WuXutEZPmgbeP7p61+bYjDV8JN08RBwkujVn+J9FSxFOqrxZmZopWRo22spVh1Bptcx1aE0N3LbnKOQPTPFa9jqq3LCOQbJOgx0NYdAO05HBoMpU1I62iq2n3BubZWP3uh+tWak4GrOwUUUUhCd69A+EOhm71aXUnXMdsu1M/3z/gM/mK4KOJ55UjjUs7kKqjqT2FfQ/g/QV8PaFBaYBkA3SN6uev8Ah+Ffqfh7krzLNFipr93R1/7e+yv1+R4ua4j2VHkW8vy6m0tOo6dqK/q8+JD8KKKKYCUUtFAB+FFFFAB+FFFFABRRRQAlLR1ooA5jx94d/wCEj0GWJFBuYv3kP+8O34jivAWBUkEYIOCDX1IVHpXifxR8KnSdTGoQJi1uj8wA4ST/AOv1/OvwjxK4fdanHN6C1jpP06P5bPy9D6TKMVyy9hLrt/kcNmloor+cz6wSjr9KXrTXcIpYngDJoArX1+lmoGNznotYk99Ncn53O3+6OBUdxMbiZpGP3j+VMqz0IU1FCZzRRTlVnYKoLH0FBqNpyK0hAUFiewFadpobOQZcjPRF6mvQPDfwt1TVFVlgWwtjz5k/BI9h1/OvSwOW4zM6nssHSc35L83svmcNfGUsOrzdjzq30edyC5EQ/WtS103y2AWSWR/QH+le6aP8JdIsFDXW+/l/6aHC/kP6119jpNlp6YtrSG3H/TOML/Kv1TL/AAwzCulLGVY0/JLmf6L8T5yvnsL2pxv+B882vhfV7wAw6bdOP73lED860rf4b+IZ+Rp7R/78ij+te/7R6UYHpX2FHwty6K/fV5y9LL9GeXLOaz+GKR4zZ/DDxGSA81vCv+0+4j8hXRab8KGUq2oak0o7xwIFH5nP9K9E2g9qMe1e5hfDjh3DSU5UOd/3nf8ABWRzTzXFzVua3oUNL0e00eIRWsKxL3xyT9SetaGBRiiv0ehQpYamqVGKjFbJKyXyPKlJyd5O7Ciik/CtyRc4ozR+FFABRR+FFABR1o/CigA70dqKT8KAFzRmjvRQAmaXNFFABmiijNACUUfhRQAtFFFABRRRQAUUd6KACiijNABRRmigA70UdaKACiiigAooo70AFFFBoAKKKSgBaKSloATb3oIpaSgBrRI6lWUMp4INcpr/AMM9G1kF0hNlOf8Alpb8An3XpXXUhGTXm47LcHmVN0sXSU15r8nuvka06s6T5oOzPBPFPwm1LTkZ1i/tC3H8cI+cf8B6/lmvN77SZbVmKguo68cj619hFA2M1zniXwFpfiJWeSLyLo9LiIYb8fX8a/Fs88M4STrZROz/AJJbfKW6+d/U+lwmeTptRrq67o+Uc80da7/xr8Mb/QHabYJIM8Txj5T9R2NcFJG0LlWBVh1Br8IxmBxOX1nh8VBwmuj/AK1+R9nQxFPEQ56bujZ0JswSj0atOs7REK2rH+8xrQrz2c1T4mLSUV0Pg3wlceKtRVADHaIcyzY6D0Hua7cFgq+YYiGFw0eacnZI5qlSNKDnN2SOk+E/hNry7OsXKHyYTthB/ifufw/n9K9fUYB7VBYWMOn2cdtAgjhjUKqjoBVgCv7M4cyOlkGAhhIay3k+8nv/AJLyPgMViJYqq6j+QtFFFfUnGFFFFABRRRQAUUYooAKKBzSdaAFooooAKO1JS4oAKzta0eDW9Omsrhd0Uq49wexHuK0aTbWNalCvTlSqK8ZKzXdMabi7o+a9f0S48O6nLZXC4ZD8r9nXsRWeK9/8a+EIPFOmlOI7yPJhlx0PofY14RqOnXGk3klrdRNDPGcFW/mK/kHi3hetw/inKCvQk/dfb+6/Nfij7vA42OKhZ/Et/wDMr1X1A4spj/smrFRXMfmwSJ6qRXwB6sd0ctR3oroPDfhS71y7jjht2mkbpGB092PYV0UqVStNU6UXKT2S1bPQqVI04uU3ZGTZ6dJeHI+VP7xr0Pwd8Mr7WVSSOL7LbHrczDlv90d69G8IfCuz0jy59RC3d0OQmP3afh3+td8qBQABgDtX7nw94bTqqOIzh2X8i3/7efT0WvmfG43O+a8MP95zXhvwDpXh1FaOHz7kdZ5uW/DsPwrpgoFGKWv3rB4HDZfSVDC01CK6JWPlKlSdWXNN3YmBSgUUldxmLRRSUAKKKO1FABRRSYoAWijpSUALmg0YooAKKDSUAKKKOtJQAtHaikoAWkpTR3oAKKKMUAFFFGKAD8cUUmM0UALRRRQAZooooAKKKKACiiigAooooAKKKKADFFFFABRRRQAd6DRRQAUcUUUAHFFFFABkEUUUUAHFHaiigAzSHniiigCKa2S4iaORVdGGCrDIIrxH4rfDmDTGF9ZAR2rnBXP+rY+nqD+lFFfnnHOXYbGZNWrVYXnTV4vqn69n1R6mW150sTFQe5xNrALeBEHOB1qWiiv4/PvG7u51ng34fXPibbcSuLexBwXBBZvYDt+Ne1aRo9ro1lHa2kSwxJwAByfcnuaKK/rngfJMFgctpYylD95Ujdyer9F2R8LmOIqVarhJ6J7F4YFKelFFfpR5Id6KKKACiiigAooooAKKKKACiiigAooooAKKKKACj2oooATGfpXP+K/B1h4otsXC+XcKP3c6D5l/xHsaKK48XhKGOoyw+JgpQlumXCpKk+eDs0eLeJvCN74Yn23GySFj8kqH734dRWHRRX8a8VZbh8ozarg8LfkVmr67n3+DqyrUYznuWfB3ghvEmvGFHVE5csf4F+nc819DeH/Ddj4ctFgs4gvHzueWc+pNFFft3hrleEWXPMOS9Vyau+iVtu3mfPZxXqTreyb91JGsBS0UV+0HzwUUUUAFFFFAB1ooooASloooAKKKKACkoooAOAaXiiigBMilyKKKAE4pTRRQAcUcUUUAJxS0UUAJxS8UUUAHekoooAXiiiigD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5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sz="3600" spc="-15" dirty="0">
                <a:solidFill>
                  <a:srgbClr val="FFFF00"/>
                </a:solidFill>
              </a:rPr>
              <a:t>Excellent law </a:t>
            </a:r>
            <a:r>
              <a:rPr sz="3600" dirty="0">
                <a:solidFill>
                  <a:srgbClr val="FFFF00"/>
                </a:solidFill>
              </a:rPr>
              <a:t>–poor</a:t>
            </a:r>
            <a:r>
              <a:rPr sz="3600" spc="-5" dirty="0">
                <a:solidFill>
                  <a:srgbClr val="FFFF00"/>
                </a:solidFill>
              </a:rPr>
              <a:t> performance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707" y="1524000"/>
            <a:ext cx="8488045" cy="41478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marR="216535" indent="-342900">
              <a:lnSpc>
                <a:spcPct val="9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Since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adoption of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law </a:t>
            </a:r>
            <a:r>
              <a:rPr sz="3000" b="1" spc="-5" dirty="0">
                <a:solidFill>
                  <a:srgbClr val="29865C"/>
                </a:solidFill>
                <a:latin typeface="Calibri"/>
                <a:cs typeface="Calibri"/>
              </a:rPr>
              <a:t>none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of the national 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programs,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aimed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at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of agriculture 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areas,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has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provided </a:t>
            </a:r>
            <a:r>
              <a:rPr sz="3000" spc="-2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5%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of funding </a:t>
            </a:r>
            <a:r>
              <a:rPr sz="3000" spc="-25" dirty="0">
                <a:solidFill>
                  <a:srgbClr val="29865C"/>
                </a:solidFill>
                <a:latin typeface="Calibri"/>
                <a:cs typeface="Calibri"/>
              </a:rPr>
              <a:t>for 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advisory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support.</a:t>
            </a:r>
            <a:endParaRPr sz="3000" dirty="0">
              <a:latin typeface="Calibri"/>
              <a:cs typeface="Calibri"/>
            </a:endParaRPr>
          </a:p>
          <a:p>
            <a:pPr marL="355600" marR="1146810" lvl="1">
              <a:lnSpc>
                <a:spcPts val="3240"/>
              </a:lnSpc>
              <a:spcBef>
                <a:spcPts val="45"/>
              </a:spcBef>
              <a:buChar char="•"/>
              <a:tabLst>
                <a:tab pos="631825" algn="l"/>
                <a:tab pos="2474595" algn="l"/>
                <a:tab pos="4960620" algn="l"/>
              </a:tabLst>
            </a:pP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Since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2012	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has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been	no</a:t>
            </a:r>
            <a:r>
              <a:rPr sz="3000" spc="-9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government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support.</a:t>
            </a:r>
            <a:endParaRPr sz="3000" dirty="0">
              <a:latin typeface="Calibri"/>
              <a:cs typeface="Calibri"/>
            </a:endParaRPr>
          </a:p>
          <a:p>
            <a:pPr marL="631190" lvl="1" indent="-275590">
              <a:lnSpc>
                <a:spcPts val="3015"/>
              </a:lnSpc>
              <a:buChar char="•"/>
              <a:tabLst>
                <a:tab pos="631825" algn="l"/>
              </a:tabLst>
            </a:pP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Support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by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local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budgets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- the 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exception</a:t>
            </a:r>
            <a:r>
              <a:rPr sz="3000" spc="-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rather</a:t>
            </a:r>
            <a:endParaRPr sz="3000" dirty="0">
              <a:latin typeface="Calibri"/>
              <a:cs typeface="Calibri"/>
            </a:endParaRPr>
          </a:p>
          <a:p>
            <a:pPr marL="355600">
              <a:lnSpc>
                <a:spcPts val="3240"/>
              </a:lnSpc>
            </a:pP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than the</a:t>
            </a:r>
            <a:r>
              <a:rPr sz="3000" spc="-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rule.</a:t>
            </a:r>
            <a:endParaRPr sz="3000" dirty="0">
              <a:latin typeface="Calibri"/>
              <a:cs typeface="Calibri"/>
            </a:endParaRPr>
          </a:p>
          <a:p>
            <a:pPr marL="631190" lvl="1" indent="-275590">
              <a:lnSpc>
                <a:spcPts val="3240"/>
              </a:lnSpc>
              <a:buChar char="•"/>
              <a:tabLst>
                <a:tab pos="631825" algn="l"/>
              </a:tabLst>
            </a:pP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are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no </a:t>
            </a: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real 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steps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3000" spc="-20" dirty="0">
                <a:solidFill>
                  <a:srgbClr val="29865C"/>
                </a:solidFill>
                <a:latin typeface="Calibri"/>
                <a:cs typeface="Calibri"/>
              </a:rPr>
              <a:t>create </a:t>
            </a:r>
            <a:r>
              <a:rPr sz="3000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public </a:t>
            </a:r>
            <a:r>
              <a:rPr sz="3000" spc="-25" dirty="0">
                <a:solidFill>
                  <a:srgbClr val="29865C"/>
                </a:solidFill>
                <a:latin typeface="Calibri"/>
                <a:cs typeface="Calibri"/>
              </a:rPr>
              <a:t>system </a:t>
            </a:r>
            <a:r>
              <a:rPr sz="3000" spc="-5" dirty="0">
                <a:solidFill>
                  <a:srgbClr val="29865C"/>
                </a:solidFill>
                <a:latin typeface="Calibri"/>
                <a:cs typeface="Calibri"/>
              </a:rPr>
              <a:t>of</a:t>
            </a:r>
            <a:endParaRPr sz="3000" dirty="0">
              <a:latin typeface="Calibri"/>
              <a:cs typeface="Calibri"/>
            </a:endParaRPr>
          </a:p>
          <a:p>
            <a:pPr marL="355600">
              <a:lnSpc>
                <a:spcPts val="3420"/>
              </a:lnSpc>
            </a:pPr>
            <a:r>
              <a:rPr sz="3000" spc="-10" dirty="0">
                <a:solidFill>
                  <a:srgbClr val="29865C"/>
                </a:solidFill>
                <a:latin typeface="Calibri"/>
                <a:cs typeface="Calibri"/>
              </a:rPr>
              <a:t>agricultural</a:t>
            </a:r>
            <a:r>
              <a:rPr sz="3000" spc="-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3000" spc="-15" dirty="0">
                <a:solidFill>
                  <a:srgbClr val="29865C"/>
                </a:solidFill>
                <a:latin typeface="Calibri"/>
                <a:cs typeface="Calibri"/>
              </a:rPr>
              <a:t>extension</a:t>
            </a:r>
            <a:endParaRPr sz="3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0890" y="567182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10" dirty="0">
                <a:solidFill>
                  <a:srgbClr val="FFFF00"/>
                </a:solidFill>
              </a:rPr>
              <a:t>Reality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707" y="1676400"/>
            <a:ext cx="8340725" cy="40780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45085" indent="12700">
              <a:lnSpc>
                <a:spcPct val="100000"/>
              </a:lnSpc>
              <a:buFont typeface="Arial"/>
              <a:buChar char="•"/>
            </a:pPr>
            <a:r>
              <a:rPr sz="2000" b="1" dirty="0" smtClean="0">
                <a:solidFill>
                  <a:srgbClr val="29865C"/>
                </a:solidFill>
                <a:latin typeface="Calibri"/>
                <a:cs typeface="Calibri"/>
              </a:rPr>
              <a:t>74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legal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persons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were registered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Register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Agricultural  Advisory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 and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1444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physical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persons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were registered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Register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Agricultural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Consultants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Experts-</a:t>
            </a:r>
            <a:r>
              <a:rPr sz="2000" spc="8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consultants</a:t>
            </a:r>
            <a:r>
              <a:rPr sz="2000" spc="-10" dirty="0" smtClean="0">
                <a:solidFill>
                  <a:srgbClr val="29865C"/>
                </a:solidFill>
                <a:latin typeface="Calibri"/>
                <a:cs typeface="Calibri"/>
              </a:rPr>
              <a:t>.</a:t>
            </a:r>
            <a:endParaRPr lang="en-US" sz="2000" spc="-10" dirty="0" smtClean="0">
              <a:solidFill>
                <a:srgbClr val="29865C"/>
              </a:solidFill>
              <a:latin typeface="Calibri"/>
              <a:cs typeface="Calibri"/>
            </a:endParaRPr>
          </a:p>
          <a:p>
            <a:pPr marL="812800" marR="582295" lvl="2">
              <a:buChar char="•"/>
              <a:tabLst>
                <a:tab pos="540385" algn="l"/>
              </a:tabLst>
            </a:pPr>
            <a:r>
              <a:rPr sz="2000" spc="-5" dirty="0" smtClean="0">
                <a:solidFill>
                  <a:srgbClr val="29865C"/>
                </a:solidFill>
                <a:latin typeface="Calibri"/>
                <a:cs typeface="Calibri"/>
              </a:rPr>
              <a:t>Certain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are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fully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operational with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support of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international  technical assistance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projects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or local</a:t>
            </a:r>
            <a:r>
              <a:rPr sz="2000" spc="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budgets.</a:t>
            </a:r>
            <a:endParaRPr sz="2000" dirty="0">
              <a:latin typeface="Calibri"/>
              <a:cs typeface="Calibri"/>
            </a:endParaRPr>
          </a:p>
          <a:p>
            <a:pPr marL="996950" lvl="2" indent="-184150">
              <a:buChar char="•"/>
              <a:tabLst>
                <a:tab pos="540385" algn="l"/>
              </a:tabLst>
            </a:pP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All services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are legal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entities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exclusively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private</a:t>
            </a:r>
            <a:r>
              <a:rPr sz="2000" b="1" spc="1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law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.</a:t>
            </a:r>
            <a:endParaRPr sz="2000" dirty="0">
              <a:latin typeface="Calibri"/>
              <a:cs typeface="Calibri"/>
            </a:endParaRPr>
          </a:p>
          <a:p>
            <a:pPr marL="812800" marR="5080" lvl="2">
              <a:buChar char="•"/>
              <a:tabLst>
                <a:tab pos="540385" algn="l"/>
              </a:tabLst>
            </a:pP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amount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governmental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support is no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more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than 2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million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hryvnia per  </a:t>
            </a:r>
            <a:r>
              <a:rPr sz="2000" spc="-40" dirty="0">
                <a:solidFill>
                  <a:srgbClr val="29865C"/>
                </a:solidFill>
                <a:latin typeface="Calibri"/>
                <a:cs typeface="Calibri"/>
              </a:rPr>
              <a:t>year,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or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14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kopecks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per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rural</a:t>
            </a:r>
            <a:r>
              <a:rPr sz="2000" b="1" spc="-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resident.</a:t>
            </a:r>
            <a:endParaRPr sz="2000" dirty="0">
              <a:latin typeface="Calibri"/>
              <a:cs typeface="Calibri"/>
            </a:endParaRPr>
          </a:p>
          <a:p>
            <a:pPr marL="996950" lvl="2" indent="-184150">
              <a:buChar char="•"/>
              <a:tabLst>
                <a:tab pos="540385" algn="l"/>
              </a:tabLst>
            </a:pP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Budget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funds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are received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by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</a:t>
            </a:r>
            <a:r>
              <a:rPr sz="2000" spc="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9865C"/>
                </a:solidFill>
                <a:latin typeface="Calibri"/>
                <a:cs typeface="Calibri"/>
              </a:rPr>
              <a:t>erratically.</a:t>
            </a:r>
            <a:endParaRPr sz="2000" dirty="0">
              <a:latin typeface="Calibri"/>
              <a:cs typeface="Calibri"/>
            </a:endParaRPr>
          </a:p>
          <a:p>
            <a:pPr marL="996950" lvl="2" indent="-184150">
              <a:buChar char="•"/>
              <a:tabLst>
                <a:tab pos="540385" algn="l"/>
              </a:tabLst>
            </a:pP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is a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government's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debt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already</a:t>
            </a:r>
            <a:r>
              <a:rPr sz="2000" spc="9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rendered.</a:t>
            </a:r>
            <a:endParaRPr sz="20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 marR="150495">
              <a:lnSpc>
                <a:spcPct val="100000"/>
              </a:lnSpc>
            </a:pP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is demand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services, but it is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insolvent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demand due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poverty</a:t>
            </a:r>
            <a:r>
              <a:rPr sz="2000" b="1" spc="-14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 the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rural</a:t>
            </a:r>
            <a:r>
              <a:rPr sz="2000" b="1" spc="-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population.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8328" y="5754439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10" dirty="0">
                <a:solidFill>
                  <a:srgbClr val="FFFF00"/>
                </a:solidFill>
              </a:rPr>
              <a:t>Reality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02437" y="1466341"/>
            <a:ext cx="8569325" cy="3133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700" b="1" spc="-15" dirty="0">
                <a:solidFill>
                  <a:srgbClr val="29865C"/>
                </a:solidFill>
                <a:latin typeface="Calibri"/>
                <a:cs typeface="Calibri"/>
              </a:rPr>
              <a:t>Private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advisory 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services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(there are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no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public</a:t>
            </a:r>
            <a:r>
              <a:rPr sz="1700" b="1" spc="-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ones):</a:t>
            </a:r>
            <a:endParaRPr sz="1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68910" indent="-156210" algn="just">
              <a:lnSpc>
                <a:spcPts val="1835"/>
              </a:lnSpc>
              <a:buChar char="•"/>
              <a:tabLst>
                <a:tab pos="169545" algn="l"/>
              </a:tabLst>
            </a:pP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can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not plan their activities in the 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face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of</a:t>
            </a:r>
            <a:r>
              <a:rPr sz="1700" spc="-1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uncertainty;</a:t>
            </a:r>
            <a:endParaRPr sz="1700" dirty="0">
              <a:latin typeface="Calibri"/>
              <a:cs typeface="Calibri"/>
            </a:endParaRPr>
          </a:p>
          <a:p>
            <a:pPr marL="168910" indent="-156210" algn="just">
              <a:lnSpc>
                <a:spcPts val="1635"/>
              </a:lnSpc>
              <a:buChar char="•"/>
              <a:tabLst>
                <a:tab pos="169545" algn="l"/>
              </a:tabLst>
            </a:pP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do not see their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own</a:t>
            </a:r>
            <a:r>
              <a:rPr sz="1700" spc="-9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perspectives;</a:t>
            </a:r>
            <a:endParaRPr sz="1700" dirty="0">
              <a:latin typeface="Calibri"/>
              <a:cs typeface="Calibri"/>
            </a:endParaRPr>
          </a:p>
          <a:p>
            <a:pPr marL="169545" indent="-156845" algn="just">
              <a:lnSpc>
                <a:spcPts val="1635"/>
              </a:lnSpc>
              <a:buChar char="•"/>
              <a:tabLst>
                <a:tab pos="170180" algn="l"/>
              </a:tabLst>
            </a:pP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tend to  switch to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other</a:t>
            </a:r>
            <a:r>
              <a:rPr sz="1700" spc="-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activities;</a:t>
            </a:r>
            <a:endParaRPr sz="1700" dirty="0">
              <a:latin typeface="Calibri"/>
              <a:cs typeface="Calibri"/>
            </a:endParaRPr>
          </a:p>
          <a:p>
            <a:pPr marL="168910" indent="-156210" algn="just">
              <a:lnSpc>
                <a:spcPts val="1630"/>
              </a:lnSpc>
              <a:buChar char="•"/>
              <a:tabLst>
                <a:tab pos="169545" algn="l"/>
              </a:tabLst>
            </a:pP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refuse to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use the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national 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budget</a:t>
            </a:r>
            <a:r>
              <a:rPr sz="1700" spc="-8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funds;</a:t>
            </a:r>
            <a:endParaRPr sz="1700" dirty="0">
              <a:latin typeface="Calibri"/>
              <a:cs typeface="Calibri"/>
            </a:endParaRPr>
          </a:p>
          <a:p>
            <a:pPr marL="217804" indent="-205104" algn="just">
              <a:lnSpc>
                <a:spcPts val="1835"/>
              </a:lnSpc>
              <a:buChar char="•"/>
              <a:tabLst>
                <a:tab pos="218440" algn="l"/>
              </a:tabLst>
            </a:pP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terminate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their</a:t>
            </a:r>
            <a:r>
              <a:rPr sz="1700" spc="-1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activities.</a:t>
            </a:r>
            <a:endParaRPr sz="1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 marR="5080">
              <a:lnSpc>
                <a:spcPct val="80000"/>
              </a:lnSpc>
              <a:tabLst>
                <a:tab pos="1147445" algn="l"/>
              </a:tabLst>
            </a:pP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In</a:t>
            </a:r>
            <a:r>
              <a:rPr sz="1700" b="1" spc="1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Ukraine,	there</a:t>
            </a:r>
            <a:r>
              <a:rPr sz="1700" b="1" spc="1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is</a:t>
            </a:r>
            <a:r>
              <a:rPr sz="1700" b="1" spc="1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no</a:t>
            </a:r>
            <a:r>
              <a:rPr sz="1700" b="1" spc="1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20" dirty="0">
                <a:solidFill>
                  <a:srgbClr val="C00000"/>
                </a:solidFill>
                <a:latin typeface="Calibri"/>
                <a:cs typeface="Calibri"/>
              </a:rPr>
              <a:t>system</a:t>
            </a:r>
            <a:r>
              <a:rPr sz="1700" b="1" spc="16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of</a:t>
            </a:r>
            <a:r>
              <a:rPr sz="1700" b="1" spc="1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agricultural</a:t>
            </a:r>
            <a:r>
              <a:rPr sz="1700" b="1" spc="1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extension,</a:t>
            </a:r>
            <a:r>
              <a:rPr sz="1700" b="1" spc="1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there</a:t>
            </a:r>
            <a:r>
              <a:rPr sz="1700" b="1" spc="1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are</a:t>
            </a:r>
            <a:r>
              <a:rPr sz="1700" b="1" spc="1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just</a:t>
            </a:r>
            <a:r>
              <a:rPr sz="1700" b="1" spc="15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its</a:t>
            </a:r>
            <a:r>
              <a:rPr sz="1700" b="1" spc="1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fragments,</a:t>
            </a:r>
            <a:r>
              <a:rPr sz="1700" b="1" spc="1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and</a:t>
            </a:r>
            <a:r>
              <a:rPr sz="1700" b="1" spc="1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the 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government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is </a:t>
            </a:r>
            <a:r>
              <a:rPr sz="1700" b="1" spc="-15" dirty="0">
                <a:solidFill>
                  <a:srgbClr val="29865C"/>
                </a:solidFill>
                <a:latin typeface="Calibri"/>
                <a:cs typeface="Calibri"/>
              </a:rPr>
              <a:t>rather 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passive 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1700" b="1" spc="-15" dirty="0">
                <a:solidFill>
                  <a:srgbClr val="29865C"/>
                </a:solidFill>
                <a:latin typeface="Calibri"/>
                <a:cs typeface="Calibri"/>
              </a:rPr>
              <a:t>regards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building  such a</a:t>
            </a:r>
            <a:r>
              <a:rPr sz="1700" b="1" spc="-3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5" dirty="0">
                <a:solidFill>
                  <a:srgbClr val="29865C"/>
                </a:solidFill>
                <a:latin typeface="Calibri"/>
                <a:cs typeface="Calibri"/>
              </a:rPr>
              <a:t>system.</a:t>
            </a:r>
            <a:endParaRPr sz="17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12700" marR="5715" algn="just">
              <a:lnSpc>
                <a:spcPct val="80000"/>
              </a:lnSpc>
              <a:spcBef>
                <a:spcPts val="5"/>
              </a:spcBef>
            </a:pP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main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providers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of idea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: the National Association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Agricultural Advisory Services and 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our  partners </a:t>
            </a:r>
            <a:r>
              <a:rPr sz="1700" spc="-15" dirty="0">
                <a:solidFill>
                  <a:srgbClr val="29865C"/>
                </a:solidFill>
                <a:latin typeface="Calibri"/>
                <a:cs typeface="Calibri"/>
              </a:rPr>
              <a:t>(Farmers'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Association, the Union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Agricultural Cooperatives,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Association 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of Rural and 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Village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Councils),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some</a:t>
            </a:r>
            <a:r>
              <a:rPr sz="1700" spc="-9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universities.</a:t>
            </a:r>
            <a:endParaRPr sz="17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9010" y="56388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5539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9060" algn="ctr">
              <a:lnSpc>
                <a:spcPct val="100000"/>
              </a:lnSpc>
            </a:pPr>
            <a:r>
              <a:rPr sz="3600" spc="-15" dirty="0">
                <a:solidFill>
                  <a:srgbClr val="FFFF00"/>
                </a:solidFill>
              </a:rPr>
              <a:t>Working </a:t>
            </a:r>
            <a:r>
              <a:rPr sz="3600" spc="-5" dirty="0">
                <a:solidFill>
                  <a:srgbClr val="FFFF00"/>
                </a:solidFill>
              </a:rPr>
              <a:t>with </a:t>
            </a:r>
            <a:r>
              <a:rPr sz="3600" spc="-15" dirty="0">
                <a:solidFill>
                  <a:srgbClr val="FFFF00"/>
                </a:solidFill>
              </a:rPr>
              <a:t>faith </a:t>
            </a:r>
            <a:r>
              <a:rPr sz="3600" dirty="0">
                <a:solidFill>
                  <a:srgbClr val="FFFF00"/>
                </a:solidFill>
              </a:rPr>
              <a:t>in the</a:t>
            </a:r>
            <a:r>
              <a:rPr sz="3600" spc="-30" dirty="0">
                <a:solidFill>
                  <a:srgbClr val="FFFF00"/>
                </a:solidFill>
              </a:rPr>
              <a:t> </a:t>
            </a:r>
            <a:r>
              <a:rPr sz="3600" spc="-10" dirty="0">
                <a:solidFill>
                  <a:srgbClr val="FFFF00"/>
                </a:solidFill>
              </a:rPr>
              <a:t>future</a:t>
            </a:r>
          </a:p>
        </p:txBody>
      </p:sp>
      <p:sp>
        <p:nvSpPr>
          <p:cNvPr id="4" name="object 4"/>
          <p:cNvSpPr/>
          <p:nvPr/>
        </p:nvSpPr>
        <p:spPr>
          <a:xfrm>
            <a:off x="275907" y="5698356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63423" y="1371600"/>
            <a:ext cx="8346440" cy="386587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52400">
              <a:lnSpc>
                <a:spcPct val="100000"/>
              </a:lnSpc>
            </a:pPr>
            <a:r>
              <a:rPr sz="1800" spc="-5" dirty="0">
                <a:latin typeface="Calibri"/>
                <a:cs typeface="Calibri"/>
              </a:rPr>
              <a:t>Some results 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project «Improving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Competitiveness 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Dairy Sector in  </a:t>
            </a:r>
            <a:r>
              <a:rPr sz="1800" spc="-10" dirty="0">
                <a:latin typeface="Calibri"/>
                <a:cs typeface="Calibri"/>
              </a:rPr>
              <a:t>Ukraine» </a:t>
            </a:r>
            <a:r>
              <a:rPr sz="1800" spc="-5" dirty="0">
                <a:latin typeface="Calibri"/>
                <a:cs typeface="Calibri"/>
              </a:rPr>
              <a:t>implemented by </a:t>
            </a:r>
            <a:r>
              <a:rPr sz="1800" b="1" spc="-25" dirty="0">
                <a:latin typeface="Calibri"/>
                <a:cs typeface="Calibri"/>
              </a:rPr>
              <a:t>Lviv </a:t>
            </a:r>
            <a:r>
              <a:rPr sz="1800" b="1" spc="-5" dirty="0">
                <a:latin typeface="Calibri"/>
                <a:cs typeface="Calibri"/>
              </a:rPr>
              <a:t>Agricultural Advisory Service </a:t>
            </a:r>
            <a:r>
              <a:rPr sz="1800" spc="-5" dirty="0">
                <a:latin typeface="Calibri"/>
                <a:cs typeface="Calibri"/>
              </a:rPr>
              <a:t>(2008-2013), </a:t>
            </a:r>
            <a:r>
              <a:rPr sz="1800" spc="-10" dirty="0">
                <a:latin typeface="Calibri"/>
                <a:cs typeface="Calibri"/>
              </a:rPr>
              <a:t>supported </a:t>
            </a:r>
            <a:r>
              <a:rPr sz="1800" spc="-5" dirty="0">
                <a:latin typeface="Calibri"/>
                <a:cs typeface="Calibri"/>
              </a:rPr>
              <a:t>by 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Government of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Canada:</a:t>
            </a:r>
            <a:endParaRPr sz="18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1800" dirty="0">
                <a:latin typeface="Calibri"/>
                <a:cs typeface="Calibri"/>
              </a:rPr>
              <a:t>15 </a:t>
            </a:r>
            <a:r>
              <a:rPr sz="1800" spc="-5" dirty="0">
                <a:latin typeface="Calibri"/>
                <a:cs typeface="Calibri"/>
              </a:rPr>
              <a:t>new </a:t>
            </a:r>
            <a:r>
              <a:rPr sz="1800" spc="-10" dirty="0">
                <a:latin typeface="Calibri"/>
                <a:cs typeface="Calibri"/>
              </a:rPr>
              <a:t>family farms </a:t>
            </a:r>
            <a:r>
              <a:rPr sz="1800" spc="-5" dirty="0">
                <a:latin typeface="Calibri"/>
                <a:cs typeface="Calibri"/>
              </a:rPr>
              <a:t>with </a:t>
            </a:r>
            <a:r>
              <a:rPr sz="1800" spc="-10" dirty="0">
                <a:latin typeface="Calibri"/>
                <a:cs typeface="Calibri"/>
              </a:rPr>
              <a:t>livestock </a:t>
            </a:r>
            <a:r>
              <a:rPr sz="1800" spc="-5" dirty="0">
                <a:latin typeface="Calibri"/>
                <a:cs typeface="Calibri"/>
              </a:rPr>
              <a:t>up  </a:t>
            </a:r>
            <a:r>
              <a:rPr sz="1800" spc="-10" dirty="0">
                <a:latin typeface="Calibri"/>
                <a:cs typeface="Calibri"/>
              </a:rPr>
              <a:t>to </a:t>
            </a:r>
            <a:r>
              <a:rPr sz="1800" spc="-5" dirty="0">
                <a:latin typeface="Calibri"/>
                <a:cs typeface="Calibri"/>
              </a:rPr>
              <a:t>2,752 </a:t>
            </a:r>
            <a:r>
              <a:rPr sz="1800" spc="-15" dirty="0">
                <a:latin typeface="Calibri"/>
                <a:cs typeface="Calibri"/>
              </a:rPr>
              <a:t>cows </a:t>
            </a:r>
            <a:r>
              <a:rPr sz="1800" spc="-10" dirty="0">
                <a:latin typeface="Calibri"/>
                <a:cs typeface="Calibri"/>
              </a:rPr>
              <a:t>were created</a:t>
            </a:r>
            <a:r>
              <a:rPr sz="1800" spc="1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;</a:t>
            </a:r>
          </a:p>
          <a:p>
            <a:pPr marL="231775" indent="-219075">
              <a:lnSpc>
                <a:spcPct val="100000"/>
              </a:lnSpc>
              <a:buChar char="•"/>
              <a:tabLst>
                <a:tab pos="232410" algn="l"/>
              </a:tabLst>
            </a:pPr>
            <a:r>
              <a:rPr sz="1800" dirty="0">
                <a:latin typeface="Calibri"/>
                <a:cs typeface="Calibri"/>
              </a:rPr>
              <a:t>48 </a:t>
            </a:r>
            <a:r>
              <a:rPr sz="1800" spc="-10" dirty="0">
                <a:latin typeface="Calibri"/>
                <a:cs typeface="Calibri"/>
              </a:rPr>
              <a:t>pastures </a:t>
            </a:r>
            <a:r>
              <a:rPr sz="1800" spc="-15" dirty="0">
                <a:latin typeface="Calibri"/>
                <a:cs typeface="Calibri"/>
              </a:rPr>
              <a:t>were </a:t>
            </a:r>
            <a:r>
              <a:rPr sz="1800" spc="-10" dirty="0">
                <a:latin typeface="Calibri"/>
                <a:cs typeface="Calibri"/>
              </a:rPr>
              <a:t>created </a:t>
            </a:r>
            <a:r>
              <a:rPr sz="1800" spc="-5" dirty="0">
                <a:latin typeface="Calibri"/>
                <a:cs typeface="Calibri"/>
              </a:rPr>
              <a:t>on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10" dirty="0">
                <a:latin typeface="Calibri"/>
                <a:cs typeface="Calibri"/>
              </a:rPr>
              <a:t>area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1152</a:t>
            </a:r>
            <a:r>
              <a:rPr sz="1800" spc="7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ha;</a:t>
            </a:r>
          </a:p>
          <a:p>
            <a:pPr marL="178435" indent="-165735">
              <a:lnSpc>
                <a:spcPct val="100000"/>
              </a:lnSpc>
              <a:buChar char="•"/>
              <a:tabLst>
                <a:tab pos="179070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pasture area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688 </a:t>
            </a:r>
            <a:r>
              <a:rPr sz="1800" spc="-5" dirty="0">
                <a:latin typeface="Calibri"/>
                <a:cs typeface="Calibri"/>
              </a:rPr>
              <a:t>ha </a:t>
            </a:r>
            <a:r>
              <a:rPr sz="1800" spc="-10" dirty="0">
                <a:latin typeface="Calibri"/>
                <a:cs typeface="Calibri"/>
              </a:rPr>
              <a:t>was</a:t>
            </a:r>
            <a:r>
              <a:rPr sz="1800" spc="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improved;</a:t>
            </a:r>
            <a:endParaRPr sz="18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32410" algn="l"/>
              </a:tabLst>
            </a:pP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project participants </a:t>
            </a:r>
            <a:r>
              <a:rPr sz="1800" dirty="0">
                <a:latin typeface="Calibri"/>
                <a:cs typeface="Calibri"/>
              </a:rPr>
              <a:t>- </a:t>
            </a:r>
            <a:r>
              <a:rPr sz="1800" spc="-10" dirty="0">
                <a:latin typeface="Calibri"/>
                <a:cs typeface="Calibri"/>
              </a:rPr>
              <a:t>owners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spc="-10" dirty="0">
                <a:latin typeface="Calibri"/>
                <a:cs typeface="Calibri"/>
              </a:rPr>
              <a:t>cows- </a:t>
            </a:r>
            <a:r>
              <a:rPr sz="1800" spc="-5" dirty="0">
                <a:latin typeface="Calibri"/>
                <a:cs typeface="Calibri"/>
              </a:rPr>
              <a:t>managed </a:t>
            </a:r>
            <a:r>
              <a:rPr sz="1800" spc="-10" dirty="0">
                <a:latin typeface="Calibri"/>
                <a:cs typeface="Calibri"/>
              </a:rPr>
              <a:t>to increase </a:t>
            </a:r>
            <a:r>
              <a:rPr sz="1800" spc="-5" dirty="0">
                <a:latin typeface="Calibri"/>
                <a:cs typeface="Calibri"/>
              </a:rPr>
              <a:t>milk </a:t>
            </a:r>
            <a:r>
              <a:rPr sz="1800" spc="-10" dirty="0">
                <a:latin typeface="Calibri"/>
                <a:cs typeface="Calibri"/>
              </a:rPr>
              <a:t>production at </a:t>
            </a:r>
            <a:r>
              <a:rPr sz="1800" dirty="0">
                <a:latin typeface="Calibri"/>
                <a:cs typeface="Calibri"/>
              </a:rPr>
              <a:t>their  </a:t>
            </a:r>
            <a:r>
              <a:rPr sz="1800" spc="-10" dirty="0">
                <a:latin typeface="Calibri"/>
                <a:cs typeface="Calibri"/>
              </a:rPr>
              <a:t>farms </a:t>
            </a:r>
            <a:r>
              <a:rPr sz="1800" spc="-5" dirty="0">
                <a:latin typeface="Calibri"/>
                <a:cs typeface="Calibri"/>
              </a:rPr>
              <a:t>by 7,000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tons;</a:t>
            </a:r>
            <a:endParaRPr sz="1800" dirty="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than </a:t>
            </a:r>
            <a:r>
              <a:rPr sz="1800" dirty="0">
                <a:latin typeface="Calibri"/>
                <a:cs typeface="Calibri"/>
              </a:rPr>
              <a:t>800 </a:t>
            </a:r>
            <a:r>
              <a:rPr sz="1800" spc="-5" dirty="0">
                <a:latin typeface="Calibri"/>
                <a:cs typeface="Calibri"/>
              </a:rPr>
              <a:t>workshops, </a:t>
            </a:r>
            <a:r>
              <a:rPr sz="1800" spc="-10" dirty="0">
                <a:latin typeface="Calibri"/>
                <a:cs typeface="Calibri"/>
              </a:rPr>
              <a:t>visited </a:t>
            </a:r>
            <a:r>
              <a:rPr sz="1800" spc="-5" dirty="0">
                <a:latin typeface="Calibri"/>
                <a:cs typeface="Calibri"/>
              </a:rPr>
              <a:t>by 17,000 </a:t>
            </a:r>
            <a:r>
              <a:rPr sz="1800" dirty="0">
                <a:latin typeface="Calibri"/>
                <a:cs typeface="Calibri"/>
              </a:rPr>
              <a:t>people, </a:t>
            </a:r>
            <a:r>
              <a:rPr sz="1800" spc="-15" dirty="0">
                <a:latin typeface="Calibri"/>
                <a:cs typeface="Calibri"/>
              </a:rPr>
              <a:t>were</a:t>
            </a:r>
            <a:r>
              <a:rPr sz="1800" spc="105" dirty="0">
                <a:latin typeface="Calibri"/>
                <a:cs typeface="Calibri"/>
              </a:rPr>
              <a:t> </a:t>
            </a:r>
            <a:r>
              <a:rPr sz="1800" spc="-5" dirty="0">
                <a:latin typeface="Calibri"/>
                <a:cs typeface="Calibri"/>
              </a:rPr>
              <a:t>conducted;</a:t>
            </a:r>
            <a:endParaRPr sz="1800" dirty="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1800" spc="-10" dirty="0">
                <a:latin typeface="Calibri"/>
                <a:cs typeface="Calibri"/>
              </a:rPr>
              <a:t>more </a:t>
            </a:r>
            <a:r>
              <a:rPr sz="1800" spc="-5" dirty="0">
                <a:latin typeface="Calibri"/>
                <a:cs typeface="Calibri"/>
              </a:rPr>
              <a:t>than 5,000 </a:t>
            </a:r>
            <a:r>
              <a:rPr sz="1800" spc="-10" dirty="0">
                <a:latin typeface="Calibri"/>
                <a:cs typeface="Calibri"/>
              </a:rPr>
              <a:t>consultations </a:t>
            </a:r>
            <a:r>
              <a:rPr sz="1800" spc="-15" dirty="0">
                <a:latin typeface="Calibri"/>
                <a:cs typeface="Calibri"/>
              </a:rPr>
              <a:t>were </a:t>
            </a:r>
            <a:r>
              <a:rPr sz="1800" spc="-10" dirty="0">
                <a:latin typeface="Calibri"/>
                <a:cs typeface="Calibri"/>
              </a:rPr>
              <a:t>provided directly to</a:t>
            </a:r>
            <a:r>
              <a:rPr sz="1800" spc="24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farms;</a:t>
            </a:r>
            <a:endParaRPr sz="1800" dirty="0">
              <a:latin typeface="Calibri"/>
              <a:cs typeface="Calibri"/>
            </a:endParaRPr>
          </a:p>
          <a:p>
            <a:pPr marL="177800" indent="-165100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20" dirty="0">
                <a:latin typeface="Calibri"/>
                <a:cs typeface="Calibri"/>
              </a:rPr>
              <a:t>system </a:t>
            </a:r>
            <a:r>
              <a:rPr sz="1800" spc="-5" dirty="0">
                <a:latin typeface="Calibri"/>
                <a:cs typeface="Calibri"/>
              </a:rPr>
              <a:t>of monthly </a:t>
            </a:r>
            <a:r>
              <a:rPr sz="1800" spc="-15" dirty="0">
                <a:latin typeface="Calibri"/>
                <a:cs typeface="Calibri"/>
              </a:rPr>
              <a:t>reference </a:t>
            </a:r>
            <a:r>
              <a:rPr sz="1800" spc="-10" dirty="0">
                <a:latin typeface="Calibri"/>
                <a:cs typeface="Calibri"/>
              </a:rPr>
              <a:t>information </a:t>
            </a:r>
            <a:r>
              <a:rPr sz="1800" spc="-15" dirty="0">
                <a:latin typeface="Calibri"/>
                <a:cs typeface="Calibri"/>
              </a:rPr>
              <a:t>for </a:t>
            </a:r>
            <a:r>
              <a:rPr sz="1800" dirty="0">
                <a:latin typeface="Calibri"/>
                <a:cs typeface="Calibri"/>
              </a:rPr>
              <a:t>each </a:t>
            </a:r>
            <a:r>
              <a:rPr sz="1800" spc="-15" dirty="0">
                <a:latin typeface="Calibri"/>
                <a:cs typeface="Calibri"/>
              </a:rPr>
              <a:t>cow </a:t>
            </a:r>
            <a:r>
              <a:rPr sz="1800" spc="-5" dirty="0">
                <a:latin typeface="Calibri"/>
                <a:cs typeface="Calibri"/>
              </a:rPr>
              <a:t>(5,000 </a:t>
            </a:r>
            <a:r>
              <a:rPr sz="1800" spc="-15" dirty="0">
                <a:latin typeface="Calibri"/>
                <a:cs typeface="Calibri"/>
              </a:rPr>
              <a:t>cows) </a:t>
            </a:r>
            <a:r>
              <a:rPr sz="1800" spc="-10" dirty="0">
                <a:latin typeface="Calibri"/>
                <a:cs typeface="Calibri"/>
              </a:rPr>
              <a:t>was introduced</a:t>
            </a:r>
            <a:r>
              <a:rPr sz="1800" spc="3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;</a:t>
            </a:r>
          </a:p>
          <a:p>
            <a:pPr marL="178435" indent="-165735">
              <a:lnSpc>
                <a:spcPct val="100000"/>
              </a:lnSpc>
              <a:buChar char="•"/>
              <a:tabLst>
                <a:tab pos="179070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5" dirty="0">
                <a:latin typeface="Calibri"/>
                <a:cs typeface="Calibri"/>
              </a:rPr>
              <a:t>monthly </a:t>
            </a:r>
            <a:r>
              <a:rPr sz="1800" spc="-10" dirty="0">
                <a:latin typeface="Calibri"/>
                <a:cs typeface="Calibri"/>
              </a:rPr>
              <a:t>laboratory evaluation </a:t>
            </a:r>
            <a:r>
              <a:rPr sz="1800" spc="-5" dirty="0">
                <a:latin typeface="Calibri"/>
                <a:cs typeface="Calibri"/>
              </a:rPr>
              <a:t>of </a:t>
            </a:r>
            <a:r>
              <a:rPr sz="1800" dirty="0">
                <a:latin typeface="Calibri"/>
                <a:cs typeface="Calibri"/>
              </a:rPr>
              <a:t>the </a:t>
            </a:r>
            <a:r>
              <a:rPr sz="1800" spc="-5" dirty="0">
                <a:latin typeface="Calibri"/>
                <a:cs typeface="Calibri"/>
              </a:rPr>
              <a:t>quality of milk is implemented</a:t>
            </a:r>
            <a:r>
              <a:rPr sz="1800" spc="1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;</a:t>
            </a:r>
          </a:p>
          <a:p>
            <a:pPr marL="12700" marR="3401695">
              <a:lnSpc>
                <a:spcPct val="100000"/>
              </a:lnSpc>
              <a:buChar char="•"/>
              <a:tabLst>
                <a:tab pos="179070" algn="l"/>
              </a:tabLst>
            </a:pPr>
            <a:r>
              <a:rPr sz="1800" dirty="0">
                <a:latin typeface="Calibri"/>
                <a:cs typeface="Calibri"/>
              </a:rPr>
              <a:t>a </a:t>
            </a:r>
            <a:r>
              <a:rPr sz="1800" spc="-10" dirty="0">
                <a:latin typeface="Calibri"/>
                <a:cs typeface="Calibri"/>
              </a:rPr>
              <a:t>cooperative </a:t>
            </a:r>
            <a:r>
              <a:rPr sz="1800" spc="-5" dirty="0">
                <a:latin typeface="Calibri"/>
                <a:cs typeface="Calibri"/>
              </a:rPr>
              <a:t>association </a:t>
            </a:r>
            <a:r>
              <a:rPr sz="1800" spc="-10" dirty="0">
                <a:latin typeface="Calibri"/>
                <a:cs typeface="Calibri"/>
              </a:rPr>
              <a:t>«Ravnopraviye(Equality)»  was</a:t>
            </a:r>
            <a:r>
              <a:rPr sz="1800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founded.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5353558" y="4741506"/>
            <a:ext cx="3391153" cy="11561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LOGO CE_Vertical_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328" y="224028"/>
            <a:ext cx="8757461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5" dirty="0">
                <a:solidFill>
                  <a:srgbClr val="FFFF00"/>
                </a:solidFill>
              </a:rPr>
              <a:t>Expanding</a:t>
            </a:r>
            <a:r>
              <a:rPr sz="3200" spc="-40" dirty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opportunities</a:t>
            </a:r>
            <a:r>
              <a:rPr lang="en-US" sz="3200" spc="-5" dirty="0" smtClean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with </a:t>
            </a:r>
            <a:r>
              <a:rPr sz="3200" spc="-10" dirty="0">
                <a:solidFill>
                  <a:srgbClr val="FFFF00"/>
                </a:solidFill>
              </a:rPr>
              <a:t>faith </a:t>
            </a:r>
            <a:r>
              <a:rPr sz="3200" dirty="0">
                <a:solidFill>
                  <a:srgbClr val="FFFF00"/>
                </a:solidFill>
              </a:rPr>
              <a:t>in </a:t>
            </a:r>
            <a:r>
              <a:rPr sz="3200" spc="-5" dirty="0">
                <a:solidFill>
                  <a:srgbClr val="FFFF00"/>
                </a:solidFill>
              </a:rPr>
              <a:t>the</a:t>
            </a:r>
            <a:r>
              <a:rPr sz="3200" spc="-70" dirty="0">
                <a:solidFill>
                  <a:srgbClr val="FFFF00"/>
                </a:solidFill>
              </a:rPr>
              <a:t> </a:t>
            </a:r>
            <a:r>
              <a:rPr sz="3200" spc="-10" dirty="0">
                <a:solidFill>
                  <a:srgbClr val="FFFF00"/>
                </a:solidFill>
              </a:rPr>
              <a:t>future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43204" rIns="0" bIns="0" rtlCol="0">
            <a:spAutoFit/>
          </a:bodyPr>
          <a:lstStyle/>
          <a:p>
            <a:pPr marL="124460" marR="5080">
              <a:lnSpc>
                <a:spcPct val="100000"/>
              </a:lnSpc>
            </a:pPr>
            <a:r>
              <a:rPr spc="-25" dirty="0"/>
              <a:t>Lviv </a:t>
            </a:r>
            <a:r>
              <a:rPr spc="-5" dirty="0"/>
              <a:t>Agricultural </a:t>
            </a:r>
            <a:r>
              <a:rPr dirty="0"/>
              <a:t>Advisory </a:t>
            </a:r>
            <a:r>
              <a:rPr spc="-5" dirty="0"/>
              <a:t>Service, </a:t>
            </a:r>
            <a:r>
              <a:rPr spc="-10" dirty="0"/>
              <a:t>Dnipropetrovsk </a:t>
            </a:r>
            <a:r>
              <a:rPr spc="-5" dirty="0"/>
              <a:t>Agricultural Advisory Service </a:t>
            </a:r>
            <a:r>
              <a:rPr b="0" spc="-5" dirty="0">
                <a:latin typeface="Calibri"/>
                <a:cs typeface="Calibri"/>
              </a:rPr>
              <a:t>implement  </a:t>
            </a:r>
            <a:r>
              <a:rPr b="0" dirty="0">
                <a:latin typeface="Calibri"/>
                <a:cs typeface="Calibri"/>
              </a:rPr>
              <a:t>a </a:t>
            </a:r>
            <a:r>
              <a:rPr b="0" spc="-5" dirty="0">
                <a:latin typeface="Calibri"/>
                <a:cs typeface="Calibri"/>
              </a:rPr>
              <a:t>new project «Development of </a:t>
            </a:r>
            <a:r>
              <a:rPr b="0" dirty="0">
                <a:latin typeface="Calibri"/>
                <a:cs typeface="Calibri"/>
              </a:rPr>
              <a:t>the dairy business </a:t>
            </a:r>
            <a:r>
              <a:rPr b="0" spc="-5" dirty="0">
                <a:latin typeface="Calibri"/>
                <a:cs typeface="Calibri"/>
              </a:rPr>
              <a:t>in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Ukraine»:</a:t>
            </a:r>
          </a:p>
          <a:p>
            <a:pPr marL="111760">
              <a:lnSpc>
                <a:spcPct val="100000"/>
              </a:lnSpc>
              <a:spcBef>
                <a:spcPts val="30"/>
              </a:spcBef>
            </a:pPr>
            <a:endParaRPr sz="2600">
              <a:latin typeface="Times New Roman"/>
              <a:cs typeface="Times New Roman"/>
            </a:endParaRPr>
          </a:p>
          <a:p>
            <a:pPr marL="289560" indent="-165100">
              <a:lnSpc>
                <a:spcPct val="100000"/>
              </a:lnSpc>
              <a:spcBef>
                <a:spcPts val="5"/>
              </a:spcBef>
              <a:buChar char="•"/>
              <a:tabLst>
                <a:tab pos="290195" algn="l"/>
              </a:tabLst>
            </a:pPr>
            <a:r>
              <a:rPr b="0" dirty="0">
                <a:latin typeface="Calibri"/>
                <a:cs typeface="Calibri"/>
              </a:rPr>
              <a:t>The </a:t>
            </a:r>
            <a:r>
              <a:rPr b="0" spc="-10" dirty="0">
                <a:latin typeface="Calibri"/>
                <a:cs typeface="Calibri"/>
              </a:rPr>
              <a:t>total </a:t>
            </a:r>
            <a:r>
              <a:rPr b="0" spc="-5" dirty="0">
                <a:latin typeface="Calibri"/>
                <a:cs typeface="Calibri"/>
              </a:rPr>
              <a:t>budget </a:t>
            </a:r>
            <a:r>
              <a:rPr b="0" dirty="0">
                <a:latin typeface="Calibri"/>
                <a:cs typeface="Calibri"/>
              </a:rPr>
              <a:t>- $ 27700000 </a:t>
            </a:r>
            <a:r>
              <a:rPr b="0" spc="-5" dirty="0">
                <a:latin typeface="Calibri"/>
                <a:cs typeface="Calibri"/>
              </a:rPr>
              <a:t>Canadian </a:t>
            </a:r>
            <a:r>
              <a:rPr b="0" spc="-10" dirty="0">
                <a:latin typeface="Calibri"/>
                <a:cs typeface="Calibri"/>
              </a:rPr>
              <a:t>dollars.</a:t>
            </a:r>
          </a:p>
          <a:p>
            <a:pPr marL="124460">
              <a:lnSpc>
                <a:spcPct val="100000"/>
              </a:lnSpc>
            </a:pPr>
            <a:r>
              <a:rPr b="0" dirty="0">
                <a:latin typeface="Calibri"/>
                <a:cs typeface="Calibri"/>
              </a:rPr>
              <a:t>• </a:t>
            </a:r>
            <a:r>
              <a:rPr b="0" spc="-40" dirty="0">
                <a:latin typeface="Calibri"/>
                <a:cs typeface="Calibri"/>
              </a:rPr>
              <a:t>Term </a:t>
            </a:r>
            <a:r>
              <a:rPr b="0" dirty="0">
                <a:latin typeface="Calibri"/>
                <a:cs typeface="Calibri"/>
              </a:rPr>
              <a:t>- 7 </a:t>
            </a:r>
            <a:r>
              <a:rPr b="0" spc="-15" dirty="0">
                <a:latin typeface="Calibri"/>
                <a:cs typeface="Calibri"/>
              </a:rPr>
              <a:t>years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(2014-2021)</a:t>
            </a:r>
          </a:p>
          <a:p>
            <a:pPr marL="290195" indent="-165735">
              <a:lnSpc>
                <a:spcPct val="100000"/>
              </a:lnSpc>
              <a:buChar char="•"/>
              <a:tabLst>
                <a:tab pos="290195" algn="l"/>
              </a:tabLst>
            </a:pPr>
            <a:r>
              <a:rPr b="0" spc="-10" dirty="0">
                <a:latin typeface="Calibri"/>
                <a:cs typeface="Calibri"/>
              </a:rPr>
              <a:t>Direct </a:t>
            </a:r>
            <a:r>
              <a:rPr b="0" spc="-5" dirty="0">
                <a:latin typeface="Calibri"/>
                <a:cs typeface="Calibri"/>
              </a:rPr>
              <a:t>beneficiaries </a:t>
            </a:r>
            <a:r>
              <a:rPr b="0" dirty="0">
                <a:latin typeface="Calibri"/>
                <a:cs typeface="Calibri"/>
              </a:rPr>
              <a:t>- </a:t>
            </a:r>
            <a:r>
              <a:rPr b="0" spc="-5" dirty="0">
                <a:latin typeface="Calibri"/>
                <a:cs typeface="Calibri"/>
              </a:rPr>
              <a:t>5000</a:t>
            </a:r>
            <a:r>
              <a:rPr b="0" spc="4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people</a:t>
            </a:r>
          </a:p>
          <a:p>
            <a:pPr marL="289560" indent="-165100">
              <a:lnSpc>
                <a:spcPct val="100000"/>
              </a:lnSpc>
              <a:buChar char="•"/>
              <a:tabLst>
                <a:tab pos="290195" algn="l"/>
              </a:tabLst>
            </a:pPr>
            <a:r>
              <a:rPr b="0" spc="-5" dirty="0">
                <a:latin typeface="Calibri"/>
                <a:cs typeface="Calibri"/>
              </a:rPr>
              <a:t>Indirect beneficiaries </a:t>
            </a:r>
            <a:r>
              <a:rPr b="0" dirty="0">
                <a:latin typeface="Calibri"/>
                <a:cs typeface="Calibri"/>
              </a:rPr>
              <a:t>-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10,000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349707" y="4462017"/>
            <a:ext cx="8330565" cy="1122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Financial </a:t>
            </a:r>
            <a:r>
              <a:rPr sz="1800" spc="-15" dirty="0">
                <a:solidFill>
                  <a:srgbClr val="29865C"/>
                </a:solidFill>
                <a:latin typeface="Calibri"/>
                <a:cs typeface="Calibri"/>
              </a:rPr>
              <a:t>Partners </a:t>
            </a:r>
            <a:r>
              <a:rPr sz="18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Government of Canada </a:t>
            </a:r>
            <a:r>
              <a:rPr sz="18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Ministry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Foreign </a:t>
            </a:r>
            <a:r>
              <a:rPr sz="1800" spc="-15" dirty="0">
                <a:solidFill>
                  <a:srgbClr val="29865C"/>
                </a:solidFill>
                <a:latin typeface="Calibri"/>
                <a:cs typeface="Calibri"/>
              </a:rPr>
              <a:t>Affairs, </a:t>
            </a:r>
            <a:r>
              <a:rPr sz="1800" spc="-35" dirty="0">
                <a:solidFill>
                  <a:srgbClr val="29865C"/>
                </a:solidFill>
                <a:latin typeface="Calibri"/>
                <a:cs typeface="Calibri"/>
              </a:rPr>
              <a:t>Trade </a:t>
            </a:r>
            <a:r>
              <a:rPr sz="1800" dirty="0">
                <a:solidFill>
                  <a:srgbClr val="29865C"/>
                </a:solidFill>
                <a:latin typeface="Calibri"/>
                <a:cs typeface="Calibri"/>
              </a:rPr>
              <a:t>and 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Development,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Ecofund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Danone in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Ukraine,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Danone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Ukraine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Foundation, Foundation «The 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Well-being </a:t>
            </a:r>
            <a:r>
              <a:rPr sz="1800" spc="-5" dirty="0">
                <a:solidFill>
                  <a:srgbClr val="29865C"/>
                </a:solidFill>
                <a:latin typeface="Calibri"/>
                <a:cs typeface="Calibri"/>
              </a:rPr>
              <a:t>of Communities»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Dnipropetrovsk Regional </a:t>
            </a:r>
            <a:r>
              <a:rPr sz="1800" spc="-15" dirty="0">
                <a:solidFill>
                  <a:srgbClr val="29865C"/>
                </a:solidFill>
                <a:latin typeface="Calibri"/>
                <a:cs typeface="Calibri"/>
              </a:rPr>
              <a:t>State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Administration, </a:t>
            </a:r>
            <a:r>
              <a:rPr sz="1800" spc="-20" dirty="0">
                <a:solidFill>
                  <a:srgbClr val="29865C"/>
                </a:solidFill>
                <a:latin typeface="Calibri"/>
                <a:cs typeface="Calibri"/>
              </a:rPr>
              <a:t>Lviv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Regional  </a:t>
            </a:r>
            <a:r>
              <a:rPr sz="1800" spc="-15" dirty="0">
                <a:solidFill>
                  <a:srgbClr val="29865C"/>
                </a:solidFill>
                <a:latin typeface="Calibri"/>
                <a:cs typeface="Calibri"/>
              </a:rPr>
              <a:t>State</a:t>
            </a:r>
            <a:r>
              <a:rPr sz="1800" spc="-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9865C"/>
                </a:solidFill>
                <a:latin typeface="Calibri"/>
                <a:cs typeface="Calibri"/>
              </a:rPr>
              <a:t>Administration.</a:t>
            </a:r>
            <a:endParaRPr sz="1800" dirty="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63253" y="57150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39053" y="2132838"/>
            <a:ext cx="3356736" cy="22322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89596" y="152400"/>
            <a:ext cx="74399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dirty="0">
                <a:solidFill>
                  <a:srgbClr val="FFFF00"/>
                </a:solidFill>
              </a:rPr>
              <a:t>Futu</a:t>
            </a:r>
            <a:r>
              <a:rPr sz="4000" spc="-40" dirty="0">
                <a:solidFill>
                  <a:srgbClr val="FFFF00"/>
                </a:solidFill>
              </a:rPr>
              <a:t>r</a:t>
            </a:r>
            <a:r>
              <a:rPr sz="4000" dirty="0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219704" y="950878"/>
            <a:ext cx="8668664" cy="40043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4460">
              <a:lnSpc>
                <a:spcPts val="2080"/>
              </a:lnSpc>
            </a:pPr>
            <a:r>
              <a:rPr spc="-5" dirty="0"/>
              <a:t>The Association </a:t>
            </a:r>
            <a:r>
              <a:rPr spc="-10" dirty="0"/>
              <a:t>Agreement </a:t>
            </a:r>
            <a:r>
              <a:rPr spc="-5" dirty="0"/>
              <a:t>between </a:t>
            </a:r>
            <a:r>
              <a:rPr spc="-10" dirty="0"/>
              <a:t>Ukraine </a:t>
            </a:r>
            <a:r>
              <a:rPr dirty="0"/>
              <a:t>and the</a:t>
            </a:r>
            <a:r>
              <a:rPr spc="-114" dirty="0"/>
              <a:t> </a:t>
            </a:r>
            <a:r>
              <a:rPr dirty="0"/>
              <a:t>EU</a:t>
            </a:r>
          </a:p>
          <a:p>
            <a:pPr marL="124460">
              <a:lnSpc>
                <a:spcPts val="1630"/>
              </a:lnSpc>
            </a:pPr>
            <a:r>
              <a:rPr sz="1500" spc="-5" dirty="0"/>
              <a:t>Article</a:t>
            </a:r>
            <a:r>
              <a:rPr sz="1500" spc="-75" dirty="0"/>
              <a:t> </a:t>
            </a:r>
            <a:r>
              <a:rPr sz="1500" spc="-5" dirty="0"/>
              <a:t>404</a:t>
            </a:r>
            <a:endParaRPr sz="1500" dirty="0"/>
          </a:p>
          <a:p>
            <a:pPr marL="124460" marR="160655">
              <a:lnSpc>
                <a:spcPts val="1620"/>
              </a:lnSpc>
              <a:spcBef>
                <a:spcPts val="115"/>
              </a:spcBef>
            </a:pPr>
            <a:r>
              <a:rPr sz="1500" spc="-10" dirty="0"/>
              <a:t>Cooperation between </a:t>
            </a:r>
            <a:r>
              <a:rPr sz="1500" spc="-5" dirty="0"/>
              <a:t>the Parties </a:t>
            </a:r>
            <a:r>
              <a:rPr sz="1500" dirty="0"/>
              <a:t>in </a:t>
            </a:r>
            <a:r>
              <a:rPr sz="1500" spc="-5" dirty="0"/>
              <a:t>the field </a:t>
            </a:r>
            <a:r>
              <a:rPr sz="1500" dirty="0"/>
              <a:t>of </a:t>
            </a:r>
            <a:r>
              <a:rPr sz="1500" spc="-5" dirty="0"/>
              <a:t>agriculture </a:t>
            </a:r>
            <a:r>
              <a:rPr sz="1500" dirty="0"/>
              <a:t>and </a:t>
            </a:r>
            <a:r>
              <a:rPr sz="1500" spc="-15" dirty="0"/>
              <a:t>rural </a:t>
            </a:r>
            <a:r>
              <a:rPr sz="1500" spc="-10" dirty="0"/>
              <a:t>development </a:t>
            </a:r>
            <a:r>
              <a:rPr sz="1500" spc="-5" dirty="0"/>
              <a:t>will </a:t>
            </a:r>
            <a:r>
              <a:rPr sz="1500" spc="-30" dirty="0"/>
              <a:t>cover, </a:t>
            </a:r>
            <a:r>
              <a:rPr sz="1500" spc="-10" dirty="0"/>
              <a:t>inter </a:t>
            </a:r>
            <a:r>
              <a:rPr sz="1500" dirty="0"/>
              <a:t>alia, </a:t>
            </a:r>
            <a:r>
              <a:rPr sz="1500" spc="-5" dirty="0"/>
              <a:t>the  following</a:t>
            </a:r>
            <a:r>
              <a:rPr sz="1500" spc="-105" dirty="0"/>
              <a:t> </a:t>
            </a:r>
            <a:r>
              <a:rPr sz="1500" spc="-5" dirty="0"/>
              <a:t>areas:</a:t>
            </a:r>
            <a:endParaRPr sz="1500" dirty="0"/>
          </a:p>
          <a:p>
            <a:pPr marL="124460">
              <a:lnSpc>
                <a:spcPts val="1505"/>
              </a:lnSpc>
              <a:buAutoNum type="alphaLcPeriod"/>
              <a:tabLst>
                <a:tab pos="306070" algn="l"/>
              </a:tabLst>
            </a:pPr>
            <a:r>
              <a:rPr sz="1500" b="0" spc="-5" dirty="0">
                <a:latin typeface="Calibri"/>
                <a:cs typeface="Calibri"/>
              </a:rPr>
              <a:t>promoting </a:t>
            </a:r>
            <a:r>
              <a:rPr sz="1500" b="0" dirty="0">
                <a:latin typeface="Calibri"/>
                <a:cs typeface="Calibri"/>
              </a:rPr>
              <a:t>mutual </a:t>
            </a:r>
            <a:r>
              <a:rPr sz="1500" b="0" spc="-5" dirty="0">
                <a:latin typeface="Calibri"/>
                <a:cs typeface="Calibri"/>
              </a:rPr>
              <a:t>understanding of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policies </a:t>
            </a:r>
            <a:r>
              <a:rPr sz="1500" b="0" dirty="0">
                <a:latin typeface="Calibri"/>
                <a:cs typeface="Calibri"/>
              </a:rPr>
              <a:t>in the </a:t>
            </a:r>
            <a:r>
              <a:rPr sz="1500" b="0" spc="-5" dirty="0">
                <a:latin typeface="Calibri"/>
                <a:cs typeface="Calibri"/>
              </a:rPr>
              <a:t>field of agriculture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10" dirty="0">
                <a:latin typeface="Calibri"/>
                <a:cs typeface="Calibri"/>
              </a:rPr>
              <a:t>rural</a:t>
            </a:r>
            <a:r>
              <a:rPr sz="1500" b="0" spc="-75" dirty="0">
                <a:latin typeface="Calibri"/>
                <a:cs typeface="Calibri"/>
              </a:rPr>
              <a:t> </a:t>
            </a:r>
            <a:r>
              <a:rPr sz="1500" b="0" spc="-5" dirty="0">
                <a:latin typeface="Calibri"/>
                <a:cs typeface="Calibri"/>
              </a:rPr>
              <a:t>development;</a:t>
            </a:r>
            <a:endParaRPr sz="1500" dirty="0">
              <a:latin typeface="Calibri"/>
              <a:cs typeface="Calibri"/>
            </a:endParaRPr>
          </a:p>
          <a:p>
            <a:pPr marL="314325" indent="-189865">
              <a:lnSpc>
                <a:spcPts val="1620"/>
              </a:lnSpc>
              <a:buAutoNum type="alphaLcPeriod"/>
              <a:tabLst>
                <a:tab pos="314960" algn="l"/>
              </a:tabLst>
            </a:pPr>
            <a:r>
              <a:rPr sz="1500" b="0" spc="-5" dirty="0">
                <a:latin typeface="Calibri"/>
                <a:cs typeface="Calibri"/>
              </a:rPr>
              <a:t>strengthening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10" dirty="0">
                <a:latin typeface="Calibri"/>
                <a:cs typeface="Calibri"/>
              </a:rPr>
              <a:t>administrative </a:t>
            </a:r>
            <a:r>
              <a:rPr sz="1500" b="0" spc="-5" dirty="0">
                <a:latin typeface="Calibri"/>
                <a:cs typeface="Calibri"/>
              </a:rPr>
              <a:t>capacity </a:t>
            </a:r>
            <a:r>
              <a:rPr sz="1500" b="0" spc="-10" dirty="0">
                <a:latin typeface="Calibri"/>
                <a:cs typeface="Calibri"/>
              </a:rPr>
              <a:t>at central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5" dirty="0">
                <a:latin typeface="Calibri"/>
                <a:cs typeface="Calibri"/>
              </a:rPr>
              <a:t>local </a:t>
            </a:r>
            <a:r>
              <a:rPr sz="1500" b="0" spc="-10" dirty="0">
                <a:latin typeface="Calibri"/>
                <a:cs typeface="Calibri"/>
              </a:rPr>
              <a:t>levels </a:t>
            </a:r>
            <a:r>
              <a:rPr sz="1500" b="0" dirty="0">
                <a:latin typeface="Calibri"/>
                <a:cs typeface="Calibri"/>
              </a:rPr>
              <a:t>with </a:t>
            </a:r>
            <a:r>
              <a:rPr sz="1500" b="0" spc="-5" dirty="0">
                <a:latin typeface="Calibri"/>
                <a:cs typeface="Calibri"/>
              </a:rPr>
              <a:t>respect </a:t>
            </a:r>
            <a:r>
              <a:rPr sz="1500" b="0" spc="-10" dirty="0">
                <a:latin typeface="Calibri"/>
                <a:cs typeface="Calibri"/>
              </a:rPr>
              <a:t>to </a:t>
            </a:r>
            <a:r>
              <a:rPr sz="1500" b="0" dirty="0">
                <a:latin typeface="Calibri"/>
                <a:cs typeface="Calibri"/>
              </a:rPr>
              <a:t>planning, </a:t>
            </a:r>
            <a:r>
              <a:rPr sz="1500" b="0" spc="-10" dirty="0">
                <a:latin typeface="Calibri"/>
                <a:cs typeface="Calibri"/>
              </a:rPr>
              <a:t>evaluation</a:t>
            </a:r>
            <a:r>
              <a:rPr sz="1500" b="0" spc="15" dirty="0">
                <a:latin typeface="Calibri"/>
                <a:cs typeface="Calibri"/>
              </a:rPr>
              <a:t> </a:t>
            </a:r>
            <a:r>
              <a:rPr sz="1500" b="0" dirty="0">
                <a:latin typeface="Calibri"/>
                <a:cs typeface="Calibri"/>
              </a:rPr>
              <a:t>and</a:t>
            </a:r>
            <a:endParaRPr sz="1500" dirty="0">
              <a:latin typeface="Calibri"/>
              <a:cs typeface="Calibri"/>
            </a:endParaRPr>
          </a:p>
          <a:p>
            <a:pPr marL="124460">
              <a:lnSpc>
                <a:spcPts val="1620"/>
              </a:lnSpc>
            </a:pPr>
            <a:r>
              <a:rPr sz="1500" b="0" spc="-5" dirty="0">
                <a:latin typeface="Calibri"/>
                <a:cs typeface="Calibri"/>
              </a:rPr>
              <a:t>implementation of</a:t>
            </a:r>
            <a:r>
              <a:rPr sz="1500" b="0" spc="-85" dirty="0">
                <a:latin typeface="Calibri"/>
                <a:cs typeface="Calibri"/>
              </a:rPr>
              <a:t> </a:t>
            </a:r>
            <a:r>
              <a:rPr sz="1500" b="0" dirty="0">
                <a:latin typeface="Calibri"/>
                <a:cs typeface="Calibri"/>
              </a:rPr>
              <a:t>policies;</a:t>
            </a:r>
            <a:endParaRPr sz="1500" dirty="0">
              <a:latin typeface="Calibri"/>
              <a:cs typeface="Calibri"/>
            </a:endParaRPr>
          </a:p>
          <a:p>
            <a:pPr marL="124460" marR="207645">
              <a:lnSpc>
                <a:spcPts val="1620"/>
              </a:lnSpc>
              <a:spcBef>
                <a:spcPts val="115"/>
              </a:spcBef>
              <a:buAutoNum type="alphaLcPeriod" startAt="3"/>
              <a:tabLst>
                <a:tab pos="295275" algn="l"/>
              </a:tabLst>
            </a:pPr>
            <a:r>
              <a:rPr sz="1500" b="0" spc="-5" dirty="0">
                <a:latin typeface="Calibri"/>
                <a:cs typeface="Calibri"/>
              </a:rPr>
              <a:t>promotion of </a:t>
            </a:r>
            <a:r>
              <a:rPr sz="1500" b="0" dirty="0">
                <a:latin typeface="Calibri"/>
                <a:cs typeface="Calibri"/>
              </a:rPr>
              <a:t>modern and </a:t>
            </a:r>
            <a:r>
              <a:rPr sz="1500" b="0" spc="-5" dirty="0">
                <a:latin typeface="Calibri"/>
                <a:cs typeface="Calibri"/>
              </a:rPr>
              <a:t>sustainable agricultural production, taking into account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need </a:t>
            </a:r>
            <a:r>
              <a:rPr sz="1500" b="0" spc="-10" dirty="0">
                <a:latin typeface="Calibri"/>
                <a:cs typeface="Calibri"/>
              </a:rPr>
              <a:t>to </a:t>
            </a:r>
            <a:r>
              <a:rPr sz="1500" b="0" spc="-5" dirty="0">
                <a:latin typeface="Calibri"/>
                <a:cs typeface="Calibri"/>
              </a:rPr>
              <a:t>protect </a:t>
            </a:r>
            <a:r>
              <a:rPr sz="1500" b="0" dirty="0">
                <a:latin typeface="Calibri"/>
                <a:cs typeface="Calibri"/>
              </a:rPr>
              <a:t>the  </a:t>
            </a:r>
            <a:r>
              <a:rPr sz="1500" b="0" spc="-10" dirty="0">
                <a:latin typeface="Calibri"/>
                <a:cs typeface="Calibri"/>
              </a:rPr>
              <a:t>environment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5" dirty="0">
                <a:latin typeface="Calibri"/>
                <a:cs typeface="Calibri"/>
              </a:rPr>
              <a:t>animals, </a:t>
            </a:r>
            <a:r>
              <a:rPr sz="1500" b="0" dirty="0">
                <a:latin typeface="Calibri"/>
                <a:cs typeface="Calibri"/>
              </a:rPr>
              <a:t>in </a:t>
            </a:r>
            <a:r>
              <a:rPr sz="1500" b="0" spc="-5" dirty="0">
                <a:latin typeface="Calibri"/>
                <a:cs typeface="Calibri"/>
              </a:rPr>
              <a:t>particular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spread of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use of </a:t>
            </a:r>
            <a:r>
              <a:rPr sz="1500" b="0" spc="-10" dirty="0">
                <a:latin typeface="Calibri"/>
                <a:cs typeface="Calibri"/>
              </a:rPr>
              <a:t>organic </a:t>
            </a:r>
            <a:r>
              <a:rPr sz="1500" b="0" spc="-5" dirty="0">
                <a:latin typeface="Calibri"/>
                <a:cs typeface="Calibri"/>
              </a:rPr>
              <a:t>production methods </a:t>
            </a:r>
            <a:r>
              <a:rPr sz="1500" b="0" dirty="0">
                <a:latin typeface="Calibri"/>
                <a:cs typeface="Calibri"/>
              </a:rPr>
              <a:t>and the </a:t>
            </a:r>
            <a:r>
              <a:rPr sz="1500" b="0" spc="-5" dirty="0">
                <a:latin typeface="Calibri"/>
                <a:cs typeface="Calibri"/>
              </a:rPr>
              <a:t>use of  </a:t>
            </a:r>
            <a:r>
              <a:rPr sz="1500" b="0" spc="-10" dirty="0">
                <a:latin typeface="Calibri"/>
                <a:cs typeface="Calibri"/>
              </a:rPr>
              <a:t>biotechnology, </a:t>
            </a:r>
            <a:r>
              <a:rPr sz="1500" b="0" dirty="0">
                <a:latin typeface="Calibri"/>
                <a:cs typeface="Calibri"/>
              </a:rPr>
              <a:t>among </a:t>
            </a:r>
            <a:r>
              <a:rPr sz="1500" b="0" spc="-5" dirty="0">
                <a:latin typeface="Calibri"/>
                <a:cs typeface="Calibri"/>
              </a:rPr>
              <a:t>other </a:t>
            </a:r>
            <a:r>
              <a:rPr sz="1500" b="0" dirty="0">
                <a:latin typeface="Calibri"/>
                <a:cs typeface="Calibri"/>
              </a:rPr>
              <a:t>things, </a:t>
            </a:r>
            <a:r>
              <a:rPr sz="1500" b="0" spc="-5" dirty="0">
                <a:latin typeface="Calibri"/>
                <a:cs typeface="Calibri"/>
              </a:rPr>
              <a:t>by adopting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best practices </a:t>
            </a:r>
            <a:r>
              <a:rPr sz="1500" b="0" dirty="0">
                <a:latin typeface="Calibri"/>
                <a:cs typeface="Calibri"/>
              </a:rPr>
              <a:t>in these</a:t>
            </a:r>
            <a:r>
              <a:rPr sz="1500" b="0" spc="-130" dirty="0">
                <a:latin typeface="Calibri"/>
                <a:cs typeface="Calibri"/>
              </a:rPr>
              <a:t> </a:t>
            </a:r>
            <a:r>
              <a:rPr sz="1500" b="0" spc="-5" dirty="0">
                <a:latin typeface="Calibri"/>
                <a:cs typeface="Calibri"/>
              </a:rPr>
              <a:t>areas;</a:t>
            </a:r>
            <a:endParaRPr sz="1500" dirty="0">
              <a:latin typeface="Calibri"/>
              <a:cs typeface="Calibri"/>
            </a:endParaRPr>
          </a:p>
          <a:p>
            <a:pPr marL="124460" marR="109220">
              <a:lnSpc>
                <a:spcPts val="1620"/>
              </a:lnSpc>
              <a:buAutoNum type="alphaLcPeriod" startAt="3"/>
              <a:tabLst>
                <a:tab pos="314960" algn="l"/>
              </a:tabLst>
            </a:pPr>
            <a:r>
              <a:rPr sz="1500" b="0" spc="-10" dirty="0">
                <a:latin typeface="Calibri"/>
                <a:cs typeface="Calibri"/>
              </a:rPr>
              <a:t>exchange </a:t>
            </a:r>
            <a:r>
              <a:rPr sz="1500" b="0" spc="-5" dirty="0">
                <a:latin typeface="Calibri"/>
                <a:cs typeface="Calibri"/>
              </a:rPr>
              <a:t>of knowledge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5" dirty="0">
                <a:latin typeface="Calibri"/>
                <a:cs typeface="Calibri"/>
              </a:rPr>
              <a:t>best practices on policies </a:t>
            </a:r>
            <a:r>
              <a:rPr sz="1500" b="0" spc="-15" dirty="0">
                <a:latin typeface="Calibri"/>
                <a:cs typeface="Calibri"/>
              </a:rPr>
              <a:t>for </a:t>
            </a:r>
            <a:r>
              <a:rPr sz="1500" b="0" spc="-10" dirty="0">
                <a:latin typeface="Calibri"/>
                <a:cs typeface="Calibri"/>
              </a:rPr>
              <a:t>rural </a:t>
            </a:r>
            <a:r>
              <a:rPr sz="1500" b="0" spc="-5" dirty="0">
                <a:latin typeface="Calibri"/>
                <a:cs typeface="Calibri"/>
              </a:rPr>
              <a:t>development </a:t>
            </a:r>
            <a:r>
              <a:rPr sz="1500" b="0" dirty="0">
                <a:latin typeface="Calibri"/>
                <a:cs typeface="Calibri"/>
              </a:rPr>
              <a:t>in </a:t>
            </a:r>
            <a:r>
              <a:rPr sz="1500" b="0" spc="-5" dirty="0">
                <a:latin typeface="Calibri"/>
                <a:cs typeface="Calibri"/>
              </a:rPr>
              <a:t>order </a:t>
            </a:r>
            <a:r>
              <a:rPr sz="1500" b="0" spc="-10" dirty="0">
                <a:latin typeface="Calibri"/>
                <a:cs typeface="Calibri"/>
              </a:rPr>
              <a:t>to promote </a:t>
            </a:r>
            <a:r>
              <a:rPr sz="1500" b="0" spc="-5" dirty="0">
                <a:latin typeface="Calibri"/>
                <a:cs typeface="Calibri"/>
              </a:rPr>
              <a:t>economic  well-being of </a:t>
            </a:r>
            <a:r>
              <a:rPr sz="1500" b="0" spc="-10" dirty="0">
                <a:latin typeface="Calibri"/>
                <a:cs typeface="Calibri"/>
              </a:rPr>
              <a:t>rural</a:t>
            </a:r>
            <a:r>
              <a:rPr sz="1500" b="0" spc="-15" dirty="0">
                <a:latin typeface="Calibri"/>
                <a:cs typeface="Calibri"/>
              </a:rPr>
              <a:t> </a:t>
            </a:r>
            <a:r>
              <a:rPr sz="1500" b="0" spc="-5" dirty="0">
                <a:latin typeface="Calibri"/>
                <a:cs typeface="Calibri"/>
              </a:rPr>
              <a:t>communities;</a:t>
            </a:r>
            <a:endParaRPr sz="1500" dirty="0">
              <a:latin typeface="Calibri"/>
              <a:cs typeface="Calibri"/>
            </a:endParaRPr>
          </a:p>
          <a:p>
            <a:pPr marL="310515" indent="-186055">
              <a:lnSpc>
                <a:spcPts val="1510"/>
              </a:lnSpc>
              <a:buAutoNum type="alphaLcPeriod" startAt="3"/>
              <a:tabLst>
                <a:tab pos="311150" algn="l"/>
              </a:tabLst>
            </a:pPr>
            <a:r>
              <a:rPr sz="1500" b="0" spc="-10" dirty="0">
                <a:latin typeface="Calibri"/>
                <a:cs typeface="Calibri"/>
              </a:rPr>
              <a:t>improvement </a:t>
            </a:r>
            <a:r>
              <a:rPr sz="1500" b="0" spc="-5" dirty="0">
                <a:latin typeface="Calibri"/>
                <a:cs typeface="Calibri"/>
              </a:rPr>
              <a:t>of 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competitiveness of </a:t>
            </a:r>
            <a:r>
              <a:rPr sz="1500" b="0" dirty="0">
                <a:latin typeface="Calibri"/>
                <a:cs typeface="Calibri"/>
              </a:rPr>
              <a:t>the </a:t>
            </a:r>
            <a:r>
              <a:rPr sz="1500" b="0" spc="-5" dirty="0">
                <a:latin typeface="Calibri"/>
                <a:cs typeface="Calibri"/>
              </a:rPr>
              <a:t>agricultural </a:t>
            </a:r>
            <a:r>
              <a:rPr sz="1500" b="0" spc="-25" dirty="0">
                <a:latin typeface="Calibri"/>
                <a:cs typeface="Calibri"/>
              </a:rPr>
              <a:t>sector, </a:t>
            </a:r>
            <a:r>
              <a:rPr sz="1500" b="0" spc="-10" dirty="0">
                <a:latin typeface="Calibri"/>
                <a:cs typeface="Calibri"/>
              </a:rPr>
              <a:t>efficiency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5" dirty="0">
                <a:latin typeface="Calibri"/>
                <a:cs typeface="Calibri"/>
              </a:rPr>
              <a:t>transparency of </a:t>
            </a:r>
            <a:r>
              <a:rPr sz="1500" b="0" dirty="0">
                <a:latin typeface="Calibri"/>
                <a:cs typeface="Calibri"/>
              </a:rPr>
              <a:t>the</a:t>
            </a:r>
            <a:r>
              <a:rPr sz="1500" b="0" spc="105" dirty="0">
                <a:latin typeface="Calibri"/>
                <a:cs typeface="Calibri"/>
              </a:rPr>
              <a:t> </a:t>
            </a:r>
            <a:r>
              <a:rPr sz="1500" b="0" spc="-10" dirty="0">
                <a:latin typeface="Calibri"/>
                <a:cs typeface="Calibri"/>
              </a:rPr>
              <a:t>markets</a:t>
            </a:r>
            <a:endParaRPr sz="1500" dirty="0">
              <a:latin typeface="Calibri"/>
              <a:cs typeface="Calibri"/>
            </a:endParaRPr>
          </a:p>
          <a:p>
            <a:pPr marL="124460">
              <a:lnSpc>
                <a:spcPts val="1620"/>
              </a:lnSpc>
            </a:pPr>
            <a:r>
              <a:rPr sz="1500" b="0" dirty="0">
                <a:latin typeface="Calibri"/>
                <a:cs typeface="Calibri"/>
              </a:rPr>
              <a:t>and the </a:t>
            </a:r>
            <a:r>
              <a:rPr sz="1500" b="0" spc="-5" dirty="0">
                <a:latin typeface="Calibri"/>
                <a:cs typeface="Calibri"/>
              </a:rPr>
              <a:t>conditions </a:t>
            </a:r>
            <a:r>
              <a:rPr sz="1500" b="0" spc="-15" dirty="0">
                <a:latin typeface="Calibri"/>
                <a:cs typeface="Calibri"/>
              </a:rPr>
              <a:t>for</a:t>
            </a:r>
            <a:r>
              <a:rPr sz="1500" b="0" spc="-65" dirty="0">
                <a:latin typeface="Calibri"/>
                <a:cs typeface="Calibri"/>
              </a:rPr>
              <a:t> </a:t>
            </a:r>
            <a:r>
              <a:rPr sz="1500" b="0" spc="-10" dirty="0">
                <a:latin typeface="Calibri"/>
                <a:cs typeface="Calibri"/>
              </a:rPr>
              <a:t>investment;</a:t>
            </a:r>
            <a:endParaRPr sz="1500" dirty="0">
              <a:latin typeface="Calibri"/>
              <a:cs typeface="Calibri"/>
            </a:endParaRPr>
          </a:p>
          <a:p>
            <a:pPr marL="261620" indent="-137160">
              <a:lnSpc>
                <a:spcPts val="1620"/>
              </a:lnSpc>
              <a:buAutoNum type="alphaLcPeriod" startAt="6"/>
              <a:tabLst>
                <a:tab pos="262255" algn="l"/>
              </a:tabLst>
            </a:pPr>
            <a:r>
              <a:rPr sz="1500" b="0" spc="-5" dirty="0">
                <a:latin typeface="Calibri"/>
                <a:cs typeface="Calibri"/>
              </a:rPr>
              <a:t>dissemination of knowledge through training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10" dirty="0">
                <a:latin typeface="Calibri"/>
                <a:cs typeface="Calibri"/>
              </a:rPr>
              <a:t>information</a:t>
            </a:r>
            <a:r>
              <a:rPr sz="1500" b="0" spc="-65" dirty="0">
                <a:latin typeface="Calibri"/>
                <a:cs typeface="Calibri"/>
              </a:rPr>
              <a:t> </a:t>
            </a:r>
            <a:r>
              <a:rPr sz="1500" b="0" dirty="0">
                <a:latin typeface="Calibri"/>
                <a:cs typeface="Calibri"/>
              </a:rPr>
              <a:t>activities;</a:t>
            </a:r>
            <a:endParaRPr sz="1500" dirty="0">
              <a:latin typeface="Calibri"/>
              <a:cs typeface="Calibri"/>
            </a:endParaRPr>
          </a:p>
          <a:p>
            <a:pPr marL="304165" indent="-179705">
              <a:lnSpc>
                <a:spcPts val="1620"/>
              </a:lnSpc>
              <a:buClr>
                <a:srgbClr val="29865C"/>
              </a:buClr>
              <a:buAutoNum type="alphaLcPeriod" startAt="6"/>
              <a:tabLst>
                <a:tab pos="304800" algn="l"/>
              </a:tabLst>
            </a:pPr>
            <a:r>
              <a:rPr sz="1500" b="0" spc="-5" dirty="0">
                <a:solidFill>
                  <a:srgbClr val="C00000"/>
                </a:solidFill>
                <a:latin typeface="Calibri"/>
                <a:cs typeface="Calibri"/>
              </a:rPr>
              <a:t>Promoting </a:t>
            </a:r>
            <a:r>
              <a:rPr sz="1500" b="0" spc="-10" dirty="0">
                <a:solidFill>
                  <a:srgbClr val="C00000"/>
                </a:solidFill>
                <a:latin typeface="Calibri"/>
                <a:cs typeface="Calibri"/>
              </a:rPr>
              <a:t>innovation </a:t>
            </a:r>
            <a:r>
              <a:rPr sz="1500" b="0" spc="-5" dirty="0">
                <a:solidFill>
                  <a:srgbClr val="C00000"/>
                </a:solidFill>
                <a:latin typeface="Calibri"/>
                <a:cs typeface="Calibri"/>
              </a:rPr>
              <a:t>through </a:t>
            </a:r>
            <a:r>
              <a:rPr sz="1500" b="0" spc="-10" dirty="0">
                <a:solidFill>
                  <a:srgbClr val="C00000"/>
                </a:solidFill>
                <a:latin typeface="Calibri"/>
                <a:cs typeface="Calibri"/>
              </a:rPr>
              <a:t>research </a:t>
            </a:r>
            <a:r>
              <a:rPr sz="1500" b="0" dirty="0">
                <a:solidFill>
                  <a:srgbClr val="C00000"/>
                </a:solidFill>
                <a:latin typeface="Calibri"/>
                <a:cs typeface="Calibri"/>
              </a:rPr>
              <a:t>and </a:t>
            </a:r>
            <a:r>
              <a:rPr sz="1500" b="0" spc="-5" dirty="0">
                <a:solidFill>
                  <a:srgbClr val="C00000"/>
                </a:solidFill>
                <a:latin typeface="Calibri"/>
                <a:cs typeface="Calibri"/>
              </a:rPr>
              <a:t>promotion of </a:t>
            </a:r>
            <a:r>
              <a:rPr sz="1500" b="0" dirty="0">
                <a:solidFill>
                  <a:srgbClr val="C00000"/>
                </a:solidFill>
                <a:latin typeface="Calibri"/>
                <a:cs typeface="Calibri"/>
              </a:rPr>
              <a:t>advisory </a:t>
            </a:r>
            <a:r>
              <a:rPr sz="1500" b="0" spc="-5" dirty="0">
                <a:solidFill>
                  <a:srgbClr val="C00000"/>
                </a:solidFill>
                <a:latin typeface="Calibri"/>
                <a:cs typeface="Calibri"/>
              </a:rPr>
              <a:t>services </a:t>
            </a:r>
            <a:r>
              <a:rPr sz="1500" b="0" spc="-15" dirty="0">
                <a:solidFill>
                  <a:srgbClr val="C00000"/>
                </a:solidFill>
                <a:latin typeface="Calibri"/>
                <a:cs typeface="Calibri"/>
              </a:rPr>
              <a:t>for </a:t>
            </a:r>
            <a:r>
              <a:rPr sz="1500" b="0" spc="-5" dirty="0">
                <a:solidFill>
                  <a:srgbClr val="C00000"/>
                </a:solidFill>
                <a:latin typeface="Calibri"/>
                <a:cs typeface="Calibri"/>
              </a:rPr>
              <a:t>agricultural</a:t>
            </a:r>
            <a:r>
              <a:rPr sz="1500" b="0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500" b="0" spc="-10" dirty="0">
                <a:solidFill>
                  <a:srgbClr val="C00000"/>
                </a:solidFill>
                <a:latin typeface="Calibri"/>
                <a:cs typeface="Calibri"/>
              </a:rPr>
              <a:t>producers;</a:t>
            </a:r>
            <a:endParaRPr sz="1500" dirty="0">
              <a:latin typeface="Calibri"/>
              <a:cs typeface="Calibri"/>
            </a:endParaRPr>
          </a:p>
          <a:p>
            <a:pPr marL="314325" indent="-189865">
              <a:lnSpc>
                <a:spcPts val="1620"/>
              </a:lnSpc>
              <a:buAutoNum type="alphaLcPeriod" startAt="6"/>
              <a:tabLst>
                <a:tab pos="314960" algn="l"/>
              </a:tabLst>
            </a:pPr>
            <a:r>
              <a:rPr sz="1500" b="0" spc="-10" dirty="0">
                <a:latin typeface="Calibri"/>
                <a:cs typeface="Calibri"/>
              </a:rPr>
              <a:t>greater </a:t>
            </a:r>
            <a:r>
              <a:rPr sz="1500" b="0" spc="-5" dirty="0">
                <a:latin typeface="Calibri"/>
                <a:cs typeface="Calibri"/>
              </a:rPr>
              <a:t>harmonization on </a:t>
            </a:r>
            <a:r>
              <a:rPr sz="1500" b="0" dirty="0">
                <a:latin typeface="Calibri"/>
                <a:cs typeface="Calibri"/>
              </a:rPr>
              <a:t>the issues </a:t>
            </a:r>
            <a:r>
              <a:rPr sz="1500" b="0" spc="-5" dirty="0">
                <a:latin typeface="Calibri"/>
                <a:cs typeface="Calibri"/>
              </a:rPr>
              <a:t>discussed </a:t>
            </a:r>
            <a:r>
              <a:rPr sz="1500" b="0" dirty="0">
                <a:latin typeface="Calibri"/>
                <a:cs typeface="Calibri"/>
              </a:rPr>
              <a:t>in the </a:t>
            </a:r>
            <a:r>
              <a:rPr sz="1500" b="0" spc="-10" dirty="0">
                <a:latin typeface="Calibri"/>
                <a:cs typeface="Calibri"/>
              </a:rPr>
              <a:t>framework </a:t>
            </a:r>
            <a:r>
              <a:rPr sz="1500" b="0" spc="-5" dirty="0">
                <a:latin typeface="Calibri"/>
                <a:cs typeface="Calibri"/>
              </a:rPr>
              <a:t>of international</a:t>
            </a:r>
            <a:r>
              <a:rPr sz="1500" b="0" spc="-45" dirty="0">
                <a:latin typeface="Calibri"/>
                <a:cs typeface="Calibri"/>
              </a:rPr>
              <a:t> </a:t>
            </a:r>
            <a:r>
              <a:rPr sz="1500" b="0" spc="-10" dirty="0">
                <a:latin typeface="Calibri"/>
                <a:cs typeface="Calibri"/>
              </a:rPr>
              <a:t>organizations;</a:t>
            </a:r>
            <a:endParaRPr sz="1500" dirty="0">
              <a:latin typeface="Calibri"/>
              <a:cs typeface="Calibri"/>
            </a:endParaRPr>
          </a:p>
          <a:p>
            <a:pPr marL="124460">
              <a:lnSpc>
                <a:spcPts val="1620"/>
              </a:lnSpc>
            </a:pPr>
            <a:r>
              <a:rPr sz="1500" b="0" dirty="0">
                <a:latin typeface="Calibri"/>
                <a:cs typeface="Calibri"/>
              </a:rPr>
              <a:t>i. </a:t>
            </a:r>
            <a:r>
              <a:rPr sz="1500" b="0" spc="-10" dirty="0">
                <a:latin typeface="Calibri"/>
                <a:cs typeface="Calibri"/>
              </a:rPr>
              <a:t>exchange </a:t>
            </a:r>
            <a:r>
              <a:rPr sz="1500" b="0" spc="-5" dirty="0">
                <a:latin typeface="Calibri"/>
                <a:cs typeface="Calibri"/>
              </a:rPr>
              <a:t>of </a:t>
            </a:r>
            <a:r>
              <a:rPr sz="1500" b="0" spc="-10" dirty="0">
                <a:latin typeface="Calibri"/>
                <a:cs typeface="Calibri"/>
              </a:rPr>
              <a:t>best </a:t>
            </a:r>
            <a:r>
              <a:rPr sz="1500" b="0" spc="-5" dirty="0">
                <a:latin typeface="Calibri"/>
                <a:cs typeface="Calibri"/>
              </a:rPr>
              <a:t>practices </a:t>
            </a:r>
            <a:r>
              <a:rPr sz="1500" b="0" dirty="0">
                <a:latin typeface="Calibri"/>
                <a:cs typeface="Calibri"/>
              </a:rPr>
              <a:t>with </a:t>
            </a:r>
            <a:r>
              <a:rPr sz="1500" b="0" spc="-5" dirty="0">
                <a:latin typeface="Calibri"/>
                <a:cs typeface="Calibri"/>
              </a:rPr>
              <a:t>respect </a:t>
            </a:r>
            <a:r>
              <a:rPr sz="1500" b="0" spc="-10" dirty="0">
                <a:latin typeface="Calibri"/>
                <a:cs typeface="Calibri"/>
              </a:rPr>
              <a:t>to </a:t>
            </a:r>
            <a:r>
              <a:rPr sz="1500" b="0" dirty="0">
                <a:latin typeface="Calibri"/>
                <a:cs typeface="Calibri"/>
              </a:rPr>
              <a:t>mechanisms </a:t>
            </a:r>
            <a:r>
              <a:rPr sz="1500" b="0" spc="-10" dirty="0">
                <a:latin typeface="Calibri"/>
                <a:cs typeface="Calibri"/>
              </a:rPr>
              <a:t>to </a:t>
            </a:r>
            <a:r>
              <a:rPr sz="1500" b="0" spc="-5" dirty="0">
                <a:latin typeface="Calibri"/>
                <a:cs typeface="Calibri"/>
              </a:rPr>
              <a:t>support policy </a:t>
            </a:r>
            <a:r>
              <a:rPr sz="1500" b="0" dirty="0">
                <a:latin typeface="Calibri"/>
                <a:cs typeface="Calibri"/>
              </a:rPr>
              <a:t>in the </a:t>
            </a:r>
            <a:r>
              <a:rPr sz="1500" b="0" spc="-5" dirty="0">
                <a:latin typeface="Calibri"/>
                <a:cs typeface="Calibri"/>
              </a:rPr>
              <a:t>field of agriculture </a:t>
            </a:r>
            <a:r>
              <a:rPr sz="1500" b="0" dirty="0">
                <a:latin typeface="Calibri"/>
                <a:cs typeface="Calibri"/>
              </a:rPr>
              <a:t>and </a:t>
            </a:r>
            <a:r>
              <a:rPr sz="1500" b="0" spc="-10" dirty="0">
                <a:latin typeface="Calibri"/>
                <a:cs typeface="Calibri"/>
              </a:rPr>
              <a:t>rural</a:t>
            </a:r>
            <a:endParaRPr sz="1500" dirty="0">
              <a:latin typeface="Calibri"/>
              <a:cs typeface="Calibri"/>
            </a:endParaRPr>
          </a:p>
          <a:p>
            <a:pPr marL="124460">
              <a:lnSpc>
                <a:spcPts val="1710"/>
              </a:lnSpc>
            </a:pPr>
            <a:r>
              <a:rPr sz="1500" b="0" spc="-5" dirty="0">
                <a:latin typeface="Calibri"/>
                <a:cs typeface="Calibri"/>
              </a:rPr>
              <a:t>development;</a:t>
            </a:r>
            <a:endParaRPr sz="15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70890" y="5157190"/>
            <a:ext cx="8724900" cy="742950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91440" marR="252095">
              <a:lnSpc>
                <a:spcPts val="1620"/>
              </a:lnSpc>
              <a:spcBef>
                <a:spcPts val="215"/>
              </a:spcBef>
            </a:pP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j. promotion of agricultural </a:t>
            </a:r>
            <a:r>
              <a:rPr sz="1500" dirty="0">
                <a:solidFill>
                  <a:srgbClr val="29865C"/>
                </a:solidFill>
                <a:latin typeface="Calibri"/>
                <a:cs typeface="Calibri"/>
              </a:rPr>
              <a:t>quality </a:t>
            </a: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policy </a:t>
            </a:r>
            <a:r>
              <a:rPr sz="15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areas of product </a:t>
            </a:r>
            <a:r>
              <a:rPr sz="1500" spc="-10" dirty="0">
                <a:solidFill>
                  <a:srgbClr val="29865C"/>
                </a:solidFill>
                <a:latin typeface="Calibri"/>
                <a:cs typeface="Calibri"/>
              </a:rPr>
              <a:t>standards, </a:t>
            </a: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requirements </a:t>
            </a:r>
            <a:r>
              <a:rPr sz="15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production </a:t>
            </a:r>
            <a:r>
              <a:rPr sz="1500" dirty="0">
                <a:solidFill>
                  <a:srgbClr val="29865C"/>
                </a:solidFill>
                <a:latin typeface="Calibri"/>
                <a:cs typeface="Calibri"/>
              </a:rPr>
              <a:t>and  quality</a:t>
            </a:r>
            <a:r>
              <a:rPr sz="1500" spc="-10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29865C"/>
                </a:solidFill>
                <a:latin typeface="Calibri"/>
                <a:cs typeface="Calibri"/>
              </a:rPr>
              <a:t>schemes.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5907" y="570499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5338" y="4953000"/>
            <a:ext cx="8724900" cy="74237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dirty="0">
                <a:solidFill>
                  <a:srgbClr val="FFFF00"/>
                </a:solidFill>
              </a:rPr>
              <a:t>Futu</a:t>
            </a:r>
            <a:r>
              <a:rPr sz="4000" spc="-40" dirty="0">
                <a:solidFill>
                  <a:srgbClr val="FFFF00"/>
                </a:solidFill>
              </a:rPr>
              <a:t>r</a:t>
            </a:r>
            <a:r>
              <a:rPr sz="4000" dirty="0">
                <a:solidFill>
                  <a:srgbClr val="FFFF00"/>
                </a:solidFill>
              </a:rPr>
              <a:t>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3447" y="1447800"/>
            <a:ext cx="8539480" cy="2465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19050">
              <a:lnSpc>
                <a:spcPct val="100000"/>
              </a:lnSpc>
            </a:pP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Single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comprehensive </a:t>
            </a:r>
            <a:r>
              <a:rPr sz="2000" b="1" spc="-20" dirty="0">
                <a:solidFill>
                  <a:srgbClr val="29865C"/>
                </a:solidFill>
                <a:latin typeface="Calibri"/>
                <a:cs typeface="Calibri"/>
              </a:rPr>
              <a:t>strategy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agriculture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rural 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areas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years </a:t>
            </a:r>
            <a:r>
              <a:rPr sz="2000" b="1" dirty="0" smtClean="0">
                <a:solidFill>
                  <a:srgbClr val="29865C"/>
                </a:solidFill>
                <a:latin typeface="Calibri"/>
                <a:cs typeface="Calibri"/>
              </a:rPr>
              <a:t>2015-2020</a:t>
            </a:r>
            <a:r>
              <a:rPr lang="en-US" sz="2000" b="1" dirty="0" smtClean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dirty="0" smtClean="0">
                <a:solidFill>
                  <a:srgbClr val="29865C"/>
                </a:solidFill>
                <a:latin typeface="Calibri"/>
                <a:cs typeface="Calibri"/>
              </a:rPr>
              <a:t>–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being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developed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support of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</a:t>
            </a:r>
            <a:r>
              <a:rPr sz="2000" spc="7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EU</a:t>
            </a:r>
            <a:endParaRPr sz="20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as an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example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efforts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find</a:t>
            </a:r>
            <a:r>
              <a:rPr sz="2000" b="1" spc="-4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solutions:</a:t>
            </a:r>
            <a:endParaRPr sz="20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Unsystematic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provision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of advisory services does not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comply with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socio-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economic needs of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25" dirty="0">
                <a:solidFill>
                  <a:srgbClr val="29865C"/>
                </a:solidFill>
                <a:latin typeface="Calibri"/>
                <a:cs typeface="Calibri"/>
              </a:rPr>
              <a:t>society,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level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agricultural production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food</a:t>
            </a:r>
            <a:r>
              <a:rPr sz="2000" spc="-8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9865C"/>
                </a:solidFill>
                <a:latin typeface="Calibri"/>
                <a:cs typeface="Calibri"/>
              </a:rPr>
              <a:t>security.</a:t>
            </a:r>
            <a:endParaRPr sz="2000" dirty="0">
              <a:latin typeface="Calibri"/>
              <a:cs typeface="Calibri"/>
            </a:endParaRPr>
          </a:p>
          <a:p>
            <a:pPr marL="12700" marR="183515">
              <a:lnSpc>
                <a:spcPct val="100000"/>
              </a:lnSpc>
              <a:buChar char="•"/>
              <a:tabLst>
                <a:tab pos="197485" algn="l"/>
              </a:tabLst>
            </a:pP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It is necessary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to create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network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advisory services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at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provincial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district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levels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offices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(village)</a:t>
            </a:r>
            <a:r>
              <a:rPr sz="2000" spc="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councils.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38328" y="5664708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84583" y="4370070"/>
            <a:ext cx="2697911" cy="12946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082494" y="4370070"/>
            <a:ext cx="1945766" cy="129463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028260" y="4361435"/>
            <a:ext cx="1741551" cy="130327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40613" y="4361435"/>
            <a:ext cx="1933067" cy="128727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5" name="Picture 2" descr="LOGO CE_Vertical_EN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2017" y="382778"/>
            <a:ext cx="7439964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spc="-5" dirty="0">
                <a:solidFill>
                  <a:srgbClr val="FFFF00"/>
                </a:solidFill>
              </a:rPr>
              <a:t>Special</a:t>
            </a:r>
            <a:r>
              <a:rPr sz="4000" spc="-50" dirty="0">
                <a:solidFill>
                  <a:srgbClr val="FFFF00"/>
                </a:solidFill>
              </a:rPr>
              <a:t> </a:t>
            </a:r>
            <a:r>
              <a:rPr sz="4000" spc="-5" dirty="0">
                <a:solidFill>
                  <a:srgbClr val="FFFF00"/>
                </a:solidFill>
              </a:rPr>
              <a:t>opinion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707" y="1442465"/>
            <a:ext cx="8555355" cy="276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today's complex environment,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financial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resources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the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Ukrainian </a:t>
            </a:r>
            <a:r>
              <a:rPr sz="2000" b="1" spc="-20" dirty="0">
                <a:solidFill>
                  <a:srgbClr val="29865C"/>
                </a:solidFill>
                <a:latin typeface="Calibri"/>
                <a:cs typeface="Calibri"/>
              </a:rPr>
              <a:t>state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are  extremely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limited.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Despite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high importance of counseling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development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agriculture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areas,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it is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hard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hope that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government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will find 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resources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creation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public </a:t>
            </a:r>
            <a:r>
              <a:rPr sz="2000" spc="-20" dirty="0">
                <a:solidFill>
                  <a:srgbClr val="29865C"/>
                </a:solidFill>
                <a:latin typeface="Calibri"/>
                <a:cs typeface="Calibri"/>
              </a:rPr>
              <a:t>system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advisory</a:t>
            </a:r>
            <a:r>
              <a:rPr sz="2000" spc="1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services.</a:t>
            </a:r>
            <a:endParaRPr sz="2000" dirty="0">
              <a:latin typeface="Calibri"/>
              <a:cs typeface="Calibri"/>
            </a:endParaRPr>
          </a:p>
          <a:p>
            <a:pPr marL="12700" marR="43815">
              <a:lnSpc>
                <a:spcPct val="100000"/>
              </a:lnSpc>
            </a:pP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is a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need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appropriate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program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international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technical assistance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.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will be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different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from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all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previous programs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due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fact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that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will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focus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not  on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creation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separate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counseling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services, but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formation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public 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system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advisory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services –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i.e. entities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institutions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together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20" dirty="0">
                <a:solidFill>
                  <a:srgbClr val="29865C"/>
                </a:solidFill>
                <a:latin typeface="Calibri"/>
                <a:cs typeface="Calibri"/>
              </a:rPr>
              <a:t>state 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participation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the</a:t>
            </a:r>
            <a:r>
              <a:rPr sz="2000" b="1" spc="-114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9865C"/>
                </a:solidFill>
                <a:latin typeface="Calibri"/>
                <a:cs typeface="Calibri"/>
              </a:rPr>
              <a:t>state.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9707" y="4979161"/>
            <a:ext cx="6477635" cy="3308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There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are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all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preconditions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success of such a</a:t>
            </a:r>
            <a:r>
              <a:rPr sz="2000" b="1" spc="-7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program.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0890" y="5690266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83825" y="4274210"/>
            <a:ext cx="1584198" cy="10735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91375" y="762000"/>
            <a:ext cx="8001000" cy="16619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5400" spc="-5" dirty="0">
                <a:solidFill>
                  <a:srgbClr val="008000"/>
                </a:solidFill>
              </a:rPr>
              <a:t>Thank </a:t>
            </a:r>
            <a:r>
              <a:rPr sz="5400" spc="-10" dirty="0">
                <a:solidFill>
                  <a:srgbClr val="008000"/>
                </a:solidFill>
              </a:rPr>
              <a:t>you</a:t>
            </a:r>
            <a:r>
              <a:rPr sz="5400" spc="-95" dirty="0">
                <a:solidFill>
                  <a:srgbClr val="008000"/>
                </a:solidFill>
              </a:rPr>
              <a:t> </a:t>
            </a:r>
            <a:r>
              <a:rPr sz="5400" dirty="0">
                <a:solidFill>
                  <a:srgbClr val="008000"/>
                </a:solidFill>
              </a:rPr>
              <a:t>!</a:t>
            </a:r>
          </a:p>
          <a:p>
            <a:pPr algn="ctr">
              <a:lnSpc>
                <a:spcPct val="100000"/>
              </a:lnSpc>
            </a:pPr>
            <a:r>
              <a:rPr sz="5400" spc="-20" dirty="0">
                <a:solidFill>
                  <a:srgbClr val="008000"/>
                </a:solidFill>
              </a:rPr>
              <a:t>Welcome </a:t>
            </a:r>
            <a:r>
              <a:rPr sz="5400" spc="-15" dirty="0">
                <a:solidFill>
                  <a:srgbClr val="008000"/>
                </a:solidFill>
              </a:rPr>
              <a:t>to</a:t>
            </a:r>
            <a:r>
              <a:rPr sz="5400" spc="-55" dirty="0">
                <a:solidFill>
                  <a:srgbClr val="008000"/>
                </a:solidFill>
              </a:rPr>
              <a:t> </a:t>
            </a:r>
            <a:r>
              <a:rPr sz="5400" spc="-10" dirty="0">
                <a:solidFill>
                  <a:srgbClr val="008000"/>
                </a:solidFill>
              </a:rPr>
              <a:t>cooperation!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1243" y="3480054"/>
            <a:ext cx="7749540" cy="2018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70585">
              <a:lnSpc>
                <a:spcPct val="100000"/>
              </a:lnSpc>
            </a:pPr>
            <a:r>
              <a:rPr sz="1900" b="1" spc="-1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900" b="1" spc="-5" dirty="0">
                <a:solidFill>
                  <a:srgbClr val="29865C"/>
                </a:solidFill>
                <a:latin typeface="Calibri"/>
                <a:cs typeface="Calibri"/>
              </a:rPr>
              <a:t>National Association of </a:t>
            </a:r>
            <a:r>
              <a:rPr sz="1900" b="1" spc="-10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1900" b="1" spc="-5" dirty="0">
                <a:solidFill>
                  <a:srgbClr val="29865C"/>
                </a:solidFill>
                <a:latin typeface="Calibri"/>
                <a:cs typeface="Calibri"/>
              </a:rPr>
              <a:t>Advisory Services of</a:t>
            </a:r>
            <a:r>
              <a:rPr sz="1900" b="1" spc="1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29865C"/>
                </a:solidFill>
                <a:latin typeface="Calibri"/>
                <a:cs typeface="Calibri"/>
              </a:rPr>
              <a:t>Ukraine</a:t>
            </a:r>
            <a:endParaRPr sz="19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10 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Geroyev Oborony street, 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office </a:t>
            </a: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10, </a:t>
            </a:r>
            <a:r>
              <a:rPr sz="1600" spc="-30" dirty="0">
                <a:solidFill>
                  <a:srgbClr val="006600"/>
                </a:solidFill>
                <a:latin typeface="Calibri"/>
                <a:cs typeface="Calibri"/>
              </a:rPr>
              <a:t>Kiev, </a:t>
            </a: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03680,</a:t>
            </a:r>
            <a:r>
              <a:rPr sz="1600" spc="295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Ukraine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Mob.phone: </a:t>
            </a: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+38 097</a:t>
            </a:r>
            <a:r>
              <a:rPr sz="1600" spc="4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574-73-27</a:t>
            </a:r>
            <a:endParaRPr sz="1600">
              <a:latin typeface="Calibri"/>
              <a:cs typeface="Calibri"/>
            </a:endParaRPr>
          </a:p>
          <a:p>
            <a:pPr marL="12700" marR="4885690">
              <a:lnSpc>
                <a:spcPct val="100000"/>
              </a:lnSpc>
            </a:pP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Е-mail: </a:t>
            </a:r>
            <a:r>
              <a:rPr sz="1600" u="heavy" spc="-10" dirty="0">
                <a:solidFill>
                  <a:srgbClr val="0000FF"/>
                </a:solidFill>
                <a:latin typeface="Calibri"/>
                <a:cs typeface="Calibri"/>
                <a:hlinkClick r:id="rId2"/>
              </a:rPr>
              <a:t>doradaukraine@gmail.com </a:t>
            </a:r>
            <a:r>
              <a:rPr sz="1600" u="heavy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Skype:</a:t>
            </a:r>
            <a:r>
              <a:rPr sz="1600" spc="-8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333FF"/>
                </a:solidFill>
                <a:latin typeface="Calibri"/>
                <a:cs typeface="Calibri"/>
              </a:rPr>
              <a:t>doradaua</a:t>
            </a:r>
            <a:endParaRPr sz="1600">
              <a:latin typeface="Calibri"/>
              <a:cs typeface="Calibri"/>
            </a:endParaRPr>
          </a:p>
          <a:p>
            <a:pPr marL="12700" marR="2180590">
              <a:lnSpc>
                <a:spcPts val="1540"/>
              </a:lnSpc>
              <a:spcBef>
                <a:spcPts val="365"/>
              </a:spcBef>
            </a:pP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Web-page: </a:t>
            </a:r>
            <a:r>
              <a:rPr sz="1600" u="heavy" spc="-15" dirty="0">
                <a:solidFill>
                  <a:srgbClr val="0000FF"/>
                </a:solidFill>
                <a:latin typeface="Calibri"/>
                <a:cs typeface="Calibri"/>
                <a:hlinkClick r:id="rId3"/>
              </a:rPr>
              <a:t>www.dorada.org.ua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, </a:t>
            </a:r>
            <a:r>
              <a:rPr sz="1600" u="heavy" spc="-15" dirty="0">
                <a:solidFill>
                  <a:srgbClr val="0000FF"/>
                </a:solidFill>
                <a:latin typeface="Calibri"/>
                <a:cs typeface="Calibri"/>
                <a:hlinkClick r:id="rId4"/>
              </a:rPr>
              <a:t>www.facebook.com/adm.NAAASU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,  </a:t>
            </a:r>
            <a:r>
              <a:rPr sz="1600" u="heavy" spc="-15" dirty="0">
                <a:solidFill>
                  <a:srgbClr val="0000FF"/>
                </a:solidFill>
                <a:latin typeface="Calibri"/>
                <a:cs typeface="Calibri"/>
                <a:hlinkClick r:id="rId5"/>
              </a:rPr>
              <a:t>ww.youtube.com/user/doradaukraine/videos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51523" y="5730646"/>
            <a:ext cx="8744331" cy="17405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46761" y="572588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7944" y="96342"/>
            <a:ext cx="877252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20" dirty="0">
                <a:solidFill>
                  <a:srgbClr val="FFFF00"/>
                </a:solidFill>
              </a:rPr>
              <a:t>Why </a:t>
            </a:r>
            <a:r>
              <a:rPr sz="3200" spc="-10" dirty="0">
                <a:solidFill>
                  <a:srgbClr val="FFFF00"/>
                </a:solidFill>
              </a:rPr>
              <a:t>agricultural </a:t>
            </a:r>
            <a:r>
              <a:rPr sz="3200" dirty="0">
                <a:solidFill>
                  <a:srgbClr val="FFFF00"/>
                </a:solidFill>
              </a:rPr>
              <a:t>advisory services</a:t>
            </a:r>
            <a:r>
              <a:rPr sz="3200" spc="-15" dirty="0">
                <a:solidFill>
                  <a:srgbClr val="FFFF00"/>
                </a:solidFill>
              </a:rPr>
              <a:t> </a:t>
            </a:r>
            <a:r>
              <a:rPr sz="3200" spc="-10" dirty="0">
                <a:solidFill>
                  <a:srgbClr val="FFFF00"/>
                </a:solidFill>
              </a:rPr>
              <a:t>are</a:t>
            </a:r>
            <a:endParaRPr sz="3200" dirty="0">
              <a:solidFill>
                <a:srgbClr val="FFFF00"/>
              </a:solidFill>
            </a:endParaRPr>
          </a:p>
          <a:p>
            <a:pPr marL="635"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important </a:t>
            </a:r>
            <a:r>
              <a:rPr sz="3200" spc="-15" dirty="0">
                <a:solidFill>
                  <a:srgbClr val="FFFF00"/>
                </a:solidFill>
              </a:rPr>
              <a:t>for </a:t>
            </a:r>
            <a:r>
              <a:rPr sz="3200" spc="-10" dirty="0">
                <a:solidFill>
                  <a:srgbClr val="FFFF00"/>
                </a:solidFill>
              </a:rPr>
              <a:t>Ukraine</a:t>
            </a:r>
            <a:r>
              <a:rPr sz="3200" spc="-50" dirty="0">
                <a:solidFill>
                  <a:srgbClr val="FFFF00"/>
                </a:solidFill>
              </a:rPr>
              <a:t> </a:t>
            </a:r>
            <a:r>
              <a:rPr sz="3200" dirty="0">
                <a:solidFill>
                  <a:srgbClr val="FFFF00"/>
                </a:solidFill>
              </a:rPr>
              <a:t>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707" y="1421638"/>
            <a:ext cx="8509000" cy="2416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buFont typeface="Arial"/>
              <a:buChar char="•"/>
              <a:tabLst>
                <a:tab pos="299085" algn="l"/>
                <a:tab pos="299720" algn="l"/>
                <a:tab pos="4958080" algn="l"/>
              </a:tabLst>
            </a:pPr>
            <a:r>
              <a:rPr sz="1600" b="1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population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(2014)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14164,9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thousand</a:t>
            </a:r>
            <a:r>
              <a:rPr sz="1600" b="1" spc="2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people</a:t>
            </a:r>
            <a:r>
              <a:rPr sz="1600" b="1" spc="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or	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31,3%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total</a:t>
            </a:r>
            <a:r>
              <a:rPr sz="1600" b="1" spc="-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population.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ts val="1825"/>
              </a:lnSpc>
              <a:spcBef>
                <a:spcPts val="78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10" dirty="0">
                <a:solidFill>
                  <a:srgbClr val="006600"/>
                </a:solidFill>
                <a:latin typeface="Calibri"/>
                <a:cs typeface="Calibri"/>
              </a:rPr>
              <a:t>Agricultural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land  - </a:t>
            </a:r>
            <a:r>
              <a:rPr sz="1600" b="1" spc="-10" dirty="0">
                <a:solidFill>
                  <a:srgbClr val="006600"/>
                </a:solidFill>
                <a:latin typeface="Calibri"/>
                <a:cs typeface="Calibri"/>
              </a:rPr>
              <a:t>42744,5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thousand </a:t>
            </a:r>
            <a:r>
              <a:rPr sz="1600" b="1" spc="135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ha.</a:t>
            </a:r>
            <a:endParaRPr sz="1600" dirty="0">
              <a:latin typeface="Calibri"/>
              <a:cs typeface="Calibri"/>
            </a:endParaRPr>
          </a:p>
          <a:p>
            <a:pPr marL="299085" marR="375920" indent="-286385">
              <a:lnSpc>
                <a:spcPts val="1730"/>
              </a:lnSpc>
              <a:spcBef>
                <a:spcPts val="12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10" dirty="0">
                <a:solidFill>
                  <a:srgbClr val="0099FF"/>
                </a:solidFill>
                <a:latin typeface="Calibri"/>
                <a:cs typeface="Calibri"/>
              </a:rPr>
              <a:t>The number </a:t>
            </a:r>
            <a:r>
              <a:rPr sz="1600" b="1" spc="-5" dirty="0">
                <a:solidFill>
                  <a:srgbClr val="0099FF"/>
                </a:solidFill>
                <a:latin typeface="Calibri"/>
                <a:cs typeface="Calibri"/>
              </a:rPr>
              <a:t>of </a:t>
            </a:r>
            <a:r>
              <a:rPr sz="1600" b="1" spc="-15" dirty="0">
                <a:solidFill>
                  <a:srgbClr val="0099FF"/>
                </a:solidFill>
                <a:latin typeface="Calibri"/>
                <a:cs typeface="Calibri"/>
              </a:rPr>
              <a:t>owners </a:t>
            </a:r>
            <a:r>
              <a:rPr sz="1600" b="1" spc="-5" dirty="0">
                <a:solidFill>
                  <a:srgbClr val="0099FF"/>
                </a:solidFill>
                <a:latin typeface="Calibri"/>
                <a:cs typeface="Calibri"/>
              </a:rPr>
              <a:t>of land </a:t>
            </a:r>
            <a:r>
              <a:rPr sz="1600" b="1" spc="-10" dirty="0">
                <a:solidFill>
                  <a:srgbClr val="0099FF"/>
                </a:solidFill>
                <a:latin typeface="Calibri"/>
                <a:cs typeface="Calibri"/>
              </a:rPr>
              <a:t>shares (stocks) </a:t>
            </a:r>
            <a:r>
              <a:rPr sz="1600" b="1" spc="-5" dirty="0">
                <a:solidFill>
                  <a:srgbClr val="0099FF"/>
                </a:solidFill>
                <a:latin typeface="Calibri"/>
                <a:cs typeface="Calibri"/>
              </a:rPr>
              <a:t>- about 7 million </a:t>
            </a:r>
            <a:r>
              <a:rPr sz="1600" b="1" spc="-10" dirty="0">
                <a:solidFill>
                  <a:srgbClr val="0099FF"/>
                </a:solidFill>
                <a:latin typeface="Calibri"/>
                <a:cs typeface="Calibri"/>
              </a:rPr>
              <a:t>persons, the </a:t>
            </a:r>
            <a:r>
              <a:rPr sz="1600" b="1" spc="-15" dirty="0">
                <a:solidFill>
                  <a:srgbClr val="0099FF"/>
                </a:solidFill>
                <a:latin typeface="Calibri"/>
                <a:cs typeface="Calibri"/>
              </a:rPr>
              <a:t>average </a:t>
            </a:r>
            <a:r>
              <a:rPr sz="1600" b="1" spc="-10" dirty="0">
                <a:solidFill>
                  <a:srgbClr val="0099FF"/>
                </a:solidFill>
                <a:latin typeface="Calibri"/>
                <a:cs typeface="Calibri"/>
              </a:rPr>
              <a:t>share </a:t>
            </a:r>
            <a:r>
              <a:rPr sz="1600" b="1" spc="-5" dirty="0">
                <a:solidFill>
                  <a:srgbClr val="0099FF"/>
                </a:solidFill>
                <a:latin typeface="Calibri"/>
                <a:cs typeface="Calibri"/>
              </a:rPr>
              <a:t>of  about 4</a:t>
            </a:r>
            <a:r>
              <a:rPr sz="1600" b="1" spc="-60" dirty="0">
                <a:solidFill>
                  <a:srgbClr val="0099FF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99FF"/>
                </a:solidFill>
                <a:latin typeface="Calibri"/>
                <a:cs typeface="Calibri"/>
              </a:rPr>
              <a:t>hectares.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ts val="1825"/>
              </a:lnSpc>
              <a:spcBef>
                <a:spcPts val="1135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The number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of people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employed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in agriculture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(2014)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3577,5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thousand people  or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17,5%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b="1" spc="7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total</a:t>
            </a:r>
            <a:endParaRPr sz="1600" dirty="0">
              <a:latin typeface="Calibri"/>
              <a:cs typeface="Calibri"/>
            </a:endParaRPr>
          </a:p>
          <a:p>
            <a:pPr marL="299085">
              <a:lnSpc>
                <a:spcPts val="1825"/>
              </a:lnSpc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population.</a:t>
            </a:r>
            <a:endParaRPr sz="1600" dirty="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spcBef>
                <a:spcPts val="19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Including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hired </a:t>
            </a:r>
            <a:r>
              <a:rPr sz="1600" b="1" spc="-20" dirty="0">
                <a:solidFill>
                  <a:srgbClr val="29865C"/>
                </a:solidFill>
                <a:latin typeface="Calibri"/>
                <a:cs typeface="Calibri"/>
              </a:rPr>
              <a:t>workers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- 659,9 thousand</a:t>
            </a:r>
            <a:r>
              <a:rPr sz="1600" b="1" spc="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people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53975" algn="ctr">
              <a:lnSpc>
                <a:spcPct val="100000"/>
              </a:lnSpc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NUMBER OF </a:t>
            </a:r>
            <a:r>
              <a:rPr sz="1600" b="1" spc="-20" dirty="0">
                <a:solidFill>
                  <a:srgbClr val="29865C"/>
                </a:solidFill>
                <a:latin typeface="Calibri"/>
                <a:cs typeface="Calibri"/>
              </a:rPr>
              <a:t>AGRICULTURAL</a:t>
            </a:r>
            <a:r>
              <a:rPr sz="1600" b="1" spc="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ENTERPRISES</a:t>
            </a:r>
            <a:endParaRPr sz="1600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40182" y="3841750"/>
          <a:ext cx="5068494" cy="1860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04081"/>
                <a:gridCol w="2164413"/>
              </a:tblGrid>
              <a:tr h="211150"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3815" algn="r">
                        <a:lnSpc>
                          <a:spcPts val="151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as of July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1,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2013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798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Commercial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companies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ts val="1585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8295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417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Private</a:t>
                      </a:r>
                      <a:r>
                        <a:rPr sz="16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entities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0800" algn="r">
                        <a:lnSpc>
                          <a:spcPts val="15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4153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456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Production</a:t>
                      </a:r>
                      <a:r>
                        <a:rPr sz="1600" spc="-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cooperatives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0960" algn="r">
                        <a:lnSpc>
                          <a:spcPts val="15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810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456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lr>
                          <a:srgbClr val="29865C"/>
                        </a:buClr>
                        <a:buFont typeface="Calibri"/>
                        <a:buChar char="•"/>
                        <a:tabLst>
                          <a:tab pos="170180" algn="l"/>
                        </a:tabLst>
                      </a:pPr>
                      <a:r>
                        <a:rPr sz="1600" b="1" spc="-10" dirty="0">
                          <a:solidFill>
                            <a:srgbClr val="0099FF"/>
                          </a:solidFill>
                          <a:latin typeface="Calibri"/>
                          <a:cs typeface="Calibri"/>
                        </a:rPr>
                        <a:t>Farming</a:t>
                      </a:r>
                      <a:r>
                        <a:rPr sz="1600" b="1" spc="-35" dirty="0">
                          <a:solidFill>
                            <a:srgbClr val="0099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5" dirty="0">
                          <a:solidFill>
                            <a:srgbClr val="0099FF"/>
                          </a:solidFill>
                          <a:latin typeface="Calibri"/>
                          <a:cs typeface="Calibri"/>
                        </a:rPr>
                        <a:t>enterprises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40005" algn="r">
                        <a:lnSpc>
                          <a:spcPts val="1585"/>
                        </a:lnSpc>
                      </a:pPr>
                      <a:r>
                        <a:rPr sz="1600" b="1" spc="-5" dirty="0">
                          <a:solidFill>
                            <a:srgbClr val="0099FF"/>
                          </a:solidFill>
                          <a:latin typeface="Calibri"/>
                          <a:cs typeface="Calibri"/>
                        </a:rPr>
                        <a:t>40856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456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State-owned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enterprises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604" algn="r">
                        <a:lnSpc>
                          <a:spcPts val="1585"/>
                        </a:lnSpc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278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19468">
                <a:tc>
                  <a:txBody>
                    <a:bodyPr/>
                    <a:lstStyle/>
                    <a:p>
                      <a:pPr marL="169545" indent="-147320">
                        <a:lnSpc>
                          <a:spcPts val="1585"/>
                        </a:lnSpc>
                        <a:buChar char="•"/>
                        <a:tabLst>
                          <a:tab pos="170180" algn="l"/>
                        </a:tabLst>
                      </a:pPr>
                      <a:r>
                        <a:rPr sz="1600" spc="-5" dirty="0">
                          <a:latin typeface="Calibri"/>
                          <a:cs typeface="Calibri"/>
                        </a:rPr>
                        <a:t>Enterprises of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other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  <a:tr h="274891">
                <a:tc>
                  <a:txBody>
                    <a:bodyPr/>
                    <a:lstStyle/>
                    <a:p>
                      <a:pPr marL="22225">
                        <a:lnSpc>
                          <a:spcPts val="1585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economic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activity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type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57150" algn="r">
                        <a:lnSpc>
                          <a:spcPts val="1585"/>
                        </a:lnSpc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1466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05073" y="5750682"/>
            <a:ext cx="8744331" cy="17405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66128" y="5933960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38328" y="382778"/>
            <a:ext cx="860087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46455" algn="ctr">
              <a:lnSpc>
                <a:spcPct val="100000"/>
              </a:lnSpc>
            </a:pPr>
            <a:r>
              <a:rPr sz="4000" spc="-10" dirty="0">
                <a:solidFill>
                  <a:srgbClr val="FFFF00"/>
                </a:solidFill>
              </a:rPr>
              <a:t>History in</a:t>
            </a:r>
            <a:r>
              <a:rPr sz="4000" spc="-50" dirty="0">
                <a:solidFill>
                  <a:srgbClr val="FFFF00"/>
                </a:solidFill>
              </a:rPr>
              <a:t> </a:t>
            </a:r>
            <a:r>
              <a:rPr sz="4000" spc="-5" dirty="0">
                <a:solidFill>
                  <a:srgbClr val="FFFF00"/>
                </a:solidFill>
              </a:rPr>
              <a:t>documents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49707" y="1447038"/>
            <a:ext cx="8450580" cy="3820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90-ies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the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ХХth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century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–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creation of the first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services in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framework of international</a:t>
            </a:r>
            <a:r>
              <a:rPr sz="1400" spc="9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technical</a:t>
            </a:r>
            <a:endParaRPr sz="1400" dirty="0">
              <a:latin typeface="Calibri"/>
              <a:cs typeface="Calibri"/>
            </a:endParaRPr>
          </a:p>
          <a:p>
            <a:pPr marL="355600">
              <a:lnSpc>
                <a:spcPct val="100000"/>
              </a:lnSpc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assistance</a:t>
            </a:r>
            <a:r>
              <a:rPr sz="1400" spc="-7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projects.</a:t>
            </a:r>
            <a:endParaRPr sz="1400" dirty="0">
              <a:latin typeface="Calibri"/>
              <a:cs typeface="Calibri"/>
            </a:endParaRPr>
          </a:p>
          <a:p>
            <a:pPr marL="355600" marR="39878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2001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concept of formation and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network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advisory services in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Ukraine 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(Ministry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Agrarian </a:t>
            </a:r>
            <a:r>
              <a:rPr sz="1400" spc="-20" dirty="0">
                <a:solidFill>
                  <a:srgbClr val="29865C"/>
                </a:solidFill>
                <a:latin typeface="Calibri"/>
                <a:cs typeface="Calibri"/>
              </a:rPr>
              <a:t>Policy,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Ukrainian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Academy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Agrarian Sciences,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the National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Agrarian</a:t>
            </a:r>
            <a:r>
              <a:rPr sz="1400" spc="1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University).</a:t>
            </a:r>
            <a:endParaRPr sz="1400" dirty="0">
              <a:latin typeface="Calibri"/>
              <a:cs typeface="Calibri"/>
            </a:endParaRPr>
          </a:p>
          <a:p>
            <a:pPr marL="355600" marR="593725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2001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term «agricultural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advisory service»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was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first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used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Law of Ukraine «On Stimulating the  Development of Agriculture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Period</a:t>
            </a:r>
            <a:r>
              <a:rPr sz="1400" spc="1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2001-2004».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5600" algn="l"/>
              </a:tabLst>
            </a:pP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2002</a:t>
            </a:r>
            <a:r>
              <a:rPr sz="1400" b="1" spc="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-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Preparation</a:t>
            </a:r>
            <a:r>
              <a:rPr sz="1400" b="1" spc="-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</a:t>
            </a:r>
            <a:r>
              <a:rPr sz="1400" b="1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proposals</a:t>
            </a:r>
            <a:r>
              <a:rPr sz="1400" b="1" spc="-4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on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improvement</a:t>
            </a:r>
            <a:r>
              <a:rPr sz="1400" b="1" spc="-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</a:t>
            </a:r>
            <a:r>
              <a:rPr sz="1400" b="1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the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legal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 framework</a:t>
            </a:r>
            <a:r>
              <a:rPr sz="1400" b="1" spc="-4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and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the</a:t>
            </a:r>
            <a:r>
              <a:rPr sz="1400" b="1" spc="-3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development</a:t>
            </a:r>
            <a:r>
              <a:rPr sz="1400" b="1" spc="-5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</a:t>
            </a:r>
            <a:r>
              <a:rPr sz="1400" b="1" spc="-20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a</a:t>
            </a:r>
            <a:r>
              <a:rPr sz="1400" b="1" spc="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network</a:t>
            </a:r>
            <a:r>
              <a:rPr sz="1400" b="1" spc="-4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 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agricultural advisory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services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by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the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Cabinet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Ministers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Ukraine was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assigned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to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the priority provisions of  the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Programme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Ukraine's </a:t>
            </a:r>
            <a:r>
              <a:rPr sz="1400" b="1" spc="-10" dirty="0">
                <a:solidFill>
                  <a:srgbClr val="0000FF"/>
                </a:solidFill>
                <a:latin typeface="Calibri"/>
                <a:cs typeface="Calibri"/>
              </a:rPr>
              <a:t>integration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into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the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European </a:t>
            </a:r>
            <a:r>
              <a:rPr sz="1400" b="1" dirty="0">
                <a:solidFill>
                  <a:srgbClr val="0000FF"/>
                </a:solidFill>
                <a:latin typeface="Calibri"/>
                <a:cs typeface="Calibri"/>
              </a:rPr>
              <a:t>Union in</a:t>
            </a:r>
            <a:r>
              <a:rPr sz="1400" b="1" spc="-175" dirty="0">
                <a:solidFill>
                  <a:srgbClr val="0000FF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0000FF"/>
                </a:solidFill>
                <a:latin typeface="Calibri"/>
                <a:cs typeface="Calibri"/>
              </a:rPr>
              <a:t>2002.</a:t>
            </a:r>
            <a:endParaRPr sz="1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2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June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17, 2004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– the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Law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Ukraine «On Agricultural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Advisory</a:t>
            </a:r>
            <a:r>
              <a:rPr sz="1400" b="1" spc="-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Activities».</a:t>
            </a:r>
            <a:endParaRPr sz="1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4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2007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– National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target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program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of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agricultural advisory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activities </a:t>
            </a:r>
            <a:r>
              <a:rPr sz="1400" b="1" spc="-10" dirty="0">
                <a:solidFill>
                  <a:srgbClr val="FF0000"/>
                </a:solidFill>
                <a:latin typeface="Calibri"/>
                <a:cs typeface="Calibri"/>
              </a:rPr>
              <a:t>for </a:t>
            </a:r>
            <a:r>
              <a:rPr sz="1400" b="1" dirty="0">
                <a:solidFill>
                  <a:srgbClr val="FF0000"/>
                </a:solidFill>
                <a:latin typeface="Calibri"/>
                <a:cs typeface="Calibri"/>
              </a:rPr>
              <a:t>the period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until</a:t>
            </a:r>
            <a:r>
              <a:rPr sz="1400" b="1" spc="-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Calibri"/>
                <a:cs typeface="Calibri"/>
              </a:rPr>
              <a:t>2009.</a:t>
            </a:r>
            <a:endParaRPr sz="1400" dirty="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2011 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-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concept of the formation of the national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system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agricultural</a:t>
            </a:r>
            <a:r>
              <a:rPr sz="1400" spc="114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extension.</a:t>
            </a:r>
            <a:endParaRPr sz="1400" dirty="0">
              <a:latin typeface="Calibri"/>
              <a:cs typeface="Calibri"/>
            </a:endParaRPr>
          </a:p>
          <a:p>
            <a:pPr marL="355600" marR="502284" indent="-342900">
              <a:lnSpc>
                <a:spcPct val="100000"/>
              </a:lnSpc>
              <a:spcBef>
                <a:spcPts val="33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2011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- Action Plan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implement the Concept of formation of the national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system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of agricultural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advisory  services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400" dirty="0">
                <a:solidFill>
                  <a:srgbClr val="29865C"/>
                </a:solidFill>
                <a:latin typeface="Calibri"/>
                <a:cs typeface="Calibri"/>
              </a:rPr>
              <a:t>period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up </a:t>
            </a:r>
            <a:r>
              <a:rPr sz="1400" spc="-10" dirty="0">
                <a:solidFill>
                  <a:srgbClr val="29865C"/>
                </a:solidFill>
                <a:latin typeface="Calibri"/>
                <a:cs typeface="Calibri"/>
              </a:rPr>
              <a:t>to</a:t>
            </a:r>
            <a:r>
              <a:rPr sz="1400" spc="-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29865C"/>
                </a:solidFill>
                <a:latin typeface="Calibri"/>
                <a:cs typeface="Calibri"/>
              </a:rPr>
              <a:t>2015.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96038" y="55626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6281" y="23501"/>
            <a:ext cx="877252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indent="11113"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The Law </a:t>
            </a:r>
            <a:r>
              <a:rPr sz="3200" spc="-5" dirty="0">
                <a:solidFill>
                  <a:srgbClr val="FFFF00"/>
                </a:solidFill>
              </a:rPr>
              <a:t>of </a:t>
            </a:r>
            <a:r>
              <a:rPr sz="3200" spc="-10" dirty="0">
                <a:solidFill>
                  <a:srgbClr val="FFFF00"/>
                </a:solidFill>
              </a:rPr>
              <a:t>Ukraine </a:t>
            </a:r>
            <a:r>
              <a:rPr lang="en-US" sz="3200" spc="-10" dirty="0" smtClean="0">
                <a:solidFill>
                  <a:srgbClr val="FFFF00"/>
                </a:solidFill>
              </a:rPr>
              <a:t/>
            </a:r>
            <a:br>
              <a:rPr lang="en-US" sz="3200" spc="-10" dirty="0" smtClean="0">
                <a:solidFill>
                  <a:srgbClr val="FFFF00"/>
                </a:solidFill>
              </a:rPr>
            </a:br>
            <a:r>
              <a:rPr sz="3200" spc="-10" dirty="0" smtClean="0">
                <a:solidFill>
                  <a:srgbClr val="FFFF00"/>
                </a:solidFill>
              </a:rPr>
              <a:t>«</a:t>
            </a:r>
            <a:r>
              <a:rPr sz="3200" spc="-10" dirty="0">
                <a:solidFill>
                  <a:srgbClr val="FFFF00"/>
                </a:solidFill>
              </a:rPr>
              <a:t>On Agricultural  </a:t>
            </a:r>
            <a:r>
              <a:rPr sz="3200" spc="-5" dirty="0">
                <a:solidFill>
                  <a:srgbClr val="FFFF00"/>
                </a:solidFill>
              </a:rPr>
              <a:t>Advisory</a:t>
            </a:r>
            <a:r>
              <a:rPr sz="3200" spc="-30" dirty="0">
                <a:solidFill>
                  <a:srgbClr val="FFFF00"/>
                </a:solidFill>
              </a:rPr>
              <a:t> </a:t>
            </a:r>
            <a:r>
              <a:rPr sz="3200" spc="-5" dirty="0">
                <a:solidFill>
                  <a:srgbClr val="FFFF00"/>
                </a:solidFill>
              </a:rPr>
              <a:t>Activities»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6753" y="1225790"/>
            <a:ext cx="8450580" cy="4343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ct val="100000"/>
              </a:lnSpc>
            </a:pPr>
            <a:r>
              <a:rPr sz="1600" b="1" spc="-25" dirty="0">
                <a:solidFill>
                  <a:srgbClr val="006600"/>
                </a:solidFill>
                <a:latin typeface="Calibri"/>
                <a:cs typeface="Calibri"/>
              </a:rPr>
              <a:t>Two </a:t>
            </a:r>
            <a:r>
              <a:rPr sz="1600" b="1" spc="-10" dirty="0">
                <a:solidFill>
                  <a:srgbClr val="006600"/>
                </a:solidFill>
                <a:latin typeface="Calibri"/>
                <a:cs typeface="Calibri"/>
              </a:rPr>
              <a:t>main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objectives of </a:t>
            </a:r>
            <a:r>
              <a:rPr sz="1600" b="1" spc="-10" dirty="0">
                <a:solidFill>
                  <a:srgbClr val="006600"/>
                </a:solidFill>
                <a:latin typeface="Calibri"/>
                <a:cs typeface="Calibri"/>
              </a:rPr>
              <a:t>these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activities </a:t>
            </a:r>
            <a:r>
              <a:rPr sz="1600" b="1" spc="-15" dirty="0">
                <a:solidFill>
                  <a:srgbClr val="006600"/>
                </a:solidFill>
                <a:latin typeface="Calibri"/>
                <a:cs typeface="Calibri"/>
              </a:rPr>
              <a:t>were</a:t>
            </a:r>
            <a:r>
              <a:rPr sz="1600" b="1" spc="7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006600"/>
                </a:solidFill>
                <a:latin typeface="Calibri"/>
                <a:cs typeface="Calibri"/>
              </a:rPr>
              <a:t>identified:</a:t>
            </a:r>
            <a:endParaRPr sz="1600" dirty="0">
              <a:latin typeface="Calibri"/>
              <a:cs typeface="Calibri"/>
            </a:endParaRPr>
          </a:p>
          <a:p>
            <a:pPr marL="120650" indent="-107950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Improvement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of the 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welfare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of the 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rural</a:t>
            </a:r>
            <a:r>
              <a:rPr sz="1600" spc="8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population;</a:t>
            </a:r>
            <a:endParaRPr sz="1600" dirty="0">
              <a:latin typeface="Calibri"/>
              <a:cs typeface="Calibri"/>
            </a:endParaRPr>
          </a:p>
          <a:p>
            <a:pPr marL="120650" indent="-107950">
              <a:lnSpc>
                <a:spcPct val="100000"/>
              </a:lnSpc>
              <a:buChar char="-"/>
              <a:tabLst>
                <a:tab pos="121285" algn="l"/>
              </a:tabLst>
            </a:pP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Development </a:t>
            </a:r>
            <a:r>
              <a:rPr sz="1600" spc="-5" dirty="0">
                <a:solidFill>
                  <a:srgbClr val="006600"/>
                </a:solidFill>
                <a:latin typeface="Calibri"/>
                <a:cs typeface="Calibri"/>
              </a:rPr>
              <a:t>of the </a:t>
            </a:r>
            <a:r>
              <a:rPr sz="1600" spc="-15" dirty="0">
                <a:solidFill>
                  <a:srgbClr val="006600"/>
                </a:solidFill>
                <a:latin typeface="Calibri"/>
                <a:cs typeface="Calibri"/>
              </a:rPr>
              <a:t>rural</a:t>
            </a:r>
            <a:r>
              <a:rPr sz="1600" spc="40" dirty="0">
                <a:solidFill>
                  <a:srgbClr val="006600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6600"/>
                </a:solidFill>
                <a:latin typeface="Calibri"/>
                <a:cs typeface="Calibri"/>
              </a:rPr>
              <a:t>areas.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Law defines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the main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tasks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these</a:t>
            </a:r>
            <a:r>
              <a:rPr sz="1600" spc="4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29865C"/>
                </a:solidFill>
                <a:latin typeface="Calibri"/>
                <a:cs typeface="Calibri"/>
              </a:rPr>
              <a:t>activities</a:t>
            </a:r>
            <a:r>
              <a:rPr sz="1600" b="1" dirty="0">
                <a:solidFill>
                  <a:srgbClr val="29865C"/>
                </a:solidFill>
                <a:latin typeface="Calibri"/>
                <a:cs typeface="Calibri"/>
              </a:rPr>
              <a:t>: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920"/>
              </a:lnSpc>
            </a:pP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•raising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knowledge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level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improving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practical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skills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conducting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profitable</a:t>
            </a:r>
            <a:r>
              <a:rPr sz="1600" spc="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business;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835"/>
              </a:lnSpc>
              <a:buChar char="•"/>
              <a:tabLst>
                <a:tab pos="170180" algn="l"/>
              </a:tabLst>
            </a:pP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providing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economic entities and </a:t>
            </a:r>
            <a:r>
              <a:rPr sz="1700" spc="-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700" dirty="0">
                <a:solidFill>
                  <a:srgbClr val="29865C"/>
                </a:solidFill>
                <a:latin typeface="Calibri"/>
                <a:cs typeface="Calibri"/>
              </a:rPr>
              <a:t>population with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advisory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services 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on</a:t>
            </a:r>
            <a:r>
              <a:rPr sz="1700" b="1" spc="-2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25" dirty="0">
                <a:solidFill>
                  <a:srgbClr val="29865C"/>
                </a:solidFill>
                <a:latin typeface="Calibri"/>
                <a:cs typeface="Calibri"/>
              </a:rPr>
              <a:t>economy,</a:t>
            </a:r>
            <a:endParaRPr sz="1700" dirty="0">
              <a:latin typeface="Calibri"/>
              <a:cs typeface="Calibri"/>
            </a:endParaRPr>
          </a:p>
          <a:p>
            <a:pPr marL="12700">
              <a:lnSpc>
                <a:spcPts val="1835"/>
              </a:lnSpc>
            </a:pPr>
            <a:r>
              <a:rPr sz="1700" b="1" spc="-20" dirty="0">
                <a:solidFill>
                  <a:srgbClr val="29865C"/>
                </a:solidFill>
                <a:latin typeface="Calibri"/>
                <a:cs typeface="Calibri"/>
              </a:rPr>
              <a:t>technology,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management,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marketing,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accounting,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tax,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legislation, </a:t>
            </a:r>
            <a:r>
              <a:rPr sz="1700" b="1" spc="-20" dirty="0">
                <a:solidFill>
                  <a:srgbClr val="29865C"/>
                </a:solidFill>
                <a:latin typeface="Calibri"/>
                <a:cs typeface="Calibri"/>
              </a:rPr>
              <a:t>ecology, </a:t>
            </a:r>
            <a:r>
              <a:rPr sz="1700" b="1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1700" b="1" spc="-5" dirty="0">
                <a:solidFill>
                  <a:srgbClr val="29865C"/>
                </a:solidFill>
                <a:latin typeface="Calibri"/>
                <a:cs typeface="Calibri"/>
              </a:rPr>
              <a:t>the</a:t>
            </a:r>
            <a:r>
              <a:rPr sz="1700" b="1" spc="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29865C"/>
                </a:solidFill>
                <a:latin typeface="Calibri"/>
                <a:cs typeface="Calibri"/>
              </a:rPr>
              <a:t>like</a:t>
            </a:r>
            <a:r>
              <a:rPr sz="1700" spc="-10" dirty="0">
                <a:solidFill>
                  <a:srgbClr val="29865C"/>
                </a:solidFill>
                <a:latin typeface="Calibri"/>
                <a:cs typeface="Calibri"/>
              </a:rPr>
              <a:t>;</a:t>
            </a:r>
            <a:endParaRPr sz="1700" dirty="0">
              <a:latin typeface="Calibri"/>
              <a:cs typeface="Calibri"/>
            </a:endParaRPr>
          </a:p>
          <a:p>
            <a:pPr marL="12700" marR="517525">
              <a:lnSpc>
                <a:spcPts val="1540"/>
              </a:lnSpc>
              <a:spcBef>
                <a:spcPts val="370"/>
              </a:spcBef>
            </a:pP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•Providing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advisory services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1600" b="1" spc="-15" dirty="0">
                <a:solidFill>
                  <a:srgbClr val="29865C"/>
                </a:solidFill>
                <a:latin typeface="Calibri"/>
                <a:cs typeface="Calibri"/>
              </a:rPr>
              <a:t>executive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bodies and local municipalities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preparation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and 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implementation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plans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socio-economic development,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formation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civil</a:t>
            </a:r>
            <a:r>
              <a:rPr sz="1600" spc="2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society;</a:t>
            </a:r>
            <a:endParaRPr sz="1600" dirty="0">
              <a:latin typeface="Calibri"/>
              <a:cs typeface="Calibri"/>
            </a:endParaRPr>
          </a:p>
          <a:p>
            <a:pPr marL="12700" marR="5080">
              <a:lnSpc>
                <a:spcPts val="1540"/>
              </a:lnSpc>
              <a:spcBef>
                <a:spcPts val="380"/>
              </a:spcBef>
            </a:pP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•dissemination and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implementation/commissioning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modern technologies, the latest achievements 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of science and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 technology;</a:t>
            </a:r>
            <a:endParaRPr sz="1600" dirty="0">
              <a:latin typeface="Calibri"/>
              <a:cs typeface="Calibri"/>
            </a:endParaRPr>
          </a:p>
          <a:p>
            <a:pPr marL="12700" marR="622935">
              <a:lnSpc>
                <a:spcPts val="1540"/>
              </a:lnSpc>
              <a:spcBef>
                <a:spcPts val="380"/>
              </a:spcBef>
              <a:buChar char="•"/>
              <a:tabLst>
                <a:tab pos="149860" algn="l"/>
              </a:tabLst>
            </a:pP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fostering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non-agricultural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businesses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areas,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including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green  tourism, increase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population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employment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and the</a:t>
            </a:r>
            <a:r>
              <a:rPr sz="1600" spc="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like;</a:t>
            </a:r>
            <a:endParaRPr sz="1600" dirty="0">
              <a:latin typeface="Calibri"/>
              <a:cs typeface="Calibri"/>
            </a:endParaRPr>
          </a:p>
          <a:p>
            <a:pPr marL="47625">
              <a:lnSpc>
                <a:spcPts val="1355"/>
              </a:lnSpc>
            </a:pP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•work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1600" b="1" spc="-15" dirty="0">
                <a:solidFill>
                  <a:srgbClr val="29865C"/>
                </a:solidFill>
                <a:latin typeface="Calibri"/>
                <a:cs typeface="Calibri"/>
              </a:rPr>
              <a:t>rural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youth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,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initiation and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implementation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youth</a:t>
            </a:r>
            <a:r>
              <a:rPr sz="1600" spc="17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29865C"/>
                </a:solidFill>
                <a:latin typeface="Calibri"/>
                <a:cs typeface="Calibri"/>
              </a:rPr>
              <a:t>programs;</a:t>
            </a:r>
            <a:endParaRPr sz="1600" dirty="0">
              <a:latin typeface="Calibri"/>
              <a:cs typeface="Calibri"/>
            </a:endParaRPr>
          </a:p>
          <a:p>
            <a:pPr marL="205740" indent="-147320">
              <a:lnSpc>
                <a:spcPts val="1730"/>
              </a:lnSpc>
              <a:buFont typeface="Calibri"/>
              <a:buChar char="•"/>
              <a:tabLst>
                <a:tab pos="206375" algn="l"/>
              </a:tabLst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other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tasks 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as </a:t>
            </a:r>
            <a:r>
              <a:rPr sz="1600" spc="-10" dirty="0">
                <a:solidFill>
                  <a:srgbClr val="29865C"/>
                </a:solidFill>
                <a:latin typeface="Calibri"/>
                <a:cs typeface="Calibri"/>
              </a:rPr>
              <a:t>defined by</a:t>
            </a:r>
            <a:r>
              <a:rPr sz="1600" spc="-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spc="-35" dirty="0">
                <a:solidFill>
                  <a:srgbClr val="29865C"/>
                </a:solidFill>
                <a:latin typeface="Calibri"/>
                <a:cs typeface="Calibri"/>
              </a:rPr>
              <a:t>law.</a:t>
            </a:r>
            <a:endParaRPr sz="1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50" dirty="0">
              <a:latin typeface="Times New Roman"/>
              <a:cs typeface="Times New Roman"/>
            </a:endParaRPr>
          </a:p>
          <a:p>
            <a:pPr marL="12700">
              <a:lnSpc>
                <a:spcPts val="1730"/>
              </a:lnSpc>
              <a:spcBef>
                <a:spcPts val="5"/>
              </a:spcBef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1600" b="1" spc="-15" dirty="0">
                <a:solidFill>
                  <a:srgbClr val="29865C"/>
                </a:solidFill>
                <a:latin typeface="Calibri"/>
                <a:cs typeface="Calibri"/>
              </a:rPr>
              <a:t>marked 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objectives and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tasks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can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be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called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universal: they cover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all </a:t>
            </a:r>
            <a:r>
              <a:rPr sz="1600" b="1" spc="-10" dirty="0">
                <a:solidFill>
                  <a:srgbClr val="29865C"/>
                </a:solidFill>
                <a:latin typeface="Calibri"/>
                <a:cs typeface="Calibri"/>
              </a:rPr>
              <a:t>human </a:t>
            </a: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activities in</a:t>
            </a:r>
            <a:r>
              <a:rPr sz="1600" b="1" spc="24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29865C"/>
                </a:solidFill>
                <a:latin typeface="Calibri"/>
                <a:cs typeface="Calibri"/>
              </a:rPr>
              <a:t>rural</a:t>
            </a:r>
            <a:endParaRPr sz="1600" dirty="0">
              <a:latin typeface="Calibri"/>
              <a:cs typeface="Calibri"/>
            </a:endParaRPr>
          </a:p>
          <a:p>
            <a:pPr marL="12700">
              <a:lnSpc>
                <a:spcPts val="1730"/>
              </a:lnSpc>
            </a:pPr>
            <a:r>
              <a:rPr sz="1600" b="1" spc="-5" dirty="0">
                <a:solidFill>
                  <a:srgbClr val="29865C"/>
                </a:solidFill>
                <a:latin typeface="Calibri"/>
                <a:cs typeface="Calibri"/>
              </a:rPr>
              <a:t>areas.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That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is, in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fact, we are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talking about </a:t>
            </a:r>
            <a:r>
              <a:rPr sz="1600" b="1" spc="-15" dirty="0">
                <a:solidFill>
                  <a:srgbClr val="C00000"/>
                </a:solidFill>
                <a:latin typeface="Calibri"/>
                <a:cs typeface="Calibri"/>
              </a:rPr>
              <a:t>rural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advisory services, and not </a:t>
            </a:r>
            <a:r>
              <a:rPr sz="1600" b="1" spc="-10" dirty="0">
                <a:solidFill>
                  <a:srgbClr val="C00000"/>
                </a:solidFill>
                <a:latin typeface="Calibri"/>
                <a:cs typeface="Calibri"/>
              </a:rPr>
              <a:t>just</a:t>
            </a:r>
            <a:r>
              <a:rPr sz="1600" b="1" spc="17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libri"/>
                <a:cs typeface="Calibri"/>
              </a:rPr>
              <a:t>agricultural.</a:t>
            </a:r>
            <a:endParaRPr sz="16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907" y="5723698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624" y="32759"/>
            <a:ext cx="8690776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600" spc="-10" dirty="0">
                <a:solidFill>
                  <a:srgbClr val="FFFF00"/>
                </a:solidFill>
              </a:rPr>
              <a:t>The </a:t>
            </a:r>
            <a:r>
              <a:rPr sz="3600" spc="-15" dirty="0">
                <a:solidFill>
                  <a:srgbClr val="FFFF00"/>
                </a:solidFill>
              </a:rPr>
              <a:t>Law </a:t>
            </a:r>
            <a:r>
              <a:rPr sz="3600" spc="-5" dirty="0">
                <a:solidFill>
                  <a:srgbClr val="FFFF00"/>
                </a:solidFill>
              </a:rPr>
              <a:t>of </a:t>
            </a:r>
            <a:r>
              <a:rPr sz="3600" spc="-15" dirty="0" smtClean="0">
                <a:solidFill>
                  <a:srgbClr val="FFFF00"/>
                </a:solidFill>
              </a:rPr>
              <a:t>Ukraine</a:t>
            </a:r>
            <a:r>
              <a:rPr lang="en-US" sz="3600" spc="-15" dirty="0" smtClean="0">
                <a:solidFill>
                  <a:srgbClr val="FFFF00"/>
                </a:solidFill>
              </a:rPr>
              <a:t/>
            </a:r>
            <a:br>
              <a:rPr lang="en-US" sz="3600" spc="-15" dirty="0" smtClean="0">
                <a:solidFill>
                  <a:srgbClr val="FFFF00"/>
                </a:solidFill>
              </a:rPr>
            </a:br>
            <a:r>
              <a:rPr sz="3600" spc="-5" dirty="0" smtClean="0">
                <a:solidFill>
                  <a:srgbClr val="FFFF00"/>
                </a:solidFill>
              </a:rPr>
              <a:t>«On </a:t>
            </a:r>
            <a:r>
              <a:rPr sz="3600" spc="-10" dirty="0">
                <a:solidFill>
                  <a:srgbClr val="FFFF00"/>
                </a:solidFill>
              </a:rPr>
              <a:t>Agricultural</a:t>
            </a:r>
            <a:r>
              <a:rPr sz="3600" spc="145" dirty="0">
                <a:solidFill>
                  <a:srgbClr val="FFFF00"/>
                </a:solidFill>
              </a:rPr>
              <a:t> </a:t>
            </a:r>
            <a:r>
              <a:rPr sz="3600" spc="-5" dirty="0" smtClean="0">
                <a:solidFill>
                  <a:srgbClr val="FFFF00"/>
                </a:solidFill>
              </a:rPr>
              <a:t>Advisory</a:t>
            </a:r>
            <a:r>
              <a:rPr lang="en-US" sz="3600" spc="-5" dirty="0" smtClean="0">
                <a:solidFill>
                  <a:srgbClr val="FFFF00"/>
                </a:solidFill>
              </a:rPr>
              <a:t> </a:t>
            </a:r>
            <a:r>
              <a:rPr sz="3600" spc="-5" dirty="0" smtClean="0">
                <a:solidFill>
                  <a:srgbClr val="FFFF00"/>
                </a:solidFill>
              </a:rPr>
              <a:t>Activities</a:t>
            </a:r>
            <a:r>
              <a:rPr sz="3600" spc="-5" dirty="0">
                <a:solidFill>
                  <a:srgbClr val="FFFF00"/>
                </a:solidFill>
              </a:rPr>
              <a:t>»</a:t>
            </a:r>
            <a:endParaRPr sz="36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707" y="1438909"/>
            <a:ext cx="7764780" cy="310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Basic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methods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advisory</a:t>
            </a:r>
            <a:r>
              <a:rPr sz="2400" b="1" spc="-6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work: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buFont typeface="Calibri"/>
              <a:buChar char="o"/>
              <a:tabLst>
                <a:tab pos="241300" algn="l"/>
              </a:tabLst>
            </a:pPr>
            <a:r>
              <a:rPr sz="2400" b="1" spc="-25" dirty="0">
                <a:solidFill>
                  <a:srgbClr val="29865C"/>
                </a:solidFill>
                <a:latin typeface="Calibri"/>
                <a:cs typeface="Calibri"/>
              </a:rPr>
              <a:t>Training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producers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rural</a:t>
            </a:r>
            <a:r>
              <a:rPr sz="2400" spc="-8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population;</a:t>
            </a:r>
            <a:endParaRPr sz="24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Calibri"/>
              <a:buChar char="o"/>
              <a:tabLst>
                <a:tab pos="241300" algn="l"/>
              </a:tabLst>
            </a:pP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Studies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socio-economic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problems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rural areas</a:t>
            </a:r>
            <a:r>
              <a:rPr sz="2400" spc="-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 options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address</a:t>
            </a:r>
            <a:r>
              <a:rPr sz="2400" b="1" spc="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them;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75"/>
              </a:spcBef>
              <a:buFont typeface="Calibri"/>
              <a:buChar char="o"/>
              <a:tabLst>
                <a:tab pos="241300" algn="l"/>
                <a:tab pos="2348865" algn="l"/>
              </a:tabLst>
            </a:pP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Demonstration	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forms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methods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of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economic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entities;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 o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Information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support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provided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business entities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rural  population,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</a:t>
            </a:r>
            <a:r>
              <a:rPr sz="2400" b="1" spc="-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like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2818" y="5584253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5666" y="0"/>
            <a:ext cx="8677072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The </a:t>
            </a:r>
            <a:r>
              <a:rPr sz="3200" spc="-15" dirty="0">
                <a:solidFill>
                  <a:srgbClr val="FFFF00"/>
                </a:solidFill>
              </a:rPr>
              <a:t>Law </a:t>
            </a:r>
            <a:r>
              <a:rPr sz="3200" spc="-5" dirty="0">
                <a:solidFill>
                  <a:srgbClr val="FFFF00"/>
                </a:solidFill>
              </a:rPr>
              <a:t>of </a:t>
            </a:r>
            <a:r>
              <a:rPr sz="3200" spc="-15" dirty="0" smtClean="0">
                <a:solidFill>
                  <a:srgbClr val="FFFF00"/>
                </a:solidFill>
              </a:rPr>
              <a:t>Ukraine</a:t>
            </a:r>
            <a:r>
              <a:rPr lang="en-US" sz="3200" spc="-15" dirty="0" smtClean="0">
                <a:solidFill>
                  <a:srgbClr val="FFFF00"/>
                </a:solidFill>
              </a:rPr>
              <a:t/>
            </a:r>
            <a:br>
              <a:rPr lang="en-US" sz="3200" spc="-15" dirty="0" smtClean="0">
                <a:solidFill>
                  <a:srgbClr val="FFFF00"/>
                </a:solidFill>
              </a:rPr>
            </a:br>
            <a:r>
              <a:rPr sz="3200" spc="-5" dirty="0" smtClean="0">
                <a:solidFill>
                  <a:srgbClr val="FFFF00"/>
                </a:solidFill>
              </a:rPr>
              <a:t>«On </a:t>
            </a:r>
            <a:r>
              <a:rPr sz="3200" spc="-10" dirty="0">
                <a:solidFill>
                  <a:srgbClr val="FFFF00"/>
                </a:solidFill>
              </a:rPr>
              <a:t>Agricultural</a:t>
            </a:r>
            <a:r>
              <a:rPr sz="3200" spc="145" dirty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Advisory</a:t>
            </a:r>
            <a:r>
              <a:rPr lang="en-US" sz="3200" spc="-5" dirty="0" smtClean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Activities</a:t>
            </a:r>
            <a:r>
              <a:rPr sz="3200" spc="-5" dirty="0">
                <a:solidFill>
                  <a:srgbClr val="FFFF00"/>
                </a:solidFill>
              </a:rPr>
              <a:t>»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707" y="1981200"/>
            <a:ext cx="8428990" cy="30283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Subjects of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advisory</a:t>
            </a:r>
            <a:r>
              <a:rPr sz="2400" b="1" spc="-7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work: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consultants,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experts-</a:t>
            </a:r>
            <a:r>
              <a:rPr sz="2400" spc="-8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consultants,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advisory</a:t>
            </a:r>
            <a:r>
              <a:rPr sz="2400" spc="-7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services.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law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does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not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stipulate </a:t>
            </a:r>
            <a:r>
              <a:rPr sz="2400" b="1" spc="-20" dirty="0">
                <a:solidFill>
                  <a:srgbClr val="29865C"/>
                </a:solidFill>
                <a:latin typeface="Calibri"/>
                <a:cs typeface="Calibri"/>
              </a:rPr>
              <a:t>any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restrictions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regards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organizational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legal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form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or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ownership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agricultural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advisory  service.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2292" y="55626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713" y="105600"/>
            <a:ext cx="877252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The </a:t>
            </a:r>
            <a:r>
              <a:rPr sz="3200" spc="-15" dirty="0">
                <a:solidFill>
                  <a:srgbClr val="FFFF00"/>
                </a:solidFill>
              </a:rPr>
              <a:t>Law </a:t>
            </a:r>
            <a:r>
              <a:rPr sz="3200" spc="-5" dirty="0">
                <a:solidFill>
                  <a:srgbClr val="FFFF00"/>
                </a:solidFill>
              </a:rPr>
              <a:t>of </a:t>
            </a:r>
            <a:r>
              <a:rPr sz="3200" spc="-15" dirty="0" smtClean="0">
                <a:solidFill>
                  <a:srgbClr val="FFFF00"/>
                </a:solidFill>
              </a:rPr>
              <a:t>Ukraine</a:t>
            </a:r>
            <a:r>
              <a:rPr lang="en-US" sz="3200" spc="-15" dirty="0" smtClean="0">
                <a:solidFill>
                  <a:srgbClr val="FFFF00"/>
                </a:solidFill>
              </a:rPr>
              <a:t/>
            </a:r>
            <a:br>
              <a:rPr lang="en-US" sz="3200" spc="-15" dirty="0" smtClean="0">
                <a:solidFill>
                  <a:srgbClr val="FFFF00"/>
                </a:solidFill>
              </a:rPr>
            </a:br>
            <a:r>
              <a:rPr sz="3200" spc="-5" dirty="0" smtClean="0">
                <a:solidFill>
                  <a:srgbClr val="FFFF00"/>
                </a:solidFill>
              </a:rPr>
              <a:t>«On </a:t>
            </a:r>
            <a:r>
              <a:rPr sz="3200" spc="-10" dirty="0">
                <a:solidFill>
                  <a:srgbClr val="FFFF00"/>
                </a:solidFill>
              </a:rPr>
              <a:t>Agricultural</a:t>
            </a:r>
            <a:r>
              <a:rPr sz="3200" spc="145" dirty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Advisory</a:t>
            </a:r>
            <a:r>
              <a:rPr lang="en-US" sz="3200" spc="-5" dirty="0" smtClean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Activities</a:t>
            </a:r>
            <a:r>
              <a:rPr sz="3200" spc="-5" dirty="0">
                <a:solidFill>
                  <a:srgbClr val="FFFF00"/>
                </a:solidFill>
              </a:rPr>
              <a:t>»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8977" y="2286000"/>
            <a:ext cx="8531225" cy="33204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law establishes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several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mandatory</a:t>
            </a:r>
            <a:r>
              <a:rPr sz="2400" b="1" spc="6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requirements:</a:t>
            </a:r>
            <a:endParaRPr sz="2400" dirty="0">
              <a:latin typeface="Calibri"/>
              <a:cs typeface="Calibri"/>
            </a:endParaRPr>
          </a:p>
          <a:p>
            <a:pPr marL="12700" marR="806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legal person can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call itself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 advisory service, if it is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registered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in  the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Register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Advisory</a:t>
            </a:r>
            <a:r>
              <a:rPr sz="2400" b="1" spc="-7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Services;</a:t>
            </a:r>
            <a:endParaRPr sz="2400" dirty="0">
              <a:latin typeface="Calibri"/>
              <a:cs typeface="Calibri"/>
            </a:endParaRPr>
          </a:p>
          <a:p>
            <a:pPr marL="12700" marR="48260" algn="just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legal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person,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wishing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be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registered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Register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of Advisory  Services,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shall employ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at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least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three consultants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–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physical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persons, 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which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are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listed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in the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Register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of</a:t>
            </a:r>
            <a:r>
              <a:rPr sz="2400" spc="-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Consultants;</a:t>
            </a:r>
            <a:endParaRPr sz="2400" dirty="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buChar char="•"/>
              <a:tabLst>
                <a:tab pos="233679" algn="l"/>
                <a:tab pos="889000" algn="l"/>
                <a:tab pos="2564130" algn="l"/>
                <a:tab pos="5034280" algn="l"/>
              </a:tabLst>
            </a:pP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</a:t>
            </a:r>
            <a:r>
              <a:rPr sz="2400" spc="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physical</a:t>
            </a:r>
            <a:r>
              <a:rPr sz="2400" spc="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person,	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wishing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to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be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registered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in the</a:t>
            </a:r>
            <a:r>
              <a:rPr sz="2400" spc="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Register</a:t>
            </a:r>
            <a:r>
              <a:rPr sz="2400" spc="-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of 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Consultants,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shall</a:t>
            </a:r>
            <a:r>
              <a:rPr sz="2400" spc="1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undergo</a:t>
            </a:r>
            <a:r>
              <a:rPr sz="2400" spc="1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professional	training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,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pass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 qualification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29865C"/>
                </a:solidFill>
                <a:latin typeface="Calibri"/>
                <a:cs typeface="Calibri"/>
              </a:rPr>
              <a:t>exam,	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obtain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qualification certificate.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66128" y="57150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6130" y="105600"/>
            <a:ext cx="877252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The </a:t>
            </a:r>
            <a:r>
              <a:rPr sz="3200" spc="-15" dirty="0">
                <a:solidFill>
                  <a:srgbClr val="FFFF00"/>
                </a:solidFill>
              </a:rPr>
              <a:t>Law </a:t>
            </a:r>
            <a:r>
              <a:rPr sz="3200" spc="-5" dirty="0">
                <a:solidFill>
                  <a:srgbClr val="FFFF00"/>
                </a:solidFill>
              </a:rPr>
              <a:t>of </a:t>
            </a:r>
            <a:r>
              <a:rPr sz="3200" spc="-15" dirty="0" smtClean="0">
                <a:solidFill>
                  <a:srgbClr val="FFFF00"/>
                </a:solidFill>
              </a:rPr>
              <a:t>Ukraine</a:t>
            </a:r>
            <a:r>
              <a:rPr lang="en-US" sz="3200" spc="-15" dirty="0" smtClean="0">
                <a:solidFill>
                  <a:srgbClr val="FFFF00"/>
                </a:solidFill>
              </a:rPr>
              <a:t/>
            </a:r>
            <a:br>
              <a:rPr lang="en-US" sz="3200" spc="-15" dirty="0" smtClean="0">
                <a:solidFill>
                  <a:srgbClr val="FFFF00"/>
                </a:solidFill>
              </a:rPr>
            </a:br>
            <a:r>
              <a:rPr sz="3200" spc="-5" dirty="0" smtClean="0">
                <a:solidFill>
                  <a:srgbClr val="FFFF00"/>
                </a:solidFill>
              </a:rPr>
              <a:t>«On </a:t>
            </a:r>
            <a:r>
              <a:rPr sz="3200" spc="-10" dirty="0">
                <a:solidFill>
                  <a:srgbClr val="FFFF00"/>
                </a:solidFill>
              </a:rPr>
              <a:t>Agricultural</a:t>
            </a:r>
            <a:r>
              <a:rPr sz="3200" spc="145" dirty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Advisory</a:t>
            </a:r>
            <a:r>
              <a:rPr lang="en-US" sz="3200" spc="-5" dirty="0" smtClean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Activities</a:t>
            </a:r>
            <a:r>
              <a:rPr sz="3200" spc="-5" dirty="0">
                <a:solidFill>
                  <a:srgbClr val="FFFF00"/>
                </a:solidFill>
              </a:rPr>
              <a:t>»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7907" y="2362200"/>
            <a:ext cx="7873365" cy="2588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400" b="1" spc="-10" dirty="0">
                <a:solidFill>
                  <a:srgbClr val="29865C"/>
                </a:solidFill>
                <a:latin typeface="Calibri"/>
                <a:cs typeface="Calibri"/>
              </a:rPr>
              <a:t>law provides that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such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activities </a:t>
            </a:r>
            <a:r>
              <a:rPr sz="2400" b="1" spc="-15" dirty="0">
                <a:solidFill>
                  <a:srgbClr val="29865C"/>
                </a:solidFill>
                <a:latin typeface="Calibri"/>
                <a:cs typeface="Calibri"/>
              </a:rPr>
              <a:t>may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be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carried </a:t>
            </a:r>
            <a:r>
              <a:rPr sz="2400" b="1" dirty="0">
                <a:solidFill>
                  <a:srgbClr val="29865C"/>
                </a:solidFill>
                <a:latin typeface="Calibri"/>
                <a:cs typeface="Calibri"/>
              </a:rPr>
              <a:t>out</a:t>
            </a:r>
            <a:r>
              <a:rPr sz="2400" b="1" spc="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29865C"/>
                </a:solidFill>
                <a:latin typeface="Calibri"/>
                <a:cs typeface="Calibri"/>
              </a:rPr>
              <a:t>using: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400" spc="-25" dirty="0">
                <a:solidFill>
                  <a:srgbClr val="29865C"/>
                </a:solidFill>
                <a:latin typeface="Calibri"/>
                <a:cs typeface="Calibri"/>
              </a:rPr>
              <a:t>state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and local</a:t>
            </a:r>
            <a:r>
              <a:rPr sz="2400" spc="-7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budgets,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funds of economic</a:t>
            </a:r>
            <a:r>
              <a:rPr sz="2400" spc="-3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entities,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grants,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international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technical</a:t>
            </a:r>
            <a:r>
              <a:rPr sz="2400" spc="-4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assistance,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international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programs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and</a:t>
            </a:r>
            <a:r>
              <a:rPr sz="2400" spc="-2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projects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donations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400" spc="-15" dirty="0">
                <a:solidFill>
                  <a:srgbClr val="29865C"/>
                </a:solidFill>
                <a:latin typeface="Calibri"/>
                <a:cs typeface="Calibri"/>
              </a:rPr>
              <a:t>physical </a:t>
            </a: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legal</a:t>
            </a:r>
            <a:r>
              <a:rPr sz="2400" spc="-55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persons,</a:t>
            </a:r>
            <a:endParaRPr sz="2400" dirty="0">
              <a:latin typeface="Calibri"/>
              <a:cs typeface="Calibri"/>
            </a:endParaRPr>
          </a:p>
          <a:p>
            <a:pPr marL="233045" indent="-220345">
              <a:lnSpc>
                <a:spcPct val="100000"/>
              </a:lnSpc>
              <a:buChar char="•"/>
              <a:tabLst>
                <a:tab pos="233679" algn="l"/>
              </a:tabLst>
            </a:pPr>
            <a:r>
              <a:rPr sz="2400" dirty="0">
                <a:solidFill>
                  <a:srgbClr val="29865C"/>
                </a:solidFill>
                <a:latin typeface="Calibri"/>
                <a:cs typeface="Calibri"/>
              </a:rPr>
              <a:t>other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sources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not </a:t>
            </a:r>
            <a:r>
              <a:rPr sz="2400" spc="-10" dirty="0">
                <a:solidFill>
                  <a:srgbClr val="29865C"/>
                </a:solidFill>
                <a:latin typeface="Calibri"/>
                <a:cs typeface="Calibri"/>
              </a:rPr>
              <a:t>prohibited </a:t>
            </a:r>
            <a:r>
              <a:rPr sz="2400" spc="-5" dirty="0">
                <a:solidFill>
                  <a:srgbClr val="29865C"/>
                </a:solidFill>
                <a:latin typeface="Calibri"/>
                <a:cs typeface="Calibri"/>
              </a:rPr>
              <a:t>by</a:t>
            </a:r>
            <a:r>
              <a:rPr sz="2400" spc="-4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400" spc="-45" dirty="0">
                <a:solidFill>
                  <a:srgbClr val="29865C"/>
                </a:solidFill>
                <a:latin typeface="Calibri"/>
                <a:cs typeface="Calibri"/>
              </a:rPr>
              <a:t>law.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907" y="5638800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7471" y="23501"/>
            <a:ext cx="8772525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3200" spc="-10" dirty="0">
                <a:solidFill>
                  <a:srgbClr val="FFFF00"/>
                </a:solidFill>
              </a:rPr>
              <a:t>The </a:t>
            </a:r>
            <a:r>
              <a:rPr sz="3200" spc="-15" dirty="0">
                <a:solidFill>
                  <a:srgbClr val="FFFF00"/>
                </a:solidFill>
              </a:rPr>
              <a:t>Law </a:t>
            </a:r>
            <a:r>
              <a:rPr sz="3200" spc="-5" dirty="0">
                <a:solidFill>
                  <a:srgbClr val="FFFF00"/>
                </a:solidFill>
              </a:rPr>
              <a:t>of </a:t>
            </a:r>
            <a:r>
              <a:rPr sz="3200" spc="-15" dirty="0" smtClean="0">
                <a:solidFill>
                  <a:srgbClr val="FFFF00"/>
                </a:solidFill>
              </a:rPr>
              <a:t>Ukraine</a:t>
            </a:r>
            <a:r>
              <a:rPr lang="en-US" sz="3200" spc="-15" dirty="0" smtClean="0">
                <a:solidFill>
                  <a:srgbClr val="FFFF00"/>
                </a:solidFill>
              </a:rPr>
              <a:t/>
            </a:r>
            <a:br>
              <a:rPr lang="en-US" sz="3200" spc="-15" dirty="0" smtClean="0">
                <a:solidFill>
                  <a:srgbClr val="FFFF00"/>
                </a:solidFill>
              </a:rPr>
            </a:br>
            <a:r>
              <a:rPr sz="3200" spc="-5" dirty="0" smtClean="0">
                <a:solidFill>
                  <a:srgbClr val="FFFF00"/>
                </a:solidFill>
              </a:rPr>
              <a:t>«On </a:t>
            </a:r>
            <a:r>
              <a:rPr sz="3200" spc="-10" dirty="0">
                <a:solidFill>
                  <a:srgbClr val="FFFF00"/>
                </a:solidFill>
              </a:rPr>
              <a:t>Agricultural</a:t>
            </a:r>
            <a:r>
              <a:rPr sz="3200" spc="145" dirty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Advisory</a:t>
            </a:r>
            <a:r>
              <a:rPr lang="en-US" sz="3200" spc="-5" dirty="0" smtClean="0">
                <a:solidFill>
                  <a:srgbClr val="FFFF00"/>
                </a:solidFill>
              </a:rPr>
              <a:t> </a:t>
            </a:r>
            <a:r>
              <a:rPr sz="3200" spc="-5" dirty="0" smtClean="0">
                <a:solidFill>
                  <a:srgbClr val="FFFF00"/>
                </a:solidFill>
              </a:rPr>
              <a:t>Activities</a:t>
            </a:r>
            <a:r>
              <a:rPr sz="3200" spc="-5" dirty="0">
                <a:solidFill>
                  <a:srgbClr val="FFFF00"/>
                </a:solidFill>
              </a:rPr>
              <a:t>»</a:t>
            </a:r>
            <a:endParaRPr sz="3200" dirty="0">
              <a:solidFill>
                <a:srgbClr val="FFFF0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9707" y="1808607"/>
            <a:ext cx="8568055" cy="34404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law</a:t>
            </a:r>
            <a:r>
              <a:rPr sz="2000" b="1" spc="-1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stipulates: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buChar char="•"/>
              <a:tabLst>
                <a:tab pos="210820" algn="l"/>
              </a:tabLst>
            </a:pP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National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Budget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Ukraine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relevant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year there is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 </a:t>
            </a:r>
            <a:r>
              <a:rPr sz="2000" b="1" spc="-15" dirty="0">
                <a:solidFill>
                  <a:srgbClr val="29865C"/>
                </a:solidFill>
                <a:latin typeface="Calibri"/>
                <a:cs typeface="Calibri"/>
              </a:rPr>
              <a:t>separate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line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stipulating </a:t>
            </a:r>
            <a:r>
              <a:rPr sz="2000" b="1" spc="-10" dirty="0">
                <a:solidFill>
                  <a:srgbClr val="29865C"/>
                </a:solidFill>
                <a:latin typeface="Calibri"/>
                <a:cs typeface="Calibri"/>
              </a:rPr>
              <a:t>allocation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funding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national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target program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of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agricultural  advisory      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activities,       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providing        </a:t>
            </a:r>
            <a:r>
              <a:rPr sz="2000" b="1" spc="-5" dirty="0">
                <a:solidFill>
                  <a:srgbClr val="29865C"/>
                </a:solidFill>
                <a:latin typeface="Calibri"/>
                <a:cs typeface="Calibri"/>
              </a:rPr>
              <a:t>socially-oriented       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advisory     </a:t>
            </a:r>
            <a:r>
              <a:rPr sz="2000" b="1" spc="6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9865C"/>
                </a:solidFill>
                <a:latin typeface="Calibri"/>
                <a:cs typeface="Calibri"/>
              </a:rPr>
              <a:t>services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2700" marR="6350" algn="just">
              <a:lnSpc>
                <a:spcPct val="100000"/>
              </a:lnSpc>
              <a:buChar char="•"/>
              <a:tabLst>
                <a:tab pos="250825" algn="l"/>
              </a:tabLst>
            </a:pP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In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accordance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with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programs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of social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and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economic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development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local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municipalities and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local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government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administrations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every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year </a:t>
            </a:r>
            <a:r>
              <a:rPr sz="2000" spc="-15" dirty="0">
                <a:solidFill>
                  <a:srgbClr val="29865C"/>
                </a:solidFill>
                <a:latin typeface="Calibri"/>
                <a:cs typeface="Calibri"/>
              </a:rPr>
              <a:t>make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special  provisions  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in 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local   </a:t>
            </a:r>
            <a:r>
              <a:rPr sz="2000" spc="-10" dirty="0">
                <a:solidFill>
                  <a:srgbClr val="29865C"/>
                </a:solidFill>
                <a:latin typeface="Calibri"/>
                <a:cs typeface="Calibri"/>
              </a:rPr>
              <a:t>budget    drafts  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allocating   funds   </a:t>
            </a:r>
            <a:r>
              <a:rPr sz="2000" spc="-20" dirty="0">
                <a:solidFill>
                  <a:srgbClr val="29865C"/>
                </a:solidFill>
                <a:latin typeface="Calibri"/>
                <a:cs typeface="Calibri"/>
              </a:rPr>
              <a:t>for    </a:t>
            </a:r>
            <a:r>
              <a:rPr sz="2000" spc="-5" dirty="0">
                <a:solidFill>
                  <a:srgbClr val="29865C"/>
                </a:solidFill>
                <a:latin typeface="Calibri"/>
                <a:cs typeface="Calibri"/>
              </a:rPr>
              <a:t>advisory   </a:t>
            </a:r>
            <a:r>
              <a:rPr sz="2000" spc="220" dirty="0">
                <a:solidFill>
                  <a:srgbClr val="29865C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9865C"/>
                </a:solidFill>
                <a:latin typeface="Calibri"/>
                <a:cs typeface="Calibri"/>
              </a:rPr>
              <a:t>activities</a:t>
            </a:r>
            <a:r>
              <a:rPr sz="2000" dirty="0">
                <a:solidFill>
                  <a:srgbClr val="888888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buClr>
                <a:srgbClr val="888888"/>
              </a:buClr>
              <a:buChar char="•"/>
              <a:tabLst>
                <a:tab pos="309880" algn="l"/>
              </a:tabLst>
            </a:pP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National </a:t>
            </a:r>
            <a:r>
              <a:rPr sz="2000" spc="-15" dirty="0">
                <a:solidFill>
                  <a:srgbClr val="C00000"/>
                </a:solidFill>
                <a:latin typeface="Calibri"/>
                <a:cs typeface="Calibri"/>
              </a:rPr>
              <a:t>target programs,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aimed </a:t>
            </a:r>
            <a:r>
              <a:rPr sz="2000" spc="-15" dirty="0">
                <a:solidFill>
                  <a:srgbClr val="C00000"/>
                </a:solidFill>
                <a:latin typeface="Calibri"/>
                <a:cs typeface="Calibri"/>
              </a:rPr>
              <a:t>at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2000" spc="-10" dirty="0">
                <a:solidFill>
                  <a:srgbClr val="C00000"/>
                </a:solidFill>
                <a:latin typeface="Calibri"/>
                <a:cs typeface="Calibri"/>
              </a:rPr>
              <a:t>development </a:t>
            </a: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of agriculture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and </a:t>
            </a:r>
            <a:r>
              <a:rPr sz="2000" spc="-10" dirty="0">
                <a:solidFill>
                  <a:srgbClr val="C00000"/>
                </a:solidFill>
                <a:latin typeface="Calibri"/>
                <a:cs typeface="Calibri"/>
              </a:rPr>
              <a:t>rural  </a:t>
            </a: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areas, </a:t>
            </a:r>
            <a:r>
              <a:rPr sz="2000" spc="-10" dirty="0">
                <a:solidFill>
                  <a:srgbClr val="C00000"/>
                </a:solidFill>
                <a:latin typeface="Calibri"/>
                <a:cs typeface="Calibri"/>
              </a:rPr>
              <a:t>provide </a:t>
            </a:r>
            <a:r>
              <a:rPr sz="2000" spc="-15" dirty="0">
                <a:solidFill>
                  <a:srgbClr val="C00000"/>
                </a:solidFill>
                <a:latin typeface="Calibri"/>
                <a:cs typeface="Calibri"/>
              </a:rPr>
              <a:t>for </a:t>
            </a: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funding of advisory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activities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in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2000" b="1" spc="-10" dirty="0">
                <a:solidFill>
                  <a:srgbClr val="C00000"/>
                </a:solidFill>
                <a:latin typeface="Calibri"/>
                <a:cs typeface="Calibri"/>
              </a:rPr>
              <a:t>amount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sz="2000" b="1" spc="-5" dirty="0">
                <a:solidFill>
                  <a:srgbClr val="C00000"/>
                </a:solidFill>
                <a:latin typeface="Calibri"/>
                <a:cs typeface="Calibri"/>
              </a:rPr>
              <a:t>not less </a:t>
            </a:r>
            <a:r>
              <a:rPr sz="2000" b="1" dirty="0">
                <a:solidFill>
                  <a:srgbClr val="C00000"/>
                </a:solidFill>
                <a:latin typeface="Calibri"/>
                <a:cs typeface="Calibri"/>
              </a:rPr>
              <a:t>than 5%  </a:t>
            </a: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of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the </a:t>
            </a:r>
            <a:r>
              <a:rPr sz="2000" spc="-5" dirty="0">
                <a:solidFill>
                  <a:srgbClr val="C00000"/>
                </a:solidFill>
                <a:latin typeface="Calibri"/>
                <a:cs typeface="Calibri"/>
              </a:rPr>
              <a:t>funds </a:t>
            </a:r>
            <a:r>
              <a:rPr sz="2000" spc="-10" dirty="0">
                <a:solidFill>
                  <a:srgbClr val="C00000"/>
                </a:solidFill>
                <a:latin typeface="Calibri"/>
                <a:cs typeface="Calibri"/>
              </a:rPr>
              <a:t>allocated </a:t>
            </a:r>
            <a:r>
              <a:rPr sz="2000" spc="-15" dirty="0">
                <a:solidFill>
                  <a:srgbClr val="C00000"/>
                </a:solidFill>
                <a:latin typeface="Calibri"/>
                <a:cs typeface="Calibri"/>
              </a:rPr>
              <a:t>for </a:t>
            </a:r>
            <a:r>
              <a:rPr sz="2000" dirty="0">
                <a:solidFill>
                  <a:srgbClr val="C00000"/>
                </a:solidFill>
                <a:latin typeface="Calibri"/>
                <a:cs typeface="Calibri"/>
              </a:rPr>
              <a:t>these </a:t>
            </a:r>
            <a:r>
              <a:rPr sz="2000" spc="-10" dirty="0">
                <a:solidFill>
                  <a:srgbClr val="C00000"/>
                </a:solidFill>
                <a:latin typeface="Calibri"/>
                <a:cs typeface="Calibri"/>
              </a:rPr>
              <a:t>programs.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75907" y="5549357"/>
            <a:ext cx="8744331" cy="1740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66128" y="6001473"/>
            <a:ext cx="8754110" cy="184150"/>
          </a:xfrm>
          <a:custGeom>
            <a:avLst/>
            <a:gdLst/>
            <a:ahLst/>
            <a:cxnLst/>
            <a:rect l="l" t="t" r="r" b="b"/>
            <a:pathLst>
              <a:path w="8754110" h="184150">
                <a:moveTo>
                  <a:pt x="0" y="183578"/>
                </a:moveTo>
                <a:lnTo>
                  <a:pt x="8753856" y="183578"/>
                </a:lnTo>
                <a:lnTo>
                  <a:pt x="8753856" y="0"/>
                </a:lnTo>
                <a:lnTo>
                  <a:pt x="0" y="0"/>
                </a:lnTo>
                <a:lnTo>
                  <a:pt x="0" y="183578"/>
                </a:lnTo>
                <a:close/>
              </a:path>
            </a:pathLst>
          </a:custGeom>
          <a:ln w="9524">
            <a:solidFill>
              <a:srgbClr val="FFFF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Picture 2" descr="LOGO CE_Vertical_EN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680" y="6027420"/>
            <a:ext cx="1239268" cy="6931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027420"/>
            <a:ext cx="1554163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6415460"/>
            <a:ext cx="1828800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11" descr="https://lh3.googleusercontent.com/cJewyF7fGW5ZeXGAmVLxdCSilr7M0IMhDNVSch3dG79Ug-jkmkNAXR-XXLLyZ8mrQ_xpuSA=s8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5965983"/>
            <a:ext cx="809625" cy="80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6172200" y="5969177"/>
            <a:ext cx="2667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800" dirty="0" smtClean="0">
                <a:solidFill>
                  <a:srgbClr val="008000"/>
                </a:solidFill>
                <a:effectLst/>
                <a:latin typeface="Verdana"/>
                <a:ea typeface="Times New Roman"/>
                <a:cs typeface="Times New Roman"/>
              </a:rPr>
              <a:t>TAIEX Workshop </a:t>
            </a:r>
          </a:p>
          <a:p>
            <a:pPr algn="ctr">
              <a:spcAft>
                <a:spcPts val="0"/>
              </a:spcAft>
              <a:tabLst>
                <a:tab pos="2971800" algn="ctr"/>
                <a:tab pos="5943600" algn="r"/>
              </a:tabLst>
            </a:pP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Agricultural Advisory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Services</a:t>
            </a:r>
            <a:r>
              <a:rPr lang="ru-RU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in </a:t>
            </a:r>
            <a:r>
              <a:rPr lang="en-GB" sz="1200" dirty="0">
                <a:solidFill>
                  <a:srgbClr val="008000"/>
                </a:solidFill>
                <a:ea typeface="Times New Roman"/>
                <a:cs typeface="Times New Roman"/>
              </a:rPr>
              <a:t>the </a:t>
            </a:r>
            <a:r>
              <a:rPr lang="en-GB" sz="1200" dirty="0" smtClean="0">
                <a:solidFill>
                  <a:srgbClr val="008000"/>
                </a:solidFill>
                <a:ea typeface="Times New Roman"/>
                <a:cs typeface="Times New Roman"/>
              </a:rPr>
              <a:t>EU</a:t>
            </a:r>
            <a:endParaRPr lang="ru-RU" sz="1200" dirty="0" smtClean="0">
              <a:solidFill>
                <a:srgbClr val="008000"/>
              </a:solidFill>
              <a:ea typeface="Times New Roman"/>
              <a:cs typeface="Times New Roman"/>
            </a:endParaRPr>
          </a:p>
          <a:p>
            <a:pPr algn="ctr"/>
            <a:r>
              <a:rPr lang="en-US" sz="1200" dirty="0" smtClean="0">
                <a:solidFill>
                  <a:srgbClr val="008000"/>
                </a:solidFill>
                <a:cs typeface="Times New Roman"/>
              </a:rPr>
              <a:t>Kyiv, 25-26 February 2016</a:t>
            </a:r>
            <a:endParaRPr lang="uk-UA" sz="12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1983</Words>
  <Application>Microsoft Office PowerPoint</Application>
  <PresentationFormat>Экран (4:3)</PresentationFormat>
  <Paragraphs>229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Establishment of the agricultural advisory service in Ukraine </vt:lpstr>
      <vt:lpstr>Why agricultural advisory services are important for Ukraine ?</vt:lpstr>
      <vt:lpstr>History in documents</vt:lpstr>
      <vt:lpstr>The Law of Ukraine  «On Agricultural  Advisory Activities»</vt:lpstr>
      <vt:lpstr>The Law of Ukraine «On Agricultural Advisory Activities»</vt:lpstr>
      <vt:lpstr>The Law of Ukraine «On Agricultural Advisory Activities»</vt:lpstr>
      <vt:lpstr>The Law of Ukraine «On Agricultural Advisory Activities»</vt:lpstr>
      <vt:lpstr>The Law of Ukraine «On Agricultural Advisory Activities»</vt:lpstr>
      <vt:lpstr>The Law of Ukraine «On Agricultural Advisory Activities»</vt:lpstr>
      <vt:lpstr>Excellent law –poor performance</vt:lpstr>
      <vt:lpstr>Reality</vt:lpstr>
      <vt:lpstr>Reality</vt:lpstr>
      <vt:lpstr>Working with faith in the future</vt:lpstr>
      <vt:lpstr>Expanding opportunities with faith in the future</vt:lpstr>
      <vt:lpstr>Future</vt:lpstr>
      <vt:lpstr>Future</vt:lpstr>
      <vt:lpstr>Special opinion</vt:lpstr>
      <vt:lpstr>Thank you ! Welcome to cooperation!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12</cp:revision>
  <dcterms:created xsi:type="dcterms:W3CDTF">2016-02-20T19:04:52Z</dcterms:created>
  <dcterms:modified xsi:type="dcterms:W3CDTF">2016-02-27T10:41:23Z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2016-02-20T00:00:00Z</vt:filetime>
  </property>
</Properties>
</file>