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20"/>
  </p:notesMasterIdLst>
  <p:sldIdLst>
    <p:sldId id="256" r:id="rId2"/>
    <p:sldId id="257" r:id="rId3"/>
    <p:sldId id="264" r:id="rId4"/>
    <p:sldId id="267" r:id="rId5"/>
    <p:sldId id="258" r:id="rId6"/>
    <p:sldId id="276" r:id="rId7"/>
    <p:sldId id="275" r:id="rId8"/>
    <p:sldId id="259" r:id="rId9"/>
    <p:sldId id="273" r:id="rId10"/>
    <p:sldId id="260" r:id="rId11"/>
    <p:sldId id="263" r:id="rId12"/>
    <p:sldId id="265" r:id="rId13"/>
    <p:sldId id="278" r:id="rId14"/>
    <p:sldId id="274" r:id="rId15"/>
    <p:sldId id="277" r:id="rId16"/>
    <p:sldId id="271" r:id="rId17"/>
    <p:sldId id="272" r:id="rId18"/>
    <p:sldId id="266" r:id="rId19"/>
  </p:sldIdLst>
  <p:sldSz cx="9144000" cy="6858000" type="screen4x3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  <a:srgbClr val="FFFF66"/>
    <a:srgbClr val="FF7C80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71911" autoAdjust="0"/>
  </p:normalViewPr>
  <p:slideViewPr>
    <p:cSldViewPr>
      <p:cViewPr>
        <p:scale>
          <a:sx n="80" d="100"/>
          <a:sy n="80" d="100"/>
        </p:scale>
        <p:origin x="-89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7E817B-62D7-429E-A2B6-811F68A10803}" type="datetimeFigureOut">
              <a:rPr lang="it-IT" smtClean="0"/>
              <a:t>25/02/2016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BBB916-CEA1-4C1F-A928-FB35889A5B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5286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BB916-CEA1-4C1F-A928-FB35889A5B86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13582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BB916-CEA1-4C1F-A928-FB35889A5B86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04571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aseline="0" dirty="0" smtClean="0">
              <a:latin typeface="Cambria" panose="02040503050406030204" pitchFamily="18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BB916-CEA1-4C1F-A928-FB35889A5B86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63612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BB916-CEA1-4C1F-A928-FB35889A5B86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49979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BB916-CEA1-4C1F-A928-FB35889A5B86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10166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aseline="0" dirty="0" smtClean="0"/>
          </a:p>
          <a:p>
            <a:endParaRPr lang="it-IT" baseline="0" dirty="0" smtClean="0"/>
          </a:p>
          <a:p>
            <a:endParaRPr lang="it-IT" baseline="0" dirty="0" smtClean="0"/>
          </a:p>
          <a:p>
            <a:endParaRPr lang="it-IT" baseline="0" dirty="0" smtClean="0"/>
          </a:p>
          <a:p>
            <a:endParaRPr lang="it-IT" baseline="0" dirty="0" smtClean="0"/>
          </a:p>
          <a:p>
            <a:endParaRPr lang="it-IT" baseline="0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BB916-CEA1-4C1F-A928-FB35889A5B86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75631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BB916-CEA1-4C1F-A928-FB35889A5B86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69700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BB916-CEA1-4C1F-A928-FB35889A5B86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61166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baseline="0" dirty="0" smtClean="0"/>
              <a:t>in </a:t>
            </a:r>
            <a:r>
              <a:rPr lang="it-IT" baseline="0" dirty="0" err="1" smtClean="0"/>
              <a:t>rural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areas</a:t>
            </a:r>
            <a:r>
              <a:rPr lang="it-IT" baseline="0" dirty="0" smtClean="0"/>
              <a:t>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BB916-CEA1-4C1F-A928-FB35889A5B86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61166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BB916-CEA1-4C1F-A928-FB35889A5B86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95320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BB916-CEA1-4C1F-A928-FB35889A5B86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05582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aseline="0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BB916-CEA1-4C1F-A928-FB35889A5B86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18729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BB916-CEA1-4C1F-A928-FB35889A5B86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80966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BB916-CEA1-4C1F-A928-FB35889A5B86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29513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aseline="0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BB916-CEA1-4C1F-A928-FB35889A5B86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08109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BB916-CEA1-4C1F-A928-FB35889A5B86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80096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BB916-CEA1-4C1F-A928-FB35889A5B86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01285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BB916-CEA1-4C1F-A928-FB35889A5B86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0128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B780C-15EC-432A-B752-AC9CB1F775E2}" type="datetimeFigureOut">
              <a:rPr lang="it-IT" smtClean="0"/>
              <a:t>25/02/2016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074DB-E1EE-4207-97FA-B697358F9BC7}" type="slidenum">
              <a:rPr lang="it-IT" smtClean="0"/>
              <a:t>‹N›</a:t>
            </a:fld>
            <a:endParaRPr lang="it-IT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B780C-15EC-432A-B752-AC9CB1F775E2}" type="datetimeFigureOut">
              <a:rPr lang="it-IT" smtClean="0"/>
              <a:t>25/02/2016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074DB-E1EE-4207-97FA-B697358F9BC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B780C-15EC-432A-B752-AC9CB1F775E2}" type="datetimeFigureOut">
              <a:rPr lang="it-IT" smtClean="0"/>
              <a:t>25/02/2016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074DB-E1EE-4207-97FA-B697358F9BC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B780C-15EC-432A-B752-AC9CB1F775E2}" type="datetimeFigureOut">
              <a:rPr lang="it-IT" smtClean="0"/>
              <a:t>25/02/2016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074DB-E1EE-4207-97FA-B697358F9BC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B780C-15EC-432A-B752-AC9CB1F775E2}" type="datetimeFigureOut">
              <a:rPr lang="it-IT" smtClean="0"/>
              <a:t>25/02/2016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074DB-E1EE-4207-97FA-B697358F9BC7}" type="slidenum">
              <a:rPr lang="it-IT" smtClean="0"/>
              <a:t>‹N›</a:t>
            </a:fld>
            <a:endParaRPr lang="it-IT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B780C-15EC-432A-B752-AC9CB1F775E2}" type="datetimeFigureOut">
              <a:rPr lang="it-IT" smtClean="0"/>
              <a:t>25/02/2016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074DB-E1EE-4207-97FA-B697358F9BC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B780C-15EC-432A-B752-AC9CB1F775E2}" type="datetimeFigureOut">
              <a:rPr lang="it-IT" smtClean="0"/>
              <a:t>25/02/2016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074DB-E1EE-4207-97FA-B697358F9BC7}" type="slidenum">
              <a:rPr lang="it-IT" smtClean="0"/>
              <a:t>‹N›</a:t>
            </a:fld>
            <a:endParaRPr lang="it-IT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B780C-15EC-432A-B752-AC9CB1F775E2}" type="datetimeFigureOut">
              <a:rPr lang="it-IT" smtClean="0"/>
              <a:t>25/02/2016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074DB-E1EE-4207-97FA-B697358F9BC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B780C-15EC-432A-B752-AC9CB1F775E2}" type="datetimeFigureOut">
              <a:rPr lang="it-IT" smtClean="0"/>
              <a:t>25/02/2016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074DB-E1EE-4207-97FA-B697358F9BC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B780C-15EC-432A-B752-AC9CB1F775E2}" type="datetimeFigureOut">
              <a:rPr lang="it-IT" smtClean="0"/>
              <a:t>25/02/2016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074DB-E1EE-4207-97FA-B697358F9BC7}" type="slidenum">
              <a:rPr lang="it-IT" smtClean="0"/>
              <a:t>‹N›</a:t>
            </a:fld>
            <a:endParaRPr lang="it-IT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B780C-15EC-432A-B752-AC9CB1F775E2}" type="datetimeFigureOut">
              <a:rPr lang="it-IT" smtClean="0"/>
              <a:t>25/02/2016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074DB-E1EE-4207-97FA-B697358F9BC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7D9B780C-15EC-432A-B752-AC9CB1F775E2}" type="datetimeFigureOut">
              <a:rPr lang="it-IT" smtClean="0"/>
              <a:t>25/02/2016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FD8074DB-E1EE-4207-97FA-B697358F9BC7}" type="slidenum">
              <a:rPr lang="it-IT" smtClean="0"/>
              <a:t>‹N›</a:t>
            </a:fld>
            <a:endParaRPr lang="it-IT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ito.entecra.it/portale/index2.php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re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827391"/>
            <a:ext cx="1959627" cy="1069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971600" y="116632"/>
            <a:ext cx="69847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>
                <a:latin typeface="Cambria" panose="02040503050406030204" pitchFamily="18" charset="0"/>
              </a:rPr>
              <a:t>TAIEX </a:t>
            </a:r>
            <a:r>
              <a:rPr lang="it-IT" dirty="0" err="1" smtClean="0">
                <a:latin typeface="Cambria" panose="02040503050406030204" pitchFamily="18" charset="0"/>
              </a:rPr>
              <a:t>Worskshop</a:t>
            </a:r>
            <a:r>
              <a:rPr lang="it-IT" dirty="0" smtClean="0">
                <a:latin typeface="Cambria" panose="02040503050406030204" pitchFamily="18" charset="0"/>
              </a:rPr>
              <a:t> on </a:t>
            </a:r>
            <a:r>
              <a:rPr lang="it-IT" dirty="0" err="1" smtClean="0">
                <a:latin typeface="Cambria" panose="02040503050406030204" pitchFamily="18" charset="0"/>
              </a:rPr>
              <a:t>Agricultural</a:t>
            </a:r>
            <a:r>
              <a:rPr lang="it-IT" dirty="0" smtClean="0">
                <a:latin typeface="Cambria" panose="02040503050406030204" pitchFamily="18" charset="0"/>
              </a:rPr>
              <a:t> Extension Services in EU</a:t>
            </a:r>
          </a:p>
          <a:p>
            <a:pPr algn="just"/>
            <a:endParaRPr lang="it-IT" dirty="0">
              <a:latin typeface="Cambria" panose="02040503050406030204" pitchFamily="18" charset="0"/>
            </a:endParaRPr>
          </a:p>
          <a:p>
            <a:pPr algn="just"/>
            <a:r>
              <a:rPr lang="it-IT" dirty="0" err="1" smtClean="0">
                <a:latin typeface="Cambria" panose="02040503050406030204" pitchFamily="18" charset="0"/>
              </a:rPr>
              <a:t>Pecualiarities</a:t>
            </a:r>
            <a:r>
              <a:rPr lang="it-IT" dirty="0" smtClean="0">
                <a:latin typeface="Cambria" panose="02040503050406030204" pitchFamily="18" charset="0"/>
              </a:rPr>
              <a:t> of </a:t>
            </a:r>
            <a:r>
              <a:rPr lang="it-IT" dirty="0" err="1" smtClean="0">
                <a:latin typeface="Cambria" panose="02040503050406030204" pitchFamily="18" charset="0"/>
              </a:rPr>
              <a:t>legal</a:t>
            </a:r>
            <a:r>
              <a:rPr lang="it-IT" dirty="0" smtClean="0">
                <a:latin typeface="Cambria" panose="02040503050406030204" pitchFamily="18" charset="0"/>
              </a:rPr>
              <a:t> </a:t>
            </a:r>
            <a:r>
              <a:rPr lang="it-IT" dirty="0" err="1" smtClean="0">
                <a:latin typeface="Cambria" panose="02040503050406030204" pitchFamily="18" charset="0"/>
              </a:rPr>
              <a:t>regulation</a:t>
            </a:r>
            <a:r>
              <a:rPr lang="it-IT" dirty="0" smtClean="0">
                <a:latin typeface="Cambria" panose="02040503050406030204" pitchFamily="18" charset="0"/>
              </a:rPr>
              <a:t> of the </a:t>
            </a:r>
            <a:r>
              <a:rPr lang="it-IT" dirty="0" err="1" smtClean="0">
                <a:latin typeface="Cambria" panose="02040503050406030204" pitchFamily="18" charset="0"/>
              </a:rPr>
              <a:t>advisory</a:t>
            </a:r>
            <a:r>
              <a:rPr lang="it-IT" dirty="0" smtClean="0">
                <a:latin typeface="Cambria" panose="02040503050406030204" pitchFamily="18" charset="0"/>
              </a:rPr>
              <a:t> </a:t>
            </a:r>
            <a:r>
              <a:rPr lang="it-IT" dirty="0" err="1" smtClean="0">
                <a:latin typeface="Cambria" panose="02040503050406030204" pitchFamily="18" charset="0"/>
              </a:rPr>
              <a:t>services</a:t>
            </a:r>
            <a:r>
              <a:rPr lang="it-IT" dirty="0" smtClean="0">
                <a:latin typeface="Cambria" panose="02040503050406030204" pitchFamily="18" charset="0"/>
              </a:rPr>
              <a:t> in EU </a:t>
            </a:r>
            <a:r>
              <a:rPr lang="it-IT" dirty="0" err="1" smtClean="0">
                <a:latin typeface="Cambria" panose="02040503050406030204" pitchFamily="18" charset="0"/>
              </a:rPr>
              <a:t>Member</a:t>
            </a:r>
            <a:r>
              <a:rPr lang="it-IT" dirty="0" smtClean="0">
                <a:latin typeface="Cambria" panose="02040503050406030204" pitchFamily="18" charset="0"/>
              </a:rPr>
              <a:t> </a:t>
            </a:r>
            <a:r>
              <a:rPr lang="it-IT" dirty="0" err="1" smtClean="0">
                <a:latin typeface="Cambria" panose="02040503050406030204" pitchFamily="18" charset="0"/>
              </a:rPr>
              <a:t>States</a:t>
            </a:r>
            <a:r>
              <a:rPr lang="it-IT" dirty="0" smtClean="0">
                <a:latin typeface="Cambria" panose="02040503050406030204" pitchFamily="18" charset="0"/>
              </a:rPr>
              <a:t> - </a:t>
            </a:r>
            <a:r>
              <a:rPr lang="it-IT" dirty="0" err="1" smtClean="0">
                <a:latin typeface="Cambria" panose="02040503050406030204" pitchFamily="18" charset="0"/>
              </a:rPr>
              <a:t>Italy</a:t>
            </a:r>
            <a:endParaRPr lang="it-IT" dirty="0" smtClean="0">
              <a:latin typeface="Cambria" panose="02040503050406030204" pitchFamily="18" charset="0"/>
            </a:endParaRPr>
          </a:p>
          <a:p>
            <a:pPr algn="just"/>
            <a:endParaRPr lang="it-IT" dirty="0">
              <a:latin typeface="Cambria" panose="02040503050406030204" pitchFamily="18" charset="0"/>
            </a:endParaRPr>
          </a:p>
          <a:p>
            <a:pPr algn="just"/>
            <a:endParaRPr lang="it-IT" dirty="0" smtClean="0">
              <a:latin typeface="Cambria" panose="02040503050406030204" pitchFamily="18" charset="0"/>
            </a:endParaRPr>
          </a:p>
          <a:p>
            <a:pPr algn="just"/>
            <a:r>
              <a:rPr lang="it-IT" dirty="0" smtClean="0">
                <a:latin typeface="Cambria" panose="02040503050406030204" pitchFamily="18" charset="0"/>
              </a:rPr>
              <a:t>25-26 </a:t>
            </a:r>
            <a:r>
              <a:rPr lang="it-IT" dirty="0" err="1" smtClean="0">
                <a:latin typeface="Cambria" panose="02040503050406030204" pitchFamily="18" charset="0"/>
              </a:rPr>
              <a:t>February</a:t>
            </a:r>
            <a:r>
              <a:rPr lang="it-IT" dirty="0" smtClean="0">
                <a:latin typeface="Cambria" panose="02040503050406030204" pitchFamily="18" charset="0"/>
              </a:rPr>
              <a:t> 2016</a:t>
            </a:r>
          </a:p>
          <a:p>
            <a:pPr algn="just"/>
            <a:r>
              <a:rPr lang="it-IT" dirty="0" smtClean="0">
                <a:latin typeface="Cambria" panose="02040503050406030204" pitchFamily="18" charset="0"/>
              </a:rPr>
              <a:t>Kiev-Ukraine</a:t>
            </a:r>
            <a:endParaRPr lang="it-IT" dirty="0">
              <a:latin typeface="Cambria" panose="02040503050406030204" pitchFamily="18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827584" y="3327375"/>
            <a:ext cx="79884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Cambria" panose="02040503050406030204" pitchFamily="18" charset="0"/>
              </a:rPr>
              <a:t>Sonia Marongiu </a:t>
            </a:r>
          </a:p>
          <a:p>
            <a:endParaRPr lang="it-IT" dirty="0" smtClean="0">
              <a:latin typeface="Cambria" panose="02040503050406030204" pitchFamily="18" charset="0"/>
            </a:endParaRPr>
          </a:p>
          <a:p>
            <a:r>
              <a:rPr lang="it-IT" dirty="0" smtClean="0">
                <a:latin typeface="Cambria" panose="02040503050406030204" pitchFamily="18" charset="0"/>
              </a:rPr>
              <a:t>CREA – </a:t>
            </a:r>
            <a:r>
              <a:rPr lang="it-IT" dirty="0" err="1" smtClean="0">
                <a:latin typeface="Cambria" panose="02040503050406030204" pitchFamily="18" charset="0"/>
              </a:rPr>
              <a:t>Council</a:t>
            </a:r>
            <a:r>
              <a:rPr lang="it-IT" dirty="0" smtClean="0">
                <a:latin typeface="Cambria" panose="02040503050406030204" pitchFamily="18" charset="0"/>
              </a:rPr>
              <a:t> for </a:t>
            </a:r>
            <a:r>
              <a:rPr lang="it-IT" dirty="0" err="1" smtClean="0">
                <a:latin typeface="Cambria" panose="02040503050406030204" pitchFamily="18" charset="0"/>
              </a:rPr>
              <a:t>Agricultural</a:t>
            </a:r>
            <a:r>
              <a:rPr lang="it-IT" dirty="0" smtClean="0">
                <a:latin typeface="Cambria" panose="02040503050406030204" pitchFamily="18" charset="0"/>
              </a:rPr>
              <a:t> </a:t>
            </a:r>
            <a:r>
              <a:rPr lang="it-IT" dirty="0" err="1" smtClean="0">
                <a:latin typeface="Cambria" panose="02040503050406030204" pitchFamily="18" charset="0"/>
              </a:rPr>
              <a:t>Research</a:t>
            </a:r>
            <a:r>
              <a:rPr lang="it-IT" dirty="0" smtClean="0">
                <a:latin typeface="Cambria" panose="02040503050406030204" pitchFamily="18" charset="0"/>
              </a:rPr>
              <a:t> and </a:t>
            </a:r>
            <a:r>
              <a:rPr lang="it-IT" dirty="0" err="1" smtClean="0">
                <a:latin typeface="Cambria" panose="02040503050406030204" pitchFamily="18" charset="0"/>
              </a:rPr>
              <a:t>Agricultural</a:t>
            </a:r>
            <a:r>
              <a:rPr lang="it-IT" dirty="0" smtClean="0">
                <a:latin typeface="Cambria" panose="02040503050406030204" pitchFamily="18" charset="0"/>
              </a:rPr>
              <a:t> </a:t>
            </a:r>
            <a:r>
              <a:rPr lang="it-IT" dirty="0" err="1" smtClean="0">
                <a:latin typeface="Cambria" panose="02040503050406030204" pitchFamily="18" charset="0"/>
              </a:rPr>
              <a:t>Economics</a:t>
            </a:r>
            <a:r>
              <a:rPr lang="it-IT" dirty="0" smtClean="0">
                <a:latin typeface="Cambria" panose="02040503050406030204" pitchFamily="18" charset="0"/>
              </a:rPr>
              <a:t> Analysis  Rome</a:t>
            </a:r>
          </a:p>
          <a:p>
            <a:r>
              <a:rPr lang="it-IT" dirty="0" smtClean="0">
                <a:latin typeface="Cambria" panose="02040503050406030204" pitchFamily="18" charset="0"/>
              </a:rPr>
              <a:t>Unit: </a:t>
            </a:r>
            <a:r>
              <a:rPr lang="it-IT" dirty="0" err="1" smtClean="0">
                <a:latin typeface="Cambria" panose="02040503050406030204" pitchFamily="18" charset="0"/>
              </a:rPr>
              <a:t>Policies</a:t>
            </a:r>
            <a:r>
              <a:rPr lang="it-IT" dirty="0" smtClean="0">
                <a:latin typeface="Cambria" panose="02040503050406030204" pitchFamily="18" charset="0"/>
              </a:rPr>
              <a:t> and </a:t>
            </a:r>
            <a:r>
              <a:rPr lang="it-IT" dirty="0" err="1" smtClean="0">
                <a:latin typeface="Cambria" panose="02040503050406030204" pitchFamily="18" charset="0"/>
              </a:rPr>
              <a:t>Bioeconomy</a:t>
            </a:r>
            <a:endParaRPr lang="it-IT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2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539552" y="548680"/>
            <a:ext cx="7560840" cy="204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it-IT" sz="1600" dirty="0" err="1" smtClean="0">
                <a:latin typeface="Cambria" panose="02040503050406030204" pitchFamily="18" charset="0"/>
              </a:rPr>
              <a:t>After</a:t>
            </a:r>
            <a:r>
              <a:rPr lang="it-IT" sz="1600" dirty="0" smtClean="0">
                <a:latin typeface="Cambria" panose="02040503050406030204" pitchFamily="18" charset="0"/>
              </a:rPr>
              <a:t> Reg. 270/79, the </a:t>
            </a:r>
            <a:r>
              <a:rPr lang="it-IT" sz="1600" dirty="0" err="1" smtClean="0">
                <a:latin typeface="Cambria" panose="02040503050406030204" pitchFamily="18" charset="0"/>
              </a:rPr>
              <a:t>agricultural</a:t>
            </a:r>
            <a:r>
              <a:rPr lang="it-IT" sz="1600" dirty="0" smtClean="0">
                <a:latin typeface="Cambria" panose="02040503050406030204" pitchFamily="18" charset="0"/>
              </a:rPr>
              <a:t> </a:t>
            </a:r>
            <a:r>
              <a:rPr lang="it-IT" sz="1600" dirty="0" err="1" smtClean="0">
                <a:latin typeface="Cambria" panose="02040503050406030204" pitchFamily="18" charset="0"/>
              </a:rPr>
              <a:t>advisory</a:t>
            </a:r>
            <a:r>
              <a:rPr lang="it-IT" sz="1600" dirty="0" smtClean="0">
                <a:latin typeface="Cambria" panose="02040503050406030204" pitchFamily="18" charset="0"/>
              </a:rPr>
              <a:t> </a:t>
            </a:r>
            <a:r>
              <a:rPr lang="it-IT" sz="1600" dirty="0" err="1" smtClean="0">
                <a:latin typeface="Cambria" panose="02040503050406030204" pitchFamily="18" charset="0"/>
              </a:rPr>
              <a:t>services</a:t>
            </a:r>
            <a:r>
              <a:rPr lang="it-IT" sz="1600" dirty="0" smtClean="0">
                <a:latin typeface="Cambria" panose="02040503050406030204" pitchFamily="18" charset="0"/>
              </a:rPr>
              <a:t> </a:t>
            </a:r>
            <a:r>
              <a:rPr lang="it-IT" sz="1600" dirty="0" err="1" smtClean="0">
                <a:latin typeface="Cambria" panose="02040503050406030204" pitchFamily="18" charset="0"/>
              </a:rPr>
              <a:t>have</a:t>
            </a:r>
            <a:r>
              <a:rPr lang="it-IT" sz="1600" dirty="0" smtClean="0">
                <a:latin typeface="Cambria" panose="02040503050406030204" pitchFamily="18" charset="0"/>
              </a:rPr>
              <a:t> </a:t>
            </a:r>
            <a:r>
              <a:rPr lang="it-IT" sz="1600" dirty="0" err="1" smtClean="0">
                <a:latin typeface="Cambria" panose="02040503050406030204" pitchFamily="18" charset="0"/>
              </a:rPr>
              <a:t>been</a:t>
            </a:r>
            <a:r>
              <a:rPr lang="it-IT" sz="1600" dirty="0" smtClean="0">
                <a:latin typeface="Cambria" panose="02040503050406030204" pitchFamily="18" charset="0"/>
              </a:rPr>
              <a:t> </a:t>
            </a:r>
            <a:r>
              <a:rPr lang="it-IT" sz="1600" dirty="0" err="1" smtClean="0">
                <a:latin typeface="Cambria" panose="02040503050406030204" pitchFamily="18" charset="0"/>
              </a:rPr>
              <a:t>supported</a:t>
            </a:r>
            <a:r>
              <a:rPr lang="it-IT" sz="1600" dirty="0" smtClean="0">
                <a:latin typeface="Cambria" panose="02040503050406030204" pitchFamily="18" charset="0"/>
              </a:rPr>
              <a:t> by the </a:t>
            </a:r>
            <a:r>
              <a:rPr lang="it-IT" sz="1600" dirty="0" err="1" smtClean="0">
                <a:latin typeface="Cambria" panose="02040503050406030204" pitchFamily="18" charset="0"/>
              </a:rPr>
              <a:t>Multiregional</a:t>
            </a:r>
            <a:r>
              <a:rPr lang="it-IT" sz="1600" dirty="0" smtClean="0">
                <a:latin typeface="Cambria" panose="02040503050406030204" pitchFamily="18" charset="0"/>
              </a:rPr>
              <a:t> Operating </a:t>
            </a:r>
            <a:r>
              <a:rPr lang="it-IT" sz="1600" dirty="0" err="1" smtClean="0">
                <a:latin typeface="Cambria" panose="02040503050406030204" pitchFamily="18" charset="0"/>
              </a:rPr>
              <a:t>Programmes</a:t>
            </a:r>
            <a:r>
              <a:rPr lang="it-IT" sz="1600" dirty="0" smtClean="0">
                <a:latin typeface="Cambria" panose="02040503050406030204" pitchFamily="18" charset="0"/>
              </a:rPr>
              <a:t> (</a:t>
            </a:r>
            <a:r>
              <a:rPr lang="it-IT" sz="1600" b="1" dirty="0" smtClean="0">
                <a:latin typeface="Cambria" panose="02040503050406030204" pitchFamily="18" charset="0"/>
              </a:rPr>
              <a:t>EEC </a:t>
            </a:r>
            <a:r>
              <a:rPr lang="it-IT" sz="1600" b="1" dirty="0" err="1" smtClean="0">
                <a:latin typeface="Cambria" panose="02040503050406030204" pitchFamily="18" charset="0"/>
              </a:rPr>
              <a:t>Regulation</a:t>
            </a:r>
            <a:r>
              <a:rPr lang="it-IT" sz="1600" b="1" dirty="0" smtClean="0">
                <a:latin typeface="Cambria" panose="02040503050406030204" pitchFamily="18" charset="0"/>
              </a:rPr>
              <a:t> 2052/88 </a:t>
            </a:r>
            <a:r>
              <a:rPr lang="it-IT" sz="1600" dirty="0" smtClean="0">
                <a:latin typeface="Cambria" panose="02040503050406030204" pitchFamily="18" charset="0"/>
              </a:rPr>
              <a:t>and </a:t>
            </a:r>
            <a:r>
              <a:rPr lang="it-IT" sz="1600" dirty="0" err="1" smtClean="0">
                <a:latin typeface="Cambria" panose="02040503050406030204" pitchFamily="18" charset="0"/>
              </a:rPr>
              <a:t>followed</a:t>
            </a:r>
            <a:r>
              <a:rPr lang="it-IT" sz="1600" dirty="0" smtClean="0">
                <a:latin typeface="Cambria" panose="02040503050406030204" pitchFamily="18" charset="0"/>
              </a:rPr>
              <a:t> </a:t>
            </a:r>
            <a:r>
              <a:rPr lang="it-IT" sz="1600" b="1" dirty="0" smtClean="0">
                <a:latin typeface="Cambria" panose="02040503050406030204" pitchFamily="18" charset="0"/>
              </a:rPr>
              <a:t>1989-1993, 1994-1999</a:t>
            </a:r>
            <a:r>
              <a:rPr lang="it-IT" sz="1600" dirty="0" smtClean="0">
                <a:latin typeface="Cambria" panose="02040503050406030204" pitchFamily="18" charset="0"/>
              </a:rPr>
              <a:t>).</a:t>
            </a:r>
          </a:p>
          <a:p>
            <a:pPr algn="just">
              <a:spcBef>
                <a:spcPts val="600"/>
              </a:spcBef>
            </a:pPr>
            <a:r>
              <a:rPr lang="it-IT" sz="1600" dirty="0" smtClean="0">
                <a:latin typeface="Cambria" panose="02040503050406030204" pitchFamily="18" charset="0"/>
              </a:rPr>
              <a:t>In 2000s, the </a:t>
            </a:r>
            <a:r>
              <a:rPr lang="it-IT" sz="1600" dirty="0" err="1" smtClean="0">
                <a:latin typeface="Cambria" panose="02040503050406030204" pitchFamily="18" charset="0"/>
              </a:rPr>
              <a:t>advisory</a:t>
            </a:r>
            <a:r>
              <a:rPr lang="it-IT" sz="1600" dirty="0" smtClean="0">
                <a:latin typeface="Cambria" panose="02040503050406030204" pitchFamily="18" charset="0"/>
              </a:rPr>
              <a:t> </a:t>
            </a:r>
            <a:r>
              <a:rPr lang="it-IT" sz="1600" dirty="0" err="1" smtClean="0">
                <a:latin typeface="Cambria" panose="02040503050406030204" pitchFamily="18" charset="0"/>
              </a:rPr>
              <a:t>services</a:t>
            </a:r>
            <a:r>
              <a:rPr lang="it-IT" sz="1600" dirty="0" smtClean="0">
                <a:latin typeface="Cambria" panose="02040503050406030204" pitchFamily="18" charset="0"/>
              </a:rPr>
              <a:t> in </a:t>
            </a:r>
            <a:r>
              <a:rPr lang="it-IT" sz="1600" dirty="0" err="1" smtClean="0">
                <a:latin typeface="Cambria" panose="02040503050406030204" pitchFamily="18" charset="0"/>
              </a:rPr>
              <a:t>Italy</a:t>
            </a:r>
            <a:r>
              <a:rPr lang="it-IT" sz="1600" dirty="0" smtClean="0">
                <a:latin typeface="Cambria" panose="02040503050406030204" pitchFamily="18" charset="0"/>
              </a:rPr>
              <a:t> </a:t>
            </a:r>
            <a:r>
              <a:rPr lang="it-IT" sz="1600" dirty="0" err="1" smtClean="0">
                <a:latin typeface="Cambria" panose="02040503050406030204" pitchFamily="18" charset="0"/>
              </a:rPr>
              <a:t>where</a:t>
            </a:r>
            <a:r>
              <a:rPr lang="it-IT" sz="1600" dirty="0" smtClean="0">
                <a:latin typeface="Cambria" panose="02040503050406030204" pitchFamily="18" charset="0"/>
              </a:rPr>
              <a:t> </a:t>
            </a:r>
            <a:r>
              <a:rPr lang="it-IT" sz="1600" dirty="0" err="1" smtClean="0">
                <a:latin typeface="Cambria" panose="02040503050406030204" pitchFamily="18" charset="0"/>
              </a:rPr>
              <a:t>supplied</a:t>
            </a:r>
            <a:r>
              <a:rPr lang="it-IT" sz="1600" dirty="0" smtClean="0">
                <a:latin typeface="Cambria" panose="02040503050406030204" pitchFamily="18" charset="0"/>
              </a:rPr>
              <a:t> by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1600" dirty="0" smtClean="0">
                <a:latin typeface="Cambria" panose="02040503050406030204" pitchFamily="18" charset="0"/>
              </a:rPr>
              <a:t>Private </a:t>
            </a:r>
            <a:r>
              <a:rPr lang="it-IT" sz="1600" dirty="0" err="1" smtClean="0">
                <a:latin typeface="Cambria" panose="02040503050406030204" pitchFamily="18" charset="0"/>
              </a:rPr>
              <a:t>bodies</a:t>
            </a:r>
            <a:r>
              <a:rPr lang="it-IT" sz="1600" dirty="0" smtClean="0">
                <a:latin typeface="Cambria" panose="02040503050406030204" pitchFamily="18" charset="0"/>
              </a:rPr>
              <a:t> (50%) and public </a:t>
            </a:r>
            <a:r>
              <a:rPr lang="it-IT" sz="1600" dirty="0" err="1" smtClean="0">
                <a:latin typeface="Cambria" panose="02040503050406030204" pitchFamily="18" charset="0"/>
              </a:rPr>
              <a:t>institutions</a:t>
            </a:r>
            <a:r>
              <a:rPr lang="it-IT" sz="1600" dirty="0" smtClean="0">
                <a:latin typeface="Cambria" panose="02040503050406030204" pitchFamily="18" charset="0"/>
              </a:rPr>
              <a:t> (50%) in </a:t>
            </a:r>
            <a:r>
              <a:rPr lang="it-IT" sz="1600" dirty="0" err="1" smtClean="0">
                <a:latin typeface="Cambria" panose="02040503050406030204" pitchFamily="18" charset="0"/>
              </a:rPr>
              <a:t>Northern</a:t>
            </a:r>
            <a:r>
              <a:rPr lang="it-IT" sz="1600" dirty="0" smtClean="0">
                <a:latin typeface="Cambria" panose="02040503050406030204" pitchFamily="18" charset="0"/>
              </a:rPr>
              <a:t> and Central </a:t>
            </a:r>
            <a:r>
              <a:rPr lang="it-IT" sz="1600" dirty="0" err="1" smtClean="0">
                <a:latin typeface="Cambria" panose="02040503050406030204" pitchFamily="18" charset="0"/>
              </a:rPr>
              <a:t>Regions</a:t>
            </a:r>
            <a:endParaRPr lang="it-IT" sz="1600" dirty="0" smtClean="0">
              <a:latin typeface="Cambria" panose="02040503050406030204" pitchFamily="18" charset="0"/>
            </a:endParaRP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1600" dirty="0" smtClean="0">
                <a:latin typeface="Cambria" panose="02040503050406030204" pitchFamily="18" charset="0"/>
              </a:rPr>
              <a:t>Private </a:t>
            </a:r>
            <a:r>
              <a:rPr lang="it-IT" sz="1600" dirty="0" err="1" smtClean="0">
                <a:latin typeface="Cambria" panose="02040503050406030204" pitchFamily="18" charset="0"/>
              </a:rPr>
              <a:t>bodies</a:t>
            </a:r>
            <a:r>
              <a:rPr lang="it-IT" sz="1600" dirty="0" smtClean="0">
                <a:latin typeface="Cambria" panose="02040503050406030204" pitchFamily="18" charset="0"/>
              </a:rPr>
              <a:t> (36%) and public </a:t>
            </a:r>
            <a:r>
              <a:rPr lang="it-IT" sz="1600" dirty="0" err="1" smtClean="0">
                <a:latin typeface="Cambria" panose="02040503050406030204" pitchFamily="18" charset="0"/>
              </a:rPr>
              <a:t>institutions</a:t>
            </a:r>
            <a:r>
              <a:rPr lang="it-IT" sz="1600" dirty="0" smtClean="0">
                <a:latin typeface="Cambria" panose="02040503050406030204" pitchFamily="18" charset="0"/>
              </a:rPr>
              <a:t> (64%) in Southern </a:t>
            </a:r>
            <a:r>
              <a:rPr lang="it-IT" sz="1600" dirty="0" err="1" smtClean="0">
                <a:latin typeface="Cambria" panose="02040503050406030204" pitchFamily="18" charset="0"/>
              </a:rPr>
              <a:t>Regions</a:t>
            </a:r>
            <a:r>
              <a:rPr lang="it-IT" sz="1600" dirty="0" smtClean="0">
                <a:latin typeface="Cambria" panose="02040503050406030204" pitchFamily="18" charset="0"/>
              </a:rPr>
              <a:t>.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904239" y="0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it-IT" cap="small" dirty="0" err="1" smtClean="0">
                <a:latin typeface="Cambria" panose="02040503050406030204" pitchFamily="18" charset="0"/>
              </a:rPr>
              <a:t>What</a:t>
            </a:r>
            <a:r>
              <a:rPr lang="it-IT" cap="small" dirty="0" smtClean="0">
                <a:latin typeface="Cambria" panose="02040503050406030204" pitchFamily="18" charset="0"/>
              </a:rPr>
              <a:t> </a:t>
            </a:r>
            <a:r>
              <a:rPr lang="it-IT" cap="small" dirty="0" err="1" smtClean="0">
                <a:latin typeface="Cambria" panose="02040503050406030204" pitchFamily="18" charset="0"/>
              </a:rPr>
              <a:t>happened</a:t>
            </a:r>
            <a:r>
              <a:rPr lang="it-IT" cap="small" dirty="0" smtClean="0">
                <a:latin typeface="Cambria" panose="02040503050406030204" pitchFamily="18" charset="0"/>
              </a:rPr>
              <a:t> </a:t>
            </a:r>
            <a:r>
              <a:rPr lang="it-IT" cap="small" dirty="0" err="1" smtClean="0">
                <a:latin typeface="Cambria" panose="02040503050406030204" pitchFamily="18" charset="0"/>
              </a:rPr>
              <a:t>after</a:t>
            </a:r>
            <a:r>
              <a:rPr lang="it-IT" cap="small" dirty="0" smtClean="0">
                <a:latin typeface="Cambria" panose="02040503050406030204" pitchFamily="18" charset="0"/>
              </a:rPr>
              <a:t> Reg. 270/79?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1350560" y="2695272"/>
            <a:ext cx="70567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it-IT" sz="1600" dirty="0" smtClean="0">
                <a:latin typeface="Cambria" panose="02040503050406030204" pitchFamily="18" charset="0"/>
              </a:rPr>
              <a:t>From 2000 to 2006 </a:t>
            </a:r>
            <a:r>
              <a:rPr lang="it-IT" sz="1600" dirty="0" err="1" smtClean="0">
                <a:latin typeface="Cambria" panose="02040503050406030204" pitchFamily="18" charset="0"/>
              </a:rPr>
              <a:t>there</a:t>
            </a:r>
            <a:r>
              <a:rPr lang="it-IT" sz="1600" dirty="0" smtClean="0">
                <a:latin typeface="Cambria" panose="02040503050406030204" pitchFamily="18" charset="0"/>
              </a:rPr>
              <a:t> </a:t>
            </a:r>
            <a:r>
              <a:rPr lang="it-IT" sz="1600" dirty="0" err="1" smtClean="0">
                <a:latin typeface="Cambria" panose="02040503050406030204" pitchFamily="18" charset="0"/>
              </a:rPr>
              <a:t>has</a:t>
            </a:r>
            <a:r>
              <a:rPr lang="it-IT" sz="1600" dirty="0" smtClean="0">
                <a:latin typeface="Cambria" panose="02040503050406030204" pitchFamily="18" charset="0"/>
              </a:rPr>
              <a:t> </a:t>
            </a:r>
            <a:r>
              <a:rPr lang="it-IT" sz="1600" dirty="0" err="1" smtClean="0">
                <a:latin typeface="Cambria" panose="02040503050406030204" pitchFamily="18" charset="0"/>
              </a:rPr>
              <a:t>been</a:t>
            </a:r>
            <a:r>
              <a:rPr lang="it-IT" sz="1600" dirty="0" smtClean="0">
                <a:latin typeface="Cambria" panose="02040503050406030204" pitchFamily="18" charset="0"/>
              </a:rPr>
              <a:t> a strong </a:t>
            </a:r>
            <a:r>
              <a:rPr lang="it-IT" sz="1600" dirty="0" err="1" smtClean="0">
                <a:latin typeface="Cambria" panose="02040503050406030204" pitchFamily="18" charset="0"/>
              </a:rPr>
              <a:t>reduction</a:t>
            </a:r>
            <a:r>
              <a:rPr lang="it-IT" sz="1600" dirty="0" smtClean="0">
                <a:latin typeface="Cambria" panose="02040503050406030204" pitchFamily="18" charset="0"/>
              </a:rPr>
              <a:t> of the </a:t>
            </a:r>
            <a:r>
              <a:rPr lang="it-IT" sz="1600" dirty="0" err="1" smtClean="0">
                <a:latin typeface="Cambria" panose="02040503050406030204" pitchFamily="18" charset="0"/>
              </a:rPr>
              <a:t>investment</a:t>
            </a:r>
            <a:r>
              <a:rPr lang="it-IT" sz="1600" dirty="0" smtClean="0">
                <a:latin typeface="Cambria" panose="02040503050406030204" pitchFamily="18" charset="0"/>
              </a:rPr>
              <a:t> in </a:t>
            </a:r>
            <a:r>
              <a:rPr lang="it-IT" sz="1600" dirty="0" err="1" smtClean="0">
                <a:latin typeface="Cambria" panose="02040503050406030204" pitchFamily="18" charset="0"/>
              </a:rPr>
              <a:t>extension</a:t>
            </a:r>
            <a:r>
              <a:rPr lang="it-IT" sz="1600" dirty="0" smtClean="0">
                <a:latin typeface="Cambria" panose="02040503050406030204" pitchFamily="18" charset="0"/>
              </a:rPr>
              <a:t> </a:t>
            </a:r>
            <a:r>
              <a:rPr lang="it-IT" sz="1600" dirty="0" err="1" smtClean="0">
                <a:latin typeface="Cambria" panose="02040503050406030204" pitchFamily="18" charset="0"/>
              </a:rPr>
              <a:t>services</a:t>
            </a:r>
            <a:r>
              <a:rPr lang="it-IT" sz="1600" dirty="0" smtClean="0">
                <a:latin typeface="Cambria" panose="02040503050406030204" pitchFamily="18" charset="0"/>
              </a:rPr>
              <a:t> (and </a:t>
            </a:r>
            <a:r>
              <a:rPr lang="it-IT" sz="1600" dirty="0" err="1" smtClean="0">
                <a:latin typeface="Cambria" panose="02040503050406030204" pitchFamily="18" charset="0"/>
              </a:rPr>
              <a:t>advisory</a:t>
            </a:r>
            <a:r>
              <a:rPr lang="it-IT" sz="1600" dirty="0" smtClean="0">
                <a:latin typeface="Cambria" panose="02040503050406030204" pitchFamily="18" charset="0"/>
              </a:rPr>
              <a:t> </a:t>
            </a:r>
            <a:r>
              <a:rPr lang="it-IT" sz="1600" dirty="0" err="1" smtClean="0">
                <a:latin typeface="Cambria" panose="02040503050406030204" pitchFamily="18" charset="0"/>
              </a:rPr>
              <a:t>services</a:t>
            </a:r>
            <a:r>
              <a:rPr lang="it-IT" sz="1600" dirty="0" smtClean="0">
                <a:latin typeface="Cambria" panose="02040503050406030204" pitchFamily="18" charset="0"/>
              </a:rPr>
              <a:t>) due to the </a:t>
            </a:r>
            <a:r>
              <a:rPr lang="it-IT" sz="1600" dirty="0" err="1" smtClean="0">
                <a:latin typeface="Cambria" panose="02040503050406030204" pitchFamily="18" charset="0"/>
              </a:rPr>
              <a:t>cut</a:t>
            </a:r>
            <a:r>
              <a:rPr lang="it-IT" sz="1600" dirty="0" smtClean="0">
                <a:latin typeface="Cambria" panose="02040503050406030204" pitchFamily="18" charset="0"/>
              </a:rPr>
              <a:t> of </a:t>
            </a:r>
            <a:r>
              <a:rPr lang="it-IT" sz="1600" dirty="0" err="1" smtClean="0">
                <a:latin typeface="Cambria" panose="02040503050406030204" pitchFamily="18" charset="0"/>
              </a:rPr>
              <a:t>European</a:t>
            </a:r>
            <a:r>
              <a:rPr lang="it-IT" sz="1600" dirty="0" smtClean="0">
                <a:latin typeface="Cambria" panose="02040503050406030204" pitchFamily="18" charset="0"/>
              </a:rPr>
              <a:t> Funds. Some </a:t>
            </a:r>
            <a:r>
              <a:rPr lang="it-IT" sz="1600" dirty="0" err="1" smtClean="0">
                <a:latin typeface="Cambria" panose="02040503050406030204" pitchFamily="18" charset="0"/>
              </a:rPr>
              <a:t>projects</a:t>
            </a:r>
            <a:r>
              <a:rPr lang="it-IT" sz="1600" dirty="0" smtClean="0">
                <a:latin typeface="Cambria" panose="02040503050406030204" pitchFamily="18" charset="0"/>
              </a:rPr>
              <a:t> </a:t>
            </a:r>
            <a:r>
              <a:rPr lang="it-IT" sz="1600" dirty="0" err="1" smtClean="0">
                <a:latin typeface="Cambria" panose="02040503050406030204" pitchFamily="18" charset="0"/>
              </a:rPr>
              <a:t>were</a:t>
            </a:r>
            <a:r>
              <a:rPr lang="it-IT" sz="1600" dirty="0" smtClean="0">
                <a:latin typeface="Cambria" panose="02040503050406030204" pitchFamily="18" charset="0"/>
              </a:rPr>
              <a:t> </a:t>
            </a:r>
            <a:r>
              <a:rPr lang="it-IT" sz="1600" dirty="0" err="1" smtClean="0">
                <a:latin typeface="Cambria" panose="02040503050406030204" pitchFamily="18" charset="0"/>
              </a:rPr>
              <a:t>carried</a:t>
            </a:r>
            <a:r>
              <a:rPr lang="it-IT" sz="1600" dirty="0" smtClean="0">
                <a:latin typeface="Cambria" panose="02040503050406030204" pitchFamily="18" charset="0"/>
              </a:rPr>
              <a:t> out </a:t>
            </a:r>
            <a:r>
              <a:rPr lang="it-IT" sz="1600" dirty="0" err="1" smtClean="0">
                <a:latin typeface="Cambria" panose="02040503050406030204" pitchFamily="18" charset="0"/>
              </a:rPr>
              <a:t>at</a:t>
            </a:r>
            <a:r>
              <a:rPr lang="it-IT" sz="1600" dirty="0" smtClean="0">
                <a:latin typeface="Cambria" panose="02040503050406030204" pitchFamily="18" charset="0"/>
              </a:rPr>
              <a:t> a National Level </a:t>
            </a:r>
            <a:r>
              <a:rPr lang="it-IT" sz="1600" dirty="0" err="1" smtClean="0">
                <a:latin typeface="Cambria" panose="02040503050406030204" pitchFamily="18" charset="0"/>
              </a:rPr>
              <a:t>as</a:t>
            </a:r>
            <a:r>
              <a:rPr lang="it-IT" sz="1600" dirty="0">
                <a:latin typeface="Cambria" panose="02040503050406030204" pitchFamily="18" charset="0"/>
              </a:rPr>
              <a:t> the </a:t>
            </a:r>
            <a:r>
              <a:rPr lang="it-IT" sz="1600" u="sng" dirty="0" err="1">
                <a:latin typeface="Cambria" panose="02040503050406030204" pitchFamily="18" charset="0"/>
              </a:rPr>
              <a:t>Interregional</a:t>
            </a:r>
            <a:r>
              <a:rPr lang="it-IT" sz="1600" u="sng" dirty="0">
                <a:latin typeface="Cambria" panose="02040503050406030204" pitchFamily="18" charset="0"/>
              </a:rPr>
              <a:t> </a:t>
            </a:r>
            <a:r>
              <a:rPr lang="it-IT" sz="1600" u="sng" dirty="0" err="1">
                <a:latin typeface="Cambria" panose="02040503050406030204" pitchFamily="18" charset="0"/>
              </a:rPr>
              <a:t>Programme</a:t>
            </a:r>
            <a:r>
              <a:rPr lang="it-IT" sz="1600" u="sng" dirty="0">
                <a:latin typeface="Cambria" panose="02040503050406030204" pitchFamily="18" charset="0"/>
              </a:rPr>
              <a:t> for </a:t>
            </a:r>
            <a:r>
              <a:rPr lang="it-IT" sz="1600" u="sng" dirty="0" err="1">
                <a:latin typeface="Cambria" panose="02040503050406030204" pitchFamily="18" charset="0"/>
              </a:rPr>
              <a:t>agricultural</a:t>
            </a:r>
            <a:r>
              <a:rPr lang="it-IT" sz="1600" u="sng" dirty="0">
                <a:latin typeface="Cambria" panose="02040503050406030204" pitchFamily="18" charset="0"/>
              </a:rPr>
              <a:t> and </a:t>
            </a:r>
            <a:r>
              <a:rPr lang="it-IT" sz="1600" u="sng" dirty="0" err="1">
                <a:latin typeface="Cambria" panose="02040503050406030204" pitchFamily="18" charset="0"/>
              </a:rPr>
              <a:t>rural</a:t>
            </a:r>
            <a:r>
              <a:rPr lang="it-IT" sz="1600" u="sng" dirty="0">
                <a:latin typeface="Cambria" panose="02040503050406030204" pitchFamily="18" charset="0"/>
              </a:rPr>
              <a:t> </a:t>
            </a:r>
            <a:r>
              <a:rPr lang="it-IT" sz="1600" u="sng" dirty="0" err="1">
                <a:latin typeface="Cambria" panose="02040503050406030204" pitchFamily="18" charset="0"/>
              </a:rPr>
              <a:t>development</a:t>
            </a:r>
            <a:r>
              <a:rPr lang="it-IT" sz="1600" u="sng" dirty="0">
                <a:latin typeface="Cambria" panose="02040503050406030204" pitchFamily="18" charset="0"/>
              </a:rPr>
              <a:t> </a:t>
            </a:r>
            <a:r>
              <a:rPr lang="it-IT" sz="1600" u="sng" dirty="0" err="1">
                <a:latin typeface="Cambria" panose="02040503050406030204" pitchFamily="18" charset="0"/>
              </a:rPr>
              <a:t>advisory</a:t>
            </a:r>
            <a:r>
              <a:rPr lang="it-IT" sz="1600" u="sng" dirty="0">
                <a:latin typeface="Cambria" panose="02040503050406030204" pitchFamily="18" charset="0"/>
              </a:rPr>
              <a:t> </a:t>
            </a:r>
            <a:r>
              <a:rPr lang="it-IT" sz="1600" u="sng" dirty="0" err="1" smtClean="0">
                <a:latin typeface="Cambria" panose="02040503050406030204" pitchFamily="18" charset="0"/>
              </a:rPr>
              <a:t>services</a:t>
            </a:r>
            <a:r>
              <a:rPr lang="it-IT" sz="1600" u="sng" dirty="0" smtClean="0">
                <a:latin typeface="Cambria" panose="02040503050406030204" pitchFamily="18" charset="0"/>
              </a:rPr>
              <a:t> </a:t>
            </a:r>
            <a:r>
              <a:rPr lang="it-IT" sz="1600" dirty="0" err="1" smtClean="0">
                <a:latin typeface="Cambria" panose="02040503050406030204" pitchFamily="18" charset="0"/>
              </a:rPr>
              <a:t>coordinated</a:t>
            </a:r>
            <a:r>
              <a:rPr lang="it-IT" sz="1600" dirty="0" smtClean="0">
                <a:latin typeface="Cambria" panose="02040503050406030204" pitchFamily="18" charset="0"/>
              </a:rPr>
              <a:t> by INEA</a:t>
            </a:r>
            <a:endParaRPr lang="it-IT" sz="1600" dirty="0">
              <a:latin typeface="Cambria" panose="02040503050406030204" pitchFamily="18" charset="0"/>
            </a:endParaRPr>
          </a:p>
        </p:txBody>
      </p:sp>
      <p:sp>
        <p:nvSpPr>
          <p:cNvPr id="2" name="Freccia a destra con strisce 1"/>
          <p:cNvSpPr/>
          <p:nvPr/>
        </p:nvSpPr>
        <p:spPr>
          <a:xfrm>
            <a:off x="486464" y="2911296"/>
            <a:ext cx="648072" cy="432048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Picture 2" descr="C:\Program Files (x86)\Microsoft Office\MEDIA\CAGCAT10\j0293844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074169"/>
            <a:ext cx="684778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2555776" y="4018711"/>
            <a:ext cx="60486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it-IT" sz="1600" dirty="0" smtClean="0">
                <a:latin typeface="Cambria" panose="02040503050406030204" pitchFamily="18" charset="0"/>
              </a:rPr>
              <a:t> </a:t>
            </a:r>
            <a:r>
              <a:rPr lang="it-IT" sz="1600" dirty="0" err="1" smtClean="0">
                <a:latin typeface="Cambria" panose="02040503050406030204" pitchFamily="18" charset="0"/>
              </a:rPr>
              <a:t>Aims</a:t>
            </a:r>
            <a:r>
              <a:rPr lang="it-IT" sz="1600" dirty="0" smtClean="0">
                <a:latin typeface="Cambria" panose="02040503050406030204" pitchFamily="18" charset="0"/>
              </a:rPr>
              <a:t>: </a:t>
            </a:r>
            <a:r>
              <a:rPr lang="it-IT" sz="1600" dirty="0" err="1" smtClean="0">
                <a:latin typeface="Cambria" panose="02040503050406030204" pitchFamily="18" charset="0"/>
              </a:rPr>
              <a:t>Promote</a:t>
            </a:r>
            <a:r>
              <a:rPr lang="it-IT" sz="1600" dirty="0" smtClean="0">
                <a:latin typeface="Cambria" panose="02040503050406030204" pitchFamily="18" charset="0"/>
              </a:rPr>
              <a:t> networking and share </a:t>
            </a:r>
            <a:r>
              <a:rPr lang="it-IT" sz="1600" dirty="0" err="1" smtClean="0">
                <a:latin typeface="Cambria" panose="02040503050406030204" pitchFamily="18" charset="0"/>
              </a:rPr>
              <a:t>debates</a:t>
            </a:r>
            <a:r>
              <a:rPr lang="it-IT" sz="1600" dirty="0" smtClean="0">
                <a:latin typeface="Cambria" panose="02040503050406030204" pitchFamily="18" charset="0"/>
              </a:rPr>
              <a:t> </a:t>
            </a:r>
            <a:r>
              <a:rPr lang="it-IT" sz="1600" dirty="0" err="1" smtClean="0">
                <a:latin typeface="Cambria" panose="02040503050406030204" pitchFamily="18" charset="0"/>
              </a:rPr>
              <a:t>about</a:t>
            </a:r>
            <a:r>
              <a:rPr lang="it-IT" sz="1600" dirty="0" smtClean="0">
                <a:latin typeface="Cambria" panose="02040503050406030204" pitchFamily="18" charset="0"/>
              </a:rPr>
              <a:t> </a:t>
            </a:r>
            <a:r>
              <a:rPr lang="it-IT" sz="1600" dirty="0" err="1" smtClean="0">
                <a:latin typeface="Cambria" panose="02040503050406030204" pitchFamily="18" charset="0"/>
              </a:rPr>
              <a:t>advisory</a:t>
            </a:r>
            <a:r>
              <a:rPr lang="it-IT" sz="1600" dirty="0" smtClean="0">
                <a:latin typeface="Cambria" panose="02040503050406030204" pitchFamily="18" charset="0"/>
              </a:rPr>
              <a:t> </a:t>
            </a:r>
            <a:r>
              <a:rPr lang="it-IT" sz="1600" dirty="0" err="1" smtClean="0">
                <a:latin typeface="Cambria" panose="02040503050406030204" pitchFamily="18" charset="0"/>
              </a:rPr>
              <a:t>services</a:t>
            </a:r>
            <a:r>
              <a:rPr lang="it-IT" sz="1600" dirty="0" smtClean="0">
                <a:latin typeface="Cambria" panose="02040503050406030204" pitchFamily="18" charset="0"/>
              </a:rPr>
              <a:t> (</a:t>
            </a:r>
            <a:r>
              <a:rPr lang="it-IT" sz="1600" dirty="0" err="1" smtClean="0">
                <a:latin typeface="Cambria" panose="02040503050406030204" pitchFamily="18" charset="0"/>
              </a:rPr>
              <a:t>especialy</a:t>
            </a:r>
            <a:r>
              <a:rPr lang="it-IT" sz="1600" dirty="0" smtClean="0">
                <a:latin typeface="Cambria" panose="02040503050406030204" pitchFamily="18" charset="0"/>
              </a:rPr>
              <a:t> </a:t>
            </a:r>
            <a:r>
              <a:rPr lang="it-IT" sz="1600" dirty="0" err="1" smtClean="0">
                <a:latin typeface="Cambria" panose="02040503050406030204" pitchFamily="18" charset="0"/>
              </a:rPr>
              <a:t>contents</a:t>
            </a:r>
            <a:r>
              <a:rPr lang="it-IT" sz="1600" dirty="0" smtClean="0">
                <a:latin typeface="Cambria" panose="02040503050406030204" pitchFamily="18" charset="0"/>
              </a:rPr>
              <a:t> and </a:t>
            </a:r>
            <a:r>
              <a:rPr lang="it-IT" sz="1600" dirty="0" err="1" smtClean="0">
                <a:latin typeface="Cambria" panose="02040503050406030204" pitchFamily="18" charset="0"/>
              </a:rPr>
              <a:t>methods</a:t>
            </a:r>
            <a:r>
              <a:rPr lang="it-IT" sz="1600" dirty="0" smtClean="0">
                <a:latin typeface="Cambria" panose="02040503050406030204" pitchFamily="18" charset="0"/>
              </a:rPr>
              <a:t>), to test new </a:t>
            </a:r>
            <a:r>
              <a:rPr lang="it-IT" sz="1600" dirty="0" err="1" smtClean="0">
                <a:latin typeface="Cambria" panose="02040503050406030204" pitchFamily="18" charset="0"/>
              </a:rPr>
              <a:t>tools</a:t>
            </a:r>
            <a:r>
              <a:rPr lang="it-IT" sz="1600" dirty="0" smtClean="0">
                <a:latin typeface="Cambria" panose="02040503050406030204" pitchFamily="18" charset="0"/>
              </a:rPr>
              <a:t> and </a:t>
            </a:r>
            <a:r>
              <a:rPr lang="it-IT" sz="1600" dirty="0" err="1" smtClean="0">
                <a:latin typeface="Cambria" panose="02040503050406030204" pitchFamily="18" charset="0"/>
              </a:rPr>
              <a:t>approaches</a:t>
            </a:r>
            <a:r>
              <a:rPr lang="it-IT" sz="1600" dirty="0" smtClean="0">
                <a:latin typeface="Cambria" panose="02040503050406030204" pitchFamily="18" charset="0"/>
              </a:rPr>
              <a:t>, to disseminate the best </a:t>
            </a:r>
            <a:r>
              <a:rPr lang="it-IT" sz="1600" dirty="0" err="1" smtClean="0">
                <a:latin typeface="Cambria" panose="02040503050406030204" pitchFamily="18" charset="0"/>
              </a:rPr>
              <a:t>practices</a:t>
            </a:r>
            <a:r>
              <a:rPr lang="it-IT" sz="1600" dirty="0" smtClean="0">
                <a:latin typeface="Cambria" panose="02040503050406030204" pitchFamily="18" charset="0"/>
              </a:rPr>
              <a:t>.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683568" y="4941168"/>
            <a:ext cx="792088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it-IT" sz="1600" dirty="0" smtClean="0">
                <a:latin typeface="Cambria" panose="02040503050406030204" pitchFamily="18" charset="0"/>
              </a:rPr>
              <a:t> New trends in the </a:t>
            </a:r>
            <a:r>
              <a:rPr lang="it-IT" sz="1600" dirty="0" err="1" smtClean="0">
                <a:latin typeface="Cambria" panose="02040503050406030204" pitchFamily="18" charset="0"/>
              </a:rPr>
              <a:t>Italian</a:t>
            </a:r>
            <a:r>
              <a:rPr lang="it-IT" sz="1600" dirty="0" smtClean="0">
                <a:latin typeface="Cambria" panose="02040503050406030204" pitchFamily="18" charset="0"/>
              </a:rPr>
              <a:t> AAS: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1600" dirty="0" err="1" smtClean="0">
                <a:latin typeface="Cambria" panose="02040503050406030204" pitchFamily="18" charset="0"/>
              </a:rPr>
              <a:t>Pluralism</a:t>
            </a:r>
            <a:r>
              <a:rPr lang="it-IT" sz="1600" dirty="0" smtClean="0">
                <a:latin typeface="Cambria" panose="02040503050406030204" pitchFamily="18" charset="0"/>
              </a:rPr>
              <a:t> and </a:t>
            </a:r>
            <a:r>
              <a:rPr lang="it-IT" sz="1600" dirty="0" err="1" smtClean="0">
                <a:latin typeface="Cambria" panose="02040503050406030204" pitchFamily="18" charset="0"/>
              </a:rPr>
              <a:t>privatizations</a:t>
            </a:r>
            <a:r>
              <a:rPr lang="it-IT" sz="1600" dirty="0" smtClean="0">
                <a:latin typeface="Cambria" panose="02040503050406030204" pitchFamily="18" charset="0"/>
              </a:rPr>
              <a:t>: </a:t>
            </a:r>
            <a:r>
              <a:rPr lang="it-IT" sz="1600" dirty="0" err="1" smtClean="0">
                <a:latin typeface="Cambria" panose="02040503050406030204" pitchFamily="18" charset="0"/>
              </a:rPr>
              <a:t>other</a:t>
            </a:r>
            <a:r>
              <a:rPr lang="it-IT" sz="1600" dirty="0" smtClean="0">
                <a:latin typeface="Cambria" panose="02040503050406030204" pitchFamily="18" charset="0"/>
              </a:rPr>
              <a:t> farm </a:t>
            </a:r>
            <a:r>
              <a:rPr lang="it-IT" sz="1600" dirty="0" err="1" smtClean="0">
                <a:latin typeface="Cambria" panose="02040503050406030204" pitchFamily="18" charset="0"/>
              </a:rPr>
              <a:t>based</a:t>
            </a:r>
            <a:r>
              <a:rPr lang="it-IT" sz="1600" dirty="0" smtClean="0">
                <a:latin typeface="Cambria" panose="02040503050406030204" pitchFamily="18" charset="0"/>
              </a:rPr>
              <a:t> </a:t>
            </a:r>
            <a:r>
              <a:rPr lang="it-IT" sz="1600" dirty="0" err="1" smtClean="0">
                <a:latin typeface="Cambria" panose="02040503050406030204" pitchFamily="18" charset="0"/>
              </a:rPr>
              <a:t>organization</a:t>
            </a:r>
            <a:r>
              <a:rPr lang="it-IT" sz="1600" dirty="0" smtClean="0">
                <a:latin typeface="Cambria" panose="02040503050406030204" pitchFamily="18" charset="0"/>
              </a:rPr>
              <a:t> and private </a:t>
            </a:r>
            <a:r>
              <a:rPr lang="it-IT" sz="1600" dirty="0" err="1" smtClean="0">
                <a:latin typeface="Cambria" panose="02040503050406030204" pitchFamily="18" charset="0"/>
              </a:rPr>
              <a:t>advisors</a:t>
            </a:r>
            <a:r>
              <a:rPr lang="it-IT" sz="1600" dirty="0" smtClean="0">
                <a:latin typeface="Cambria" panose="02040503050406030204" pitchFamily="18" charset="0"/>
              </a:rPr>
              <a:t> </a:t>
            </a:r>
            <a:r>
              <a:rPr lang="it-IT" sz="1600" dirty="0" err="1" smtClean="0">
                <a:latin typeface="Cambria" panose="02040503050406030204" pitchFamily="18" charset="0"/>
              </a:rPr>
              <a:t>increased</a:t>
            </a:r>
            <a:r>
              <a:rPr lang="it-IT" sz="1600" dirty="0" smtClean="0">
                <a:latin typeface="Cambria" panose="02040503050406030204" pitchFamily="18" charset="0"/>
              </a:rPr>
              <a:t> </a:t>
            </a:r>
            <a:r>
              <a:rPr lang="it-IT" sz="1600" dirty="0" err="1" smtClean="0">
                <a:latin typeface="Cambria" panose="02040503050406030204" pitchFamily="18" charset="0"/>
              </a:rPr>
              <a:t>their</a:t>
            </a:r>
            <a:r>
              <a:rPr lang="it-IT" sz="1600" dirty="0" smtClean="0">
                <a:latin typeface="Cambria" panose="02040503050406030204" pitchFamily="18" charset="0"/>
              </a:rPr>
              <a:t> </a:t>
            </a:r>
            <a:r>
              <a:rPr lang="it-IT" sz="1600" dirty="0" err="1" smtClean="0">
                <a:latin typeface="Cambria" panose="02040503050406030204" pitchFamily="18" charset="0"/>
              </a:rPr>
              <a:t>importance</a:t>
            </a:r>
            <a:r>
              <a:rPr lang="it-IT" sz="1600" dirty="0" smtClean="0">
                <a:latin typeface="Cambria" panose="02040503050406030204" pitchFamily="18" charset="0"/>
              </a:rPr>
              <a:t> </a:t>
            </a:r>
            <a:r>
              <a:rPr lang="it-IT" sz="1600" dirty="0" err="1" smtClean="0">
                <a:latin typeface="Cambria" panose="02040503050406030204" pitchFamily="18" charset="0"/>
              </a:rPr>
              <a:t>thanks</a:t>
            </a:r>
            <a:r>
              <a:rPr lang="it-IT" sz="1600" dirty="0" smtClean="0">
                <a:latin typeface="Cambria" panose="02040503050406030204" pitchFamily="18" charset="0"/>
              </a:rPr>
              <a:t> to the </a:t>
            </a:r>
            <a:r>
              <a:rPr lang="it-IT" sz="1600" dirty="0" err="1" smtClean="0">
                <a:latin typeface="Cambria" panose="02040503050406030204" pitchFamily="18" charset="0"/>
              </a:rPr>
              <a:t>adoption</a:t>
            </a:r>
            <a:r>
              <a:rPr lang="it-IT" sz="1600" dirty="0" smtClean="0">
                <a:latin typeface="Cambria" panose="02040503050406030204" pitchFamily="18" charset="0"/>
              </a:rPr>
              <a:t> of public </a:t>
            </a:r>
            <a:r>
              <a:rPr lang="it-IT" sz="1600" dirty="0" err="1" smtClean="0">
                <a:latin typeface="Cambria" panose="02040503050406030204" pitchFamily="18" charset="0"/>
              </a:rPr>
              <a:t>procedures</a:t>
            </a:r>
            <a:r>
              <a:rPr lang="it-IT" sz="1600" dirty="0" smtClean="0">
                <a:latin typeface="Cambria" panose="02040503050406030204" pitchFamily="18" charset="0"/>
              </a:rPr>
              <a:t> of </a:t>
            </a:r>
            <a:r>
              <a:rPr lang="it-IT" sz="1600" dirty="0" err="1" smtClean="0">
                <a:latin typeface="Cambria" panose="02040503050406030204" pitchFamily="18" charset="0"/>
              </a:rPr>
              <a:t>selection</a:t>
            </a:r>
            <a:endParaRPr lang="it-IT" sz="1600" dirty="0" smtClean="0">
              <a:latin typeface="Cambria" panose="02040503050406030204" pitchFamily="18" charset="0"/>
            </a:endParaRP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1600" dirty="0" err="1" smtClean="0">
                <a:latin typeface="Cambria" panose="02040503050406030204" pitchFamily="18" charset="0"/>
              </a:rPr>
              <a:t>Partecipation</a:t>
            </a:r>
            <a:r>
              <a:rPr lang="it-IT" sz="1600" dirty="0" smtClean="0">
                <a:latin typeface="Cambria" panose="02040503050406030204" pitchFamily="18" charset="0"/>
              </a:rPr>
              <a:t> of </a:t>
            </a:r>
            <a:r>
              <a:rPr lang="it-IT" sz="1600" dirty="0" err="1" smtClean="0">
                <a:latin typeface="Cambria" panose="02040503050406030204" pitchFamily="18" charset="0"/>
              </a:rPr>
              <a:t>farmers</a:t>
            </a:r>
            <a:r>
              <a:rPr lang="it-IT" sz="1600" dirty="0" smtClean="0">
                <a:latin typeface="Cambria" panose="02040503050406030204" pitchFamily="18" charset="0"/>
              </a:rPr>
              <a:t> in </a:t>
            </a:r>
            <a:r>
              <a:rPr lang="it-IT" sz="1600" dirty="0" err="1" smtClean="0">
                <a:latin typeface="Cambria" panose="02040503050406030204" pitchFamily="18" charset="0"/>
              </a:rPr>
              <a:t>funding</a:t>
            </a:r>
            <a:r>
              <a:rPr lang="it-IT" sz="1600" dirty="0" smtClean="0">
                <a:latin typeface="Cambria" panose="02040503050406030204" pitchFamily="18" charset="0"/>
              </a:rPr>
              <a:t> and planning the public </a:t>
            </a:r>
            <a:r>
              <a:rPr lang="it-IT" sz="1600" dirty="0" err="1" smtClean="0">
                <a:latin typeface="Cambria" panose="02040503050406030204" pitchFamily="18" charset="0"/>
              </a:rPr>
              <a:t>advisory</a:t>
            </a:r>
            <a:r>
              <a:rPr lang="it-IT" sz="1600" dirty="0" smtClean="0">
                <a:latin typeface="Cambria" panose="02040503050406030204" pitchFamily="18" charset="0"/>
              </a:rPr>
              <a:t> </a:t>
            </a:r>
            <a:r>
              <a:rPr lang="it-IT" sz="1600" dirty="0" err="1" smtClean="0">
                <a:latin typeface="Cambria" panose="02040503050406030204" pitchFamily="18" charset="0"/>
              </a:rPr>
              <a:t>services</a:t>
            </a:r>
            <a:endParaRPr lang="it-IT" sz="1600" dirty="0" smtClean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6811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904239" y="0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it-IT" cap="small" dirty="0" err="1" smtClean="0">
                <a:latin typeface="Cambria" panose="02040503050406030204" pitchFamily="18" charset="0"/>
              </a:rPr>
              <a:t>Regulation</a:t>
            </a:r>
            <a:r>
              <a:rPr lang="it-IT" cap="small" dirty="0" smtClean="0">
                <a:latin typeface="Cambria" panose="02040503050406030204" pitchFamily="18" charset="0"/>
              </a:rPr>
              <a:t> (EC) 1782/2003 and </a:t>
            </a:r>
            <a:r>
              <a:rPr lang="it-IT" cap="small" dirty="0" err="1" smtClean="0">
                <a:latin typeface="Cambria" panose="02040503050406030204" pitchFamily="18" charset="0"/>
              </a:rPr>
              <a:t>Rural</a:t>
            </a:r>
            <a:r>
              <a:rPr lang="it-IT" cap="small" dirty="0" smtClean="0">
                <a:latin typeface="Cambria" panose="02040503050406030204" pitchFamily="18" charset="0"/>
              </a:rPr>
              <a:t> Development Plan 2007-2013 (1)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755576" y="532313"/>
            <a:ext cx="75608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it-IT" sz="1500" dirty="0">
                <a:latin typeface="Cambria" panose="02040503050406030204" pitchFamily="18" charset="0"/>
              </a:rPr>
              <a:t>Farm </a:t>
            </a:r>
            <a:r>
              <a:rPr lang="it-IT" sz="1500" dirty="0" err="1">
                <a:latin typeface="Cambria" panose="02040503050406030204" pitchFamily="18" charset="0"/>
              </a:rPr>
              <a:t>Advisory</a:t>
            </a:r>
            <a:r>
              <a:rPr lang="it-IT" sz="1500" dirty="0">
                <a:latin typeface="Cambria" panose="02040503050406030204" pitchFamily="18" charset="0"/>
              </a:rPr>
              <a:t> Services in </a:t>
            </a:r>
            <a:r>
              <a:rPr lang="it-IT" sz="1500" dirty="0" err="1">
                <a:latin typeface="Cambria" panose="02040503050406030204" pitchFamily="18" charset="0"/>
              </a:rPr>
              <a:t>Italy</a:t>
            </a:r>
            <a:r>
              <a:rPr lang="it-IT" sz="1500" dirty="0">
                <a:latin typeface="Cambria" panose="02040503050406030204" pitchFamily="18" charset="0"/>
              </a:rPr>
              <a:t> </a:t>
            </a:r>
            <a:r>
              <a:rPr lang="it-IT" sz="1500" dirty="0" err="1">
                <a:latin typeface="Cambria" panose="02040503050406030204" pitchFamily="18" charset="0"/>
              </a:rPr>
              <a:t>experienced</a:t>
            </a:r>
            <a:r>
              <a:rPr lang="it-IT" sz="1500" dirty="0">
                <a:latin typeface="Cambria" panose="02040503050406030204" pitchFamily="18" charset="0"/>
              </a:rPr>
              <a:t> a new </a:t>
            </a:r>
            <a:r>
              <a:rPr lang="it-IT" sz="1500" dirty="0" err="1">
                <a:latin typeface="Cambria" panose="02040503050406030204" pitchFamily="18" charset="0"/>
              </a:rPr>
              <a:t>attention</a:t>
            </a:r>
            <a:r>
              <a:rPr lang="it-IT" sz="1500" dirty="0">
                <a:latin typeface="Cambria" panose="02040503050406030204" pitchFamily="18" charset="0"/>
              </a:rPr>
              <a:t> in the contest of the </a:t>
            </a:r>
            <a:r>
              <a:rPr lang="it-IT" sz="1500" dirty="0" err="1">
                <a:latin typeface="Cambria" panose="02040503050406030204" pitchFamily="18" charset="0"/>
              </a:rPr>
              <a:t>Mid</a:t>
            </a:r>
            <a:r>
              <a:rPr lang="it-IT" sz="1500" dirty="0">
                <a:latin typeface="Cambria" panose="02040503050406030204" pitchFamily="18" charset="0"/>
              </a:rPr>
              <a:t> </a:t>
            </a:r>
            <a:r>
              <a:rPr lang="it-IT" sz="1500" dirty="0" err="1">
                <a:latin typeface="Cambria" panose="02040503050406030204" pitchFamily="18" charset="0"/>
              </a:rPr>
              <a:t>Term</a:t>
            </a:r>
            <a:r>
              <a:rPr lang="it-IT" sz="1500" dirty="0">
                <a:latin typeface="Cambria" panose="02040503050406030204" pitchFamily="18" charset="0"/>
              </a:rPr>
              <a:t> </a:t>
            </a:r>
            <a:r>
              <a:rPr lang="it-IT" sz="1500" dirty="0" err="1">
                <a:latin typeface="Cambria" panose="02040503050406030204" pitchFamily="18" charset="0"/>
              </a:rPr>
              <a:t>Review</a:t>
            </a:r>
            <a:r>
              <a:rPr lang="it-IT" sz="1500" dirty="0">
                <a:latin typeface="Cambria" panose="02040503050406030204" pitchFamily="18" charset="0"/>
              </a:rPr>
              <a:t> of CAP in 2003 (</a:t>
            </a:r>
            <a:r>
              <a:rPr lang="it-IT" sz="1500" dirty="0" err="1">
                <a:latin typeface="Cambria" panose="02040503050406030204" pitchFamily="18" charset="0"/>
              </a:rPr>
              <a:t>key</a:t>
            </a:r>
            <a:r>
              <a:rPr lang="it-IT" sz="1500" dirty="0">
                <a:latin typeface="Cambria" panose="02040503050406030204" pitchFamily="18" charset="0"/>
              </a:rPr>
              <a:t> </a:t>
            </a:r>
            <a:r>
              <a:rPr lang="it-IT" sz="1500" dirty="0" err="1">
                <a:latin typeface="Cambria" panose="02040503050406030204" pitchFamily="18" charset="0"/>
              </a:rPr>
              <a:t>innovations</a:t>
            </a:r>
            <a:r>
              <a:rPr lang="it-IT" sz="1500" dirty="0">
                <a:latin typeface="Cambria" panose="02040503050406030204" pitchFamily="18" charset="0"/>
              </a:rPr>
              <a:t>: </a:t>
            </a:r>
            <a:r>
              <a:rPr lang="it-IT" sz="1500" dirty="0" err="1">
                <a:latin typeface="Cambria" panose="02040503050406030204" pitchFamily="18" charset="0"/>
              </a:rPr>
              <a:t>decoupling</a:t>
            </a:r>
            <a:r>
              <a:rPr lang="it-IT" sz="1500" dirty="0">
                <a:latin typeface="Cambria" panose="02040503050406030204" pitchFamily="18" charset="0"/>
              </a:rPr>
              <a:t> and cross-</a:t>
            </a:r>
            <a:r>
              <a:rPr lang="it-IT" sz="1500" dirty="0" err="1">
                <a:latin typeface="Cambria" panose="02040503050406030204" pitchFamily="18" charset="0"/>
              </a:rPr>
              <a:t>compliance</a:t>
            </a:r>
            <a:r>
              <a:rPr lang="it-IT" sz="1500" dirty="0" smtClean="0">
                <a:latin typeface="Cambria" panose="02040503050406030204" pitchFamily="18" charset="0"/>
              </a:rPr>
              <a:t>) and in the RD </a:t>
            </a:r>
            <a:r>
              <a:rPr lang="it-IT" sz="1500" dirty="0" err="1" smtClean="0">
                <a:latin typeface="Cambria" panose="02040503050406030204" pitchFamily="18" charset="0"/>
              </a:rPr>
              <a:t>plans</a:t>
            </a:r>
            <a:r>
              <a:rPr lang="it-IT" sz="1500" dirty="0" smtClean="0">
                <a:latin typeface="Cambria" panose="02040503050406030204" pitchFamily="18" charset="0"/>
              </a:rPr>
              <a:t> 2007-2013.</a:t>
            </a:r>
          </a:p>
          <a:p>
            <a:pPr marL="342900" indent="-342900" algn="just">
              <a:spcBef>
                <a:spcPts val="600"/>
              </a:spcBef>
              <a:buFont typeface="+mj-lt"/>
              <a:buAutoNum type="arabicPeriod"/>
            </a:pPr>
            <a:r>
              <a:rPr lang="it-IT" sz="1500" dirty="0" smtClean="0">
                <a:latin typeface="Cambria" panose="02040503050406030204" pitchFamily="18" charset="0"/>
              </a:rPr>
              <a:t>Artt</a:t>
            </a:r>
            <a:r>
              <a:rPr lang="it-IT" sz="1500" dirty="0">
                <a:latin typeface="Cambria" panose="02040503050406030204" pitchFamily="18" charset="0"/>
              </a:rPr>
              <a:t>. 13-16 of Reg. (EC) 1782/2003 (</a:t>
            </a:r>
            <a:r>
              <a:rPr lang="it-IT" sz="1500" dirty="0" err="1">
                <a:latin typeface="Cambria" panose="02040503050406030204" pitchFamily="18" charset="0"/>
              </a:rPr>
              <a:t>establishing</a:t>
            </a:r>
            <a:r>
              <a:rPr lang="it-IT" sz="1500" dirty="0">
                <a:latin typeface="Cambria" panose="02040503050406030204" pitchFamily="18" charset="0"/>
              </a:rPr>
              <a:t> common </a:t>
            </a:r>
            <a:r>
              <a:rPr lang="it-IT" sz="1500" dirty="0" err="1">
                <a:latin typeface="Cambria" panose="02040503050406030204" pitchFamily="18" charset="0"/>
              </a:rPr>
              <a:t>rules</a:t>
            </a:r>
            <a:r>
              <a:rPr lang="it-IT" sz="1500" dirty="0">
                <a:latin typeface="Cambria" panose="02040503050406030204" pitchFamily="18" charset="0"/>
              </a:rPr>
              <a:t> for </a:t>
            </a:r>
            <a:r>
              <a:rPr lang="it-IT" sz="1500" dirty="0" err="1">
                <a:latin typeface="Cambria" panose="02040503050406030204" pitchFamily="18" charset="0"/>
              </a:rPr>
              <a:t>direct</a:t>
            </a:r>
            <a:r>
              <a:rPr lang="it-IT" sz="1500" dirty="0">
                <a:latin typeface="Cambria" panose="02040503050406030204" pitchFamily="18" charset="0"/>
              </a:rPr>
              <a:t> </a:t>
            </a:r>
            <a:r>
              <a:rPr lang="it-IT" sz="1500" dirty="0" err="1">
                <a:latin typeface="Cambria" panose="02040503050406030204" pitchFamily="18" charset="0"/>
              </a:rPr>
              <a:t>support</a:t>
            </a:r>
            <a:r>
              <a:rPr lang="it-IT" sz="1500" dirty="0">
                <a:latin typeface="Cambria" panose="02040503050406030204" pitchFamily="18" charset="0"/>
              </a:rPr>
              <a:t> </a:t>
            </a:r>
            <a:r>
              <a:rPr lang="it-IT" sz="1500" dirty="0" err="1">
                <a:latin typeface="Cambria" panose="02040503050406030204" pitchFamily="18" charset="0"/>
              </a:rPr>
              <a:t>scheme</a:t>
            </a:r>
            <a:r>
              <a:rPr lang="it-IT" sz="1500" dirty="0">
                <a:latin typeface="Cambria" panose="02040503050406030204" pitchFamily="18" charset="0"/>
              </a:rPr>
              <a:t> </a:t>
            </a:r>
            <a:r>
              <a:rPr lang="it-IT" sz="1500" dirty="0" err="1">
                <a:latin typeface="Cambria" panose="02040503050406030204" pitchFamily="18" charset="0"/>
              </a:rPr>
              <a:t>payments</a:t>
            </a:r>
            <a:r>
              <a:rPr lang="it-IT" sz="1500" dirty="0">
                <a:latin typeface="Cambria" panose="02040503050406030204" pitchFamily="18" charset="0"/>
              </a:rPr>
              <a:t>) </a:t>
            </a:r>
            <a:r>
              <a:rPr lang="it-IT" sz="1500" dirty="0" err="1">
                <a:latin typeface="Cambria" panose="02040503050406030204" pitchFamily="18" charset="0"/>
              </a:rPr>
              <a:t>asked</a:t>
            </a:r>
            <a:r>
              <a:rPr lang="it-IT" sz="1500" dirty="0">
                <a:latin typeface="Cambria" panose="02040503050406030204" pitchFamily="18" charset="0"/>
              </a:rPr>
              <a:t> to </a:t>
            </a:r>
            <a:r>
              <a:rPr lang="it-IT" sz="1500" dirty="0" err="1">
                <a:latin typeface="Cambria" panose="02040503050406030204" pitchFamily="18" charset="0"/>
              </a:rPr>
              <a:t>Memeber</a:t>
            </a:r>
            <a:r>
              <a:rPr lang="it-IT" sz="1500" dirty="0">
                <a:latin typeface="Cambria" panose="02040503050406030204" pitchFamily="18" charset="0"/>
              </a:rPr>
              <a:t> </a:t>
            </a:r>
            <a:r>
              <a:rPr lang="it-IT" sz="1500" dirty="0" err="1">
                <a:latin typeface="Cambria" panose="02040503050406030204" pitchFamily="18" charset="0"/>
              </a:rPr>
              <a:t>States</a:t>
            </a:r>
            <a:r>
              <a:rPr lang="it-IT" sz="1500" dirty="0">
                <a:latin typeface="Cambria" panose="02040503050406030204" pitchFamily="18" charset="0"/>
              </a:rPr>
              <a:t> to create a FAS </a:t>
            </a:r>
            <a:r>
              <a:rPr lang="it-IT" sz="1500" u="sng" dirty="0" err="1">
                <a:latin typeface="Cambria" panose="02040503050406030204" pitchFamily="18" charset="0"/>
              </a:rPr>
              <a:t>as</a:t>
            </a:r>
            <a:r>
              <a:rPr lang="it-IT" sz="1500" u="sng" dirty="0">
                <a:latin typeface="Cambria" panose="02040503050406030204" pitchFamily="18" charset="0"/>
              </a:rPr>
              <a:t> a </a:t>
            </a:r>
            <a:r>
              <a:rPr lang="it-IT" sz="1500" u="sng" dirty="0" err="1">
                <a:latin typeface="Cambria" panose="02040503050406030204" pitchFamily="18" charset="0"/>
              </a:rPr>
              <a:t>support</a:t>
            </a:r>
            <a:r>
              <a:rPr lang="it-IT" sz="1500" u="sng" dirty="0">
                <a:latin typeface="Cambria" panose="02040503050406030204" pitchFamily="18" charset="0"/>
              </a:rPr>
              <a:t> to the </a:t>
            </a:r>
            <a:r>
              <a:rPr lang="it-IT" sz="1500" u="sng" dirty="0" err="1">
                <a:latin typeface="Cambria" panose="02040503050406030204" pitchFamily="18" charset="0"/>
              </a:rPr>
              <a:t>implementation</a:t>
            </a:r>
            <a:r>
              <a:rPr lang="it-IT" sz="1500" u="sng" dirty="0">
                <a:latin typeface="Cambria" panose="02040503050406030204" pitchFamily="18" charset="0"/>
              </a:rPr>
              <a:t> of cross </a:t>
            </a:r>
            <a:r>
              <a:rPr lang="it-IT" sz="1500" u="sng" dirty="0" err="1">
                <a:latin typeface="Cambria" panose="02040503050406030204" pitchFamily="18" charset="0"/>
              </a:rPr>
              <a:t>compliance</a:t>
            </a:r>
            <a:r>
              <a:rPr lang="it-IT" sz="1500" dirty="0">
                <a:latin typeface="Cambria" panose="02040503050406030204" pitchFamily="18" charset="0"/>
              </a:rPr>
              <a:t>, </a:t>
            </a:r>
            <a:r>
              <a:rPr lang="it-IT" sz="1500" dirty="0" err="1">
                <a:latin typeface="Cambria" panose="02040503050406030204" pitchFamily="18" charset="0"/>
              </a:rPr>
              <a:t>that</a:t>
            </a:r>
            <a:r>
              <a:rPr lang="it-IT" sz="1500" dirty="0">
                <a:latin typeface="Cambria" panose="02040503050406030204" pitchFamily="18" charset="0"/>
              </a:rPr>
              <a:t> </a:t>
            </a:r>
            <a:r>
              <a:rPr lang="it-IT" sz="1500" dirty="0" err="1">
                <a:latin typeface="Cambria" panose="02040503050406030204" pitchFamily="18" charset="0"/>
              </a:rPr>
              <a:t>is</a:t>
            </a:r>
            <a:r>
              <a:rPr lang="it-IT" sz="1500" dirty="0">
                <a:latin typeface="Cambria" panose="02040503050406030204" pitchFamily="18" charset="0"/>
              </a:rPr>
              <a:t> </a:t>
            </a:r>
            <a:r>
              <a:rPr lang="it-IT" sz="1500" dirty="0" err="1">
                <a:latin typeface="Cambria" panose="02040503050406030204" pitchFamily="18" charset="0"/>
              </a:rPr>
              <a:t>few</a:t>
            </a:r>
            <a:r>
              <a:rPr lang="it-IT" sz="1500" dirty="0">
                <a:latin typeface="Cambria" panose="02040503050406030204" pitchFamily="18" charset="0"/>
              </a:rPr>
              <a:t> </a:t>
            </a:r>
            <a:r>
              <a:rPr lang="it-IT" sz="1500" dirty="0" err="1">
                <a:latin typeface="Cambria" panose="02040503050406030204" pitchFamily="18" charset="0"/>
              </a:rPr>
              <a:t>rules</a:t>
            </a:r>
            <a:r>
              <a:rPr lang="it-IT" sz="1500" dirty="0">
                <a:latin typeface="Cambria" panose="02040503050406030204" pitchFamily="18" charset="0"/>
              </a:rPr>
              <a:t> </a:t>
            </a:r>
            <a:r>
              <a:rPr lang="it-IT" sz="1500" dirty="0" err="1">
                <a:latin typeface="Cambria" panose="02040503050406030204" pitchFamily="18" charset="0"/>
              </a:rPr>
              <a:t>consistent</a:t>
            </a:r>
            <a:r>
              <a:rPr lang="it-IT" sz="1500" dirty="0">
                <a:latin typeface="Cambria" panose="02040503050406030204" pitchFamily="18" charset="0"/>
              </a:rPr>
              <a:t> in «</a:t>
            </a:r>
            <a:r>
              <a:rPr lang="it-IT" sz="1500" dirty="0" err="1">
                <a:latin typeface="Cambria" panose="02040503050406030204" pitchFamily="18" charset="0"/>
              </a:rPr>
              <a:t>statutory</a:t>
            </a:r>
            <a:r>
              <a:rPr lang="it-IT" sz="1500" dirty="0">
                <a:latin typeface="Cambria" panose="02040503050406030204" pitchFamily="18" charset="0"/>
              </a:rPr>
              <a:t> management </a:t>
            </a:r>
            <a:r>
              <a:rPr lang="it-IT" sz="1500" dirty="0" err="1">
                <a:latin typeface="Cambria" panose="02040503050406030204" pitchFamily="18" charset="0"/>
              </a:rPr>
              <a:t>requirements</a:t>
            </a:r>
            <a:r>
              <a:rPr lang="it-IT" sz="1500" dirty="0">
                <a:latin typeface="Cambria" panose="02040503050406030204" pitchFamily="18" charset="0"/>
              </a:rPr>
              <a:t>» (SMR) and some «</a:t>
            </a:r>
            <a:r>
              <a:rPr lang="it-IT" sz="1500" dirty="0" err="1">
                <a:latin typeface="Cambria" panose="02040503050406030204" pitchFamily="18" charset="0"/>
              </a:rPr>
              <a:t>good</a:t>
            </a:r>
            <a:r>
              <a:rPr lang="it-IT" sz="1500" dirty="0">
                <a:latin typeface="Cambria" panose="02040503050406030204" pitchFamily="18" charset="0"/>
              </a:rPr>
              <a:t> </a:t>
            </a:r>
            <a:r>
              <a:rPr lang="it-IT" sz="1500" dirty="0" err="1">
                <a:latin typeface="Cambria" panose="02040503050406030204" pitchFamily="18" charset="0"/>
              </a:rPr>
              <a:t>agricultural</a:t>
            </a:r>
            <a:r>
              <a:rPr lang="it-IT" sz="1500" dirty="0">
                <a:latin typeface="Cambria" panose="02040503050406030204" pitchFamily="18" charset="0"/>
              </a:rPr>
              <a:t> and </a:t>
            </a:r>
            <a:r>
              <a:rPr lang="it-IT" sz="1500" dirty="0" err="1">
                <a:latin typeface="Cambria" panose="02040503050406030204" pitchFamily="18" charset="0"/>
              </a:rPr>
              <a:t>environmental</a:t>
            </a:r>
            <a:r>
              <a:rPr lang="it-IT" sz="1500" dirty="0">
                <a:latin typeface="Cambria" panose="02040503050406030204" pitchFamily="18" charset="0"/>
              </a:rPr>
              <a:t> </a:t>
            </a:r>
            <a:r>
              <a:rPr lang="it-IT" sz="1500" dirty="0" err="1">
                <a:latin typeface="Cambria" panose="02040503050406030204" pitchFamily="18" charset="0"/>
              </a:rPr>
              <a:t>conditions</a:t>
            </a:r>
            <a:r>
              <a:rPr lang="it-IT" sz="1500" dirty="0">
                <a:latin typeface="Cambria" panose="02040503050406030204" pitchFamily="18" charset="0"/>
              </a:rPr>
              <a:t>» (GAEC). </a:t>
            </a:r>
            <a:endParaRPr lang="it-IT" sz="1500" dirty="0" smtClean="0">
              <a:latin typeface="Cambria" panose="02040503050406030204" pitchFamily="18" charset="0"/>
            </a:endParaRPr>
          </a:p>
          <a:p>
            <a:pPr marL="342900" indent="-342900" algn="just">
              <a:spcBef>
                <a:spcPts val="600"/>
              </a:spcBef>
              <a:buFont typeface="+mj-lt"/>
              <a:buAutoNum type="arabicPeriod"/>
            </a:pPr>
            <a:r>
              <a:rPr lang="it-IT" sz="1500" dirty="0" err="1" smtClean="0">
                <a:latin typeface="Cambria" panose="02040503050406030204" pitchFamily="18" charset="0"/>
              </a:rPr>
              <a:t>Measures</a:t>
            </a:r>
            <a:r>
              <a:rPr lang="it-IT" sz="1500" dirty="0" smtClean="0">
                <a:latin typeface="Cambria" panose="02040503050406030204" pitchFamily="18" charset="0"/>
              </a:rPr>
              <a:t> </a:t>
            </a:r>
            <a:r>
              <a:rPr lang="it-IT" sz="1500" dirty="0">
                <a:latin typeface="Cambria" panose="02040503050406030204" pitchFamily="18" charset="0"/>
              </a:rPr>
              <a:t>to </a:t>
            </a:r>
            <a:r>
              <a:rPr lang="it-IT" sz="1500" dirty="0" err="1">
                <a:latin typeface="Cambria" panose="02040503050406030204" pitchFamily="18" charset="0"/>
              </a:rPr>
              <a:t>support</a:t>
            </a:r>
            <a:r>
              <a:rPr lang="it-IT" sz="1500" dirty="0">
                <a:latin typeface="Cambria" panose="02040503050406030204" pitchFamily="18" charset="0"/>
              </a:rPr>
              <a:t> FAS </a:t>
            </a:r>
            <a:r>
              <a:rPr lang="it-IT" sz="1500" dirty="0" err="1">
                <a:latin typeface="Cambria" panose="02040503050406030204" pitchFamily="18" charset="0"/>
              </a:rPr>
              <a:t>have</a:t>
            </a:r>
            <a:r>
              <a:rPr lang="it-IT" sz="1500" dirty="0">
                <a:latin typeface="Cambria" panose="02040503050406030204" pitchFamily="18" charset="0"/>
              </a:rPr>
              <a:t> </a:t>
            </a:r>
            <a:r>
              <a:rPr lang="it-IT" sz="1500" dirty="0" err="1">
                <a:latin typeface="Cambria" panose="02040503050406030204" pitchFamily="18" charset="0"/>
              </a:rPr>
              <a:t>been</a:t>
            </a:r>
            <a:r>
              <a:rPr lang="it-IT" sz="1500" dirty="0">
                <a:latin typeface="Cambria" panose="02040503050406030204" pitchFamily="18" charset="0"/>
              </a:rPr>
              <a:t> </a:t>
            </a:r>
            <a:r>
              <a:rPr lang="it-IT" sz="1500" dirty="0" err="1">
                <a:latin typeface="Cambria" panose="02040503050406030204" pitchFamily="18" charset="0"/>
              </a:rPr>
              <a:t>introduced</a:t>
            </a:r>
            <a:r>
              <a:rPr lang="it-IT" sz="1500" dirty="0">
                <a:latin typeface="Cambria" panose="02040503050406030204" pitchFamily="18" charset="0"/>
              </a:rPr>
              <a:t> in the </a:t>
            </a:r>
            <a:r>
              <a:rPr lang="it-IT" sz="1500" b="1" dirty="0">
                <a:solidFill>
                  <a:srgbClr val="FF0000"/>
                </a:solidFill>
                <a:latin typeface="Cambria" panose="02040503050406030204" pitchFamily="18" charset="0"/>
              </a:rPr>
              <a:t>Reg. (EC) 1698/2005 </a:t>
            </a:r>
            <a:r>
              <a:rPr lang="it-IT" sz="1500" dirty="0">
                <a:latin typeface="Cambria" panose="02040503050406030204" pitchFamily="18" charset="0"/>
              </a:rPr>
              <a:t>on </a:t>
            </a:r>
            <a:r>
              <a:rPr lang="it-IT" sz="1500" dirty="0" err="1">
                <a:latin typeface="Cambria" panose="02040503050406030204" pitchFamily="18" charset="0"/>
              </a:rPr>
              <a:t>support</a:t>
            </a:r>
            <a:r>
              <a:rPr lang="it-IT" sz="1500" dirty="0">
                <a:latin typeface="Cambria" panose="02040503050406030204" pitchFamily="18" charset="0"/>
              </a:rPr>
              <a:t> for RD and </a:t>
            </a:r>
            <a:r>
              <a:rPr lang="it-IT" sz="1500" dirty="0" err="1">
                <a:latin typeface="Cambria" panose="02040503050406030204" pitchFamily="18" charset="0"/>
              </a:rPr>
              <a:t>included</a:t>
            </a:r>
            <a:r>
              <a:rPr lang="it-IT" sz="1500" dirty="0">
                <a:latin typeface="Cambria" panose="02040503050406030204" pitchFamily="18" charset="0"/>
              </a:rPr>
              <a:t> in </a:t>
            </a:r>
            <a:r>
              <a:rPr lang="it-IT" sz="1500" dirty="0" err="1">
                <a:latin typeface="Cambria" panose="02040503050406030204" pitchFamily="18" charset="0"/>
              </a:rPr>
              <a:t>Axis</a:t>
            </a:r>
            <a:r>
              <a:rPr lang="it-IT" sz="1500" dirty="0">
                <a:latin typeface="Cambria" panose="02040503050406030204" pitchFamily="18" charset="0"/>
              </a:rPr>
              <a:t> 1 (</a:t>
            </a:r>
            <a:r>
              <a:rPr lang="it-IT" sz="1500" dirty="0" err="1">
                <a:latin typeface="Cambria" panose="02040503050406030204" pitchFamily="18" charset="0"/>
              </a:rPr>
              <a:t>improving</a:t>
            </a:r>
            <a:r>
              <a:rPr lang="it-IT" sz="1500" dirty="0">
                <a:latin typeface="Cambria" panose="02040503050406030204" pitchFamily="18" charset="0"/>
              </a:rPr>
              <a:t> </a:t>
            </a:r>
            <a:r>
              <a:rPr lang="it-IT" sz="1500" dirty="0" err="1">
                <a:latin typeface="Cambria" panose="02040503050406030204" pitchFamily="18" charset="0"/>
              </a:rPr>
              <a:t>competitiveness</a:t>
            </a:r>
            <a:r>
              <a:rPr lang="it-IT" sz="1500" dirty="0">
                <a:latin typeface="Cambria" panose="02040503050406030204" pitchFamily="18" charset="0"/>
              </a:rPr>
              <a:t>)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1156267" y="3295140"/>
            <a:ext cx="7056784" cy="204671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1600" dirty="0" err="1" smtClean="0">
                <a:latin typeface="Cambria" panose="02040503050406030204" pitchFamily="18" charset="0"/>
              </a:rPr>
              <a:t>Measure</a:t>
            </a:r>
            <a:r>
              <a:rPr lang="it-IT" sz="1600" dirty="0" smtClean="0">
                <a:latin typeface="Cambria" panose="02040503050406030204" pitchFamily="18" charset="0"/>
              </a:rPr>
              <a:t> 114 – Use of </a:t>
            </a:r>
            <a:r>
              <a:rPr lang="it-IT" sz="1600" dirty="0" err="1" smtClean="0">
                <a:latin typeface="Cambria" panose="02040503050406030204" pitchFamily="18" charset="0"/>
              </a:rPr>
              <a:t>agricultural</a:t>
            </a:r>
            <a:r>
              <a:rPr lang="it-IT" sz="1600" dirty="0" smtClean="0">
                <a:latin typeface="Cambria" panose="02040503050406030204" pitchFamily="18" charset="0"/>
              </a:rPr>
              <a:t> and </a:t>
            </a:r>
            <a:r>
              <a:rPr lang="it-IT" sz="1600" dirty="0" err="1" smtClean="0">
                <a:latin typeface="Cambria" panose="02040503050406030204" pitchFamily="18" charset="0"/>
              </a:rPr>
              <a:t>forest</a:t>
            </a:r>
            <a:r>
              <a:rPr lang="it-IT" sz="1600" dirty="0" smtClean="0">
                <a:latin typeface="Cambria" panose="02040503050406030204" pitchFamily="18" charset="0"/>
              </a:rPr>
              <a:t> </a:t>
            </a:r>
            <a:r>
              <a:rPr lang="it-IT" sz="1600" dirty="0" err="1" smtClean="0">
                <a:latin typeface="Cambria" panose="02040503050406030204" pitchFamily="18" charset="0"/>
              </a:rPr>
              <a:t>advisory</a:t>
            </a:r>
            <a:r>
              <a:rPr lang="it-IT" sz="1600" dirty="0" smtClean="0">
                <a:latin typeface="Cambria" panose="02040503050406030204" pitchFamily="18" charset="0"/>
              </a:rPr>
              <a:t> </a:t>
            </a:r>
            <a:r>
              <a:rPr lang="it-IT" sz="1600" dirty="0" err="1" smtClean="0">
                <a:latin typeface="Cambria" panose="02040503050406030204" pitchFamily="18" charset="0"/>
              </a:rPr>
              <a:t>services</a:t>
            </a:r>
            <a:endParaRPr lang="it-IT" sz="1600" dirty="0" smtClean="0">
              <a:latin typeface="Cambria" panose="02040503050406030204" pitchFamily="18" charset="0"/>
            </a:endParaRP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1600" dirty="0" err="1" smtClean="0">
                <a:latin typeface="Cambria" panose="02040503050406030204" pitchFamily="18" charset="0"/>
              </a:rPr>
              <a:t>Measure</a:t>
            </a:r>
            <a:r>
              <a:rPr lang="it-IT" sz="1600" dirty="0" smtClean="0">
                <a:latin typeface="Cambria" panose="02040503050406030204" pitchFamily="18" charset="0"/>
              </a:rPr>
              <a:t> 115 – </a:t>
            </a:r>
            <a:r>
              <a:rPr lang="it-IT" sz="1600" dirty="0" err="1" smtClean="0">
                <a:latin typeface="Cambria" panose="02040503050406030204" pitchFamily="18" charset="0"/>
              </a:rPr>
              <a:t>Setting</a:t>
            </a:r>
            <a:r>
              <a:rPr lang="it-IT" sz="1600" dirty="0" smtClean="0">
                <a:latin typeface="Cambria" panose="02040503050406030204" pitchFamily="18" charset="0"/>
              </a:rPr>
              <a:t> up of farm </a:t>
            </a:r>
            <a:r>
              <a:rPr lang="it-IT" sz="1600" dirty="0" err="1" smtClean="0">
                <a:latin typeface="Cambria" panose="02040503050406030204" pitchFamily="18" charset="0"/>
              </a:rPr>
              <a:t>advisory</a:t>
            </a:r>
            <a:r>
              <a:rPr lang="it-IT" sz="1600" dirty="0" smtClean="0">
                <a:latin typeface="Cambria" panose="02040503050406030204" pitchFamily="18" charset="0"/>
              </a:rPr>
              <a:t> </a:t>
            </a:r>
            <a:r>
              <a:rPr lang="it-IT" sz="1600" dirty="0" err="1" smtClean="0">
                <a:latin typeface="Cambria" panose="02040503050406030204" pitchFamily="18" charset="0"/>
              </a:rPr>
              <a:t>services</a:t>
            </a:r>
            <a:r>
              <a:rPr lang="it-IT" sz="1600" dirty="0" smtClean="0">
                <a:latin typeface="Cambria" panose="02040503050406030204" pitchFamily="18" charset="0"/>
              </a:rPr>
              <a:t> (in </a:t>
            </a:r>
            <a:r>
              <a:rPr lang="it-IT" sz="1600" dirty="0" err="1" smtClean="0">
                <a:latin typeface="Cambria" panose="02040503050406030204" pitchFamily="18" charset="0"/>
              </a:rPr>
              <a:t>few</a:t>
            </a:r>
            <a:r>
              <a:rPr lang="it-IT" sz="1600" dirty="0" smtClean="0">
                <a:latin typeface="Cambria" panose="02040503050406030204" pitchFamily="18" charset="0"/>
              </a:rPr>
              <a:t> </a:t>
            </a:r>
            <a:r>
              <a:rPr lang="it-IT" sz="1600" dirty="0" err="1" smtClean="0">
                <a:latin typeface="Cambria" panose="02040503050406030204" pitchFamily="18" charset="0"/>
              </a:rPr>
              <a:t>Regions</a:t>
            </a:r>
            <a:r>
              <a:rPr lang="it-IT" sz="1600" dirty="0" smtClean="0">
                <a:latin typeface="Cambria" panose="02040503050406030204" pitchFamily="18" charset="0"/>
              </a:rPr>
              <a:t>)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1600" dirty="0" err="1" smtClean="0">
                <a:latin typeface="Cambria" panose="02040503050406030204" pitchFamily="18" charset="0"/>
              </a:rPr>
              <a:t>Measure</a:t>
            </a:r>
            <a:r>
              <a:rPr lang="it-IT" sz="1600" dirty="0" smtClean="0">
                <a:latin typeface="Cambria" panose="02040503050406030204" pitchFamily="18" charset="0"/>
              </a:rPr>
              <a:t> 111 - </a:t>
            </a:r>
            <a:r>
              <a:rPr lang="it-IT" sz="1600" dirty="0" err="1" smtClean="0">
                <a:latin typeface="Cambria" panose="02040503050406030204" pitchFamily="18" charset="0"/>
              </a:rPr>
              <a:t>Vocational</a:t>
            </a:r>
            <a:r>
              <a:rPr lang="it-IT" sz="1600" dirty="0" smtClean="0">
                <a:latin typeface="Cambria" panose="02040503050406030204" pitchFamily="18" charset="0"/>
              </a:rPr>
              <a:t> training and information </a:t>
            </a:r>
            <a:r>
              <a:rPr lang="it-IT" sz="1600" dirty="0" err="1" smtClean="0">
                <a:latin typeface="Cambria" panose="02040503050406030204" pitchFamily="18" charset="0"/>
              </a:rPr>
              <a:t>actions</a:t>
            </a:r>
            <a:r>
              <a:rPr lang="it-IT" sz="1600" dirty="0" smtClean="0">
                <a:latin typeface="Cambria" panose="02040503050406030204" pitchFamily="18" charset="0"/>
              </a:rPr>
              <a:t> (</a:t>
            </a:r>
            <a:r>
              <a:rPr lang="it-IT" sz="1600" dirty="0" err="1" smtClean="0">
                <a:latin typeface="Cambria" panose="02040503050406030204" pitchFamily="18" charset="0"/>
              </a:rPr>
              <a:t>considered</a:t>
            </a:r>
            <a:r>
              <a:rPr lang="it-IT" sz="1600" dirty="0" smtClean="0">
                <a:latin typeface="Cambria" panose="02040503050406030204" pitchFamily="18" charset="0"/>
              </a:rPr>
              <a:t> </a:t>
            </a:r>
            <a:r>
              <a:rPr lang="it-IT" sz="1600" dirty="0" err="1" smtClean="0">
                <a:latin typeface="Cambria" panose="02040503050406030204" pitchFamily="18" charset="0"/>
              </a:rPr>
              <a:t>complementary</a:t>
            </a:r>
            <a:r>
              <a:rPr lang="it-IT" sz="1600" dirty="0" smtClean="0">
                <a:latin typeface="Cambria" panose="02040503050406030204" pitchFamily="18" charset="0"/>
              </a:rPr>
              <a:t>: in some </a:t>
            </a:r>
            <a:r>
              <a:rPr lang="it-IT" sz="1600" dirty="0" err="1" smtClean="0">
                <a:latin typeface="Cambria" panose="02040503050406030204" pitchFamily="18" charset="0"/>
              </a:rPr>
              <a:t>Italian</a:t>
            </a:r>
            <a:r>
              <a:rPr lang="it-IT" sz="1600" dirty="0" smtClean="0">
                <a:latin typeface="Cambria" panose="02040503050406030204" pitchFamily="18" charset="0"/>
              </a:rPr>
              <a:t> </a:t>
            </a:r>
            <a:r>
              <a:rPr lang="it-IT" sz="1600" dirty="0" err="1" smtClean="0">
                <a:latin typeface="Cambria" panose="02040503050406030204" pitchFamily="18" charset="0"/>
              </a:rPr>
              <a:t>Regions</a:t>
            </a:r>
            <a:r>
              <a:rPr lang="it-IT" sz="1600" dirty="0" smtClean="0">
                <a:latin typeface="Cambria" panose="02040503050406030204" pitchFamily="18" charset="0"/>
              </a:rPr>
              <a:t> </a:t>
            </a:r>
            <a:r>
              <a:rPr lang="it-IT" sz="1600" dirty="0" err="1" smtClean="0">
                <a:latin typeface="Cambria" panose="02040503050406030204" pitchFamily="18" charset="0"/>
              </a:rPr>
              <a:t>it</a:t>
            </a:r>
            <a:r>
              <a:rPr lang="it-IT" sz="1600" dirty="0" smtClean="0">
                <a:latin typeface="Cambria" panose="02040503050406030204" pitchFamily="18" charset="0"/>
              </a:rPr>
              <a:t> </a:t>
            </a:r>
            <a:r>
              <a:rPr lang="it-IT" sz="1600" dirty="0" err="1" smtClean="0">
                <a:latin typeface="Cambria" panose="02040503050406030204" pitchFamily="18" charset="0"/>
              </a:rPr>
              <a:t>has</a:t>
            </a:r>
            <a:r>
              <a:rPr lang="it-IT" sz="1600" dirty="0" smtClean="0">
                <a:latin typeface="Cambria" panose="02040503050406030204" pitchFamily="18" charset="0"/>
              </a:rPr>
              <a:t> </a:t>
            </a:r>
            <a:r>
              <a:rPr lang="it-IT" sz="1600" dirty="0" err="1" smtClean="0">
                <a:latin typeface="Cambria" panose="02040503050406030204" pitchFamily="18" charset="0"/>
              </a:rPr>
              <a:t>been</a:t>
            </a:r>
            <a:r>
              <a:rPr lang="it-IT" sz="1600" dirty="0" smtClean="0">
                <a:latin typeface="Cambria" panose="02040503050406030204" pitchFamily="18" charset="0"/>
              </a:rPr>
              <a:t> </a:t>
            </a:r>
            <a:r>
              <a:rPr lang="it-IT" sz="1600" dirty="0" err="1" smtClean="0">
                <a:latin typeface="Cambria" panose="02040503050406030204" pitchFamily="18" charset="0"/>
              </a:rPr>
              <a:t>applied</a:t>
            </a:r>
            <a:r>
              <a:rPr lang="it-IT" sz="1600" dirty="0" smtClean="0">
                <a:latin typeface="Cambria" panose="02040503050406030204" pitchFamily="18" charset="0"/>
              </a:rPr>
              <a:t> </a:t>
            </a:r>
            <a:r>
              <a:rPr lang="it-IT" sz="1600" dirty="0" err="1" smtClean="0">
                <a:latin typeface="Cambria" panose="02040503050406030204" pitchFamily="18" charset="0"/>
              </a:rPr>
              <a:t>together</a:t>
            </a:r>
            <a:r>
              <a:rPr lang="it-IT" sz="1600" dirty="0" smtClean="0">
                <a:latin typeface="Cambria" panose="02040503050406030204" pitchFamily="18" charset="0"/>
              </a:rPr>
              <a:t> with </a:t>
            </a:r>
            <a:r>
              <a:rPr lang="it-IT" sz="1600" dirty="0" err="1" smtClean="0">
                <a:latin typeface="Cambria" panose="02040503050406030204" pitchFamily="18" charset="0"/>
              </a:rPr>
              <a:t>Measure</a:t>
            </a:r>
            <a:r>
              <a:rPr lang="it-IT" sz="1600" dirty="0" smtClean="0">
                <a:latin typeface="Cambria" panose="02040503050406030204" pitchFamily="18" charset="0"/>
              </a:rPr>
              <a:t> 114)</a:t>
            </a:r>
          </a:p>
          <a:p>
            <a:pPr algn="just">
              <a:spcBef>
                <a:spcPts val="600"/>
              </a:spcBef>
            </a:pPr>
            <a:r>
              <a:rPr lang="it-IT" sz="1600" dirty="0" smtClean="0">
                <a:latin typeface="Cambria" panose="02040503050406030204" pitchFamily="18" charset="0"/>
                <a:sym typeface="Wingdings" panose="05000000000000000000" pitchFamily="2" charset="2"/>
              </a:rPr>
              <a:t> </a:t>
            </a:r>
            <a:r>
              <a:rPr lang="it-IT" sz="1600" dirty="0" err="1" smtClean="0">
                <a:latin typeface="Cambria" panose="02040503050406030204" pitchFamily="18" charset="0"/>
                <a:sym typeface="Wingdings" panose="05000000000000000000" pitchFamily="2" charset="2"/>
              </a:rPr>
              <a:t>Vocational</a:t>
            </a:r>
            <a:r>
              <a:rPr lang="it-IT" sz="1600" dirty="0" smtClean="0">
                <a:latin typeface="Cambria" panose="02040503050406030204" pitchFamily="18" charset="0"/>
                <a:sym typeface="Wingdings" panose="05000000000000000000" pitchFamily="2" charset="2"/>
              </a:rPr>
              <a:t> training, information and </a:t>
            </a:r>
            <a:r>
              <a:rPr lang="it-IT" sz="1600" dirty="0" err="1" smtClean="0">
                <a:latin typeface="Cambria" panose="02040503050406030204" pitchFamily="18" charset="0"/>
                <a:sym typeface="Wingdings" panose="05000000000000000000" pitchFamily="2" charset="2"/>
              </a:rPr>
              <a:t>advisory</a:t>
            </a:r>
            <a:r>
              <a:rPr lang="it-IT" sz="1600" dirty="0" smtClean="0">
                <a:latin typeface="Cambria" panose="02040503050406030204" pitchFamily="18" charset="0"/>
                <a:sym typeface="Wingdings" panose="05000000000000000000" pitchFamily="2" charset="2"/>
              </a:rPr>
              <a:t> to </a:t>
            </a:r>
            <a:r>
              <a:rPr lang="it-IT" sz="1600" dirty="0" err="1" smtClean="0">
                <a:latin typeface="Cambria" panose="02040503050406030204" pitchFamily="18" charset="0"/>
                <a:sym typeface="Wingdings" panose="05000000000000000000" pitchFamily="2" charset="2"/>
              </a:rPr>
              <a:t>improve</a:t>
            </a:r>
            <a:r>
              <a:rPr lang="it-IT" sz="1600" dirty="0" smtClean="0">
                <a:latin typeface="Cambria" panose="02040503050406030204" pitchFamily="18" charset="0"/>
                <a:sym typeface="Wingdings" panose="05000000000000000000" pitchFamily="2" charset="2"/>
              </a:rPr>
              <a:t> the </a:t>
            </a:r>
            <a:r>
              <a:rPr lang="it-IT" sz="1600" dirty="0" err="1" smtClean="0">
                <a:latin typeface="Cambria" panose="02040503050406030204" pitchFamily="18" charset="0"/>
                <a:sym typeface="Wingdings" panose="05000000000000000000" pitchFamily="2" charset="2"/>
              </a:rPr>
              <a:t>farmer’s</a:t>
            </a:r>
            <a:r>
              <a:rPr lang="it-IT" sz="1600" dirty="0" smtClean="0">
                <a:latin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it-IT" sz="1600" dirty="0" err="1" smtClean="0">
                <a:latin typeface="Cambria" panose="02040503050406030204" pitchFamily="18" charset="0"/>
                <a:sym typeface="Wingdings" panose="05000000000000000000" pitchFamily="2" charset="2"/>
              </a:rPr>
              <a:t>knowledge</a:t>
            </a:r>
            <a:r>
              <a:rPr lang="it-IT" sz="1600" dirty="0" smtClean="0">
                <a:latin typeface="Cambria" panose="02040503050406030204" pitchFamily="18" charset="0"/>
                <a:sym typeface="Wingdings" panose="05000000000000000000" pitchFamily="2" charset="2"/>
              </a:rPr>
              <a:t> and </a:t>
            </a:r>
            <a:r>
              <a:rPr lang="it-IT" sz="1600" dirty="0" err="1" smtClean="0">
                <a:latin typeface="Cambria" panose="02040503050406030204" pitchFamily="18" charset="0"/>
                <a:sym typeface="Wingdings" panose="05000000000000000000" pitchFamily="2" charset="2"/>
              </a:rPr>
              <a:t>satisfy</a:t>
            </a:r>
            <a:r>
              <a:rPr lang="it-IT" sz="1600" dirty="0">
                <a:latin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it-IT" sz="1600" dirty="0" smtClean="0">
                <a:latin typeface="Cambria" panose="02040503050406030204" pitchFamily="18" charset="0"/>
                <a:sym typeface="Wingdings" panose="05000000000000000000" pitchFamily="2" charset="2"/>
              </a:rPr>
              <a:t>the </a:t>
            </a:r>
            <a:r>
              <a:rPr lang="it-IT" sz="1600" dirty="0" err="1" smtClean="0">
                <a:latin typeface="Cambria" panose="02040503050406030204" pitchFamily="18" charset="0"/>
                <a:sym typeface="Wingdings" panose="05000000000000000000" pitchFamily="2" charset="2"/>
              </a:rPr>
              <a:t>agricultural</a:t>
            </a:r>
            <a:r>
              <a:rPr lang="it-IT" sz="1600" dirty="0" smtClean="0">
                <a:latin typeface="Cambria" panose="02040503050406030204" pitchFamily="18" charset="0"/>
                <a:sym typeface="Wingdings" panose="05000000000000000000" pitchFamily="2" charset="2"/>
              </a:rPr>
              <a:t>/</a:t>
            </a:r>
            <a:r>
              <a:rPr lang="it-IT" sz="1600" dirty="0" err="1" smtClean="0">
                <a:latin typeface="Cambria" panose="02040503050406030204" pitchFamily="18" charset="0"/>
                <a:sym typeface="Wingdings" panose="05000000000000000000" pitchFamily="2" charset="2"/>
              </a:rPr>
              <a:t>forestry</a:t>
            </a:r>
            <a:r>
              <a:rPr lang="it-IT" sz="1600" dirty="0" smtClean="0">
                <a:latin typeface="Cambria" panose="02040503050406030204" pitchFamily="18" charset="0"/>
                <a:sym typeface="Wingdings" panose="05000000000000000000" pitchFamily="2" charset="2"/>
              </a:rPr>
              <a:t> farm </a:t>
            </a:r>
            <a:r>
              <a:rPr lang="it-IT" sz="1600" dirty="0" err="1" smtClean="0">
                <a:latin typeface="Cambria" panose="02040503050406030204" pitchFamily="18" charset="0"/>
                <a:sym typeface="Wingdings" panose="05000000000000000000" pitchFamily="2" charset="2"/>
              </a:rPr>
              <a:t>needs</a:t>
            </a:r>
            <a:r>
              <a:rPr lang="it-IT" sz="1600" dirty="0" smtClean="0">
                <a:latin typeface="Cambria" panose="02040503050406030204" pitchFamily="18" charset="0"/>
                <a:sym typeface="Wingdings" panose="05000000000000000000" pitchFamily="2" charset="2"/>
              </a:rPr>
              <a:t>.</a:t>
            </a:r>
            <a:r>
              <a:rPr lang="it-IT" sz="1600" dirty="0" smtClean="0">
                <a:latin typeface="Cambria" panose="02040503050406030204" pitchFamily="18" charset="0"/>
              </a:rPr>
              <a:t> 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611560" y="5410091"/>
            <a:ext cx="770485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it-IT" sz="1500" dirty="0" err="1" smtClean="0">
                <a:latin typeface="Cambria" panose="02040503050406030204" pitchFamily="18" charset="0"/>
              </a:rPr>
              <a:t>Concering</a:t>
            </a:r>
            <a:r>
              <a:rPr lang="it-IT" sz="1500" dirty="0" smtClean="0">
                <a:latin typeface="Cambria" panose="02040503050406030204" pitchFamily="18" charset="0"/>
              </a:rPr>
              <a:t> M114, </a:t>
            </a:r>
            <a:r>
              <a:rPr lang="it-IT" sz="1500" dirty="0" err="1" smtClean="0">
                <a:latin typeface="Cambria" panose="02040503050406030204" pitchFamily="18" charset="0"/>
              </a:rPr>
              <a:t>there</a:t>
            </a:r>
            <a:r>
              <a:rPr lang="it-IT" sz="1500" dirty="0" smtClean="0">
                <a:latin typeface="Cambria" panose="02040503050406030204" pitchFamily="18" charset="0"/>
              </a:rPr>
              <a:t> </a:t>
            </a:r>
            <a:r>
              <a:rPr lang="it-IT" sz="1500" dirty="0" err="1" smtClean="0">
                <a:latin typeface="Cambria" panose="02040503050406030204" pitchFamily="18" charset="0"/>
              </a:rPr>
              <a:t>were</a:t>
            </a:r>
            <a:r>
              <a:rPr lang="it-IT" sz="1500" dirty="0" smtClean="0">
                <a:latin typeface="Cambria" panose="02040503050406030204" pitchFamily="18" charset="0"/>
              </a:rPr>
              <a:t> 17+1 </a:t>
            </a:r>
            <a:r>
              <a:rPr lang="it-IT" sz="1500" dirty="0" err="1" smtClean="0">
                <a:latin typeface="Cambria" panose="02040503050406030204" pitchFamily="18" charset="0"/>
              </a:rPr>
              <a:t>different</a:t>
            </a:r>
            <a:r>
              <a:rPr lang="it-IT" sz="1500" dirty="0" smtClean="0">
                <a:latin typeface="Cambria" panose="02040503050406030204" pitchFamily="18" charset="0"/>
              </a:rPr>
              <a:t> </a:t>
            </a:r>
            <a:r>
              <a:rPr lang="it-IT" sz="1500" dirty="0" err="1" smtClean="0">
                <a:latin typeface="Cambria" panose="02040503050406030204" pitchFamily="18" charset="0"/>
              </a:rPr>
              <a:t>schemes</a:t>
            </a:r>
            <a:r>
              <a:rPr lang="it-IT" sz="1500" dirty="0" smtClean="0">
                <a:latin typeface="Cambria" panose="02040503050406030204" pitchFamily="18" charset="0"/>
              </a:rPr>
              <a:t> with </a:t>
            </a:r>
            <a:r>
              <a:rPr lang="it-IT" sz="1500" dirty="0" err="1" smtClean="0">
                <a:latin typeface="Cambria" panose="02040503050406030204" pitchFamily="18" charset="0"/>
              </a:rPr>
              <a:t>different</a:t>
            </a:r>
            <a:r>
              <a:rPr lang="it-IT" sz="1500" dirty="0" smtClean="0">
                <a:latin typeface="Cambria" panose="02040503050406030204" pitchFamily="18" charset="0"/>
              </a:rPr>
              <a:t> </a:t>
            </a:r>
            <a:r>
              <a:rPr lang="it-IT" sz="1500" dirty="0" err="1" smtClean="0">
                <a:latin typeface="Cambria" panose="02040503050406030204" pitchFamily="18" charset="0"/>
              </a:rPr>
              <a:t>combinations</a:t>
            </a:r>
            <a:r>
              <a:rPr lang="it-IT" sz="1500" dirty="0" smtClean="0">
                <a:latin typeface="Cambria" panose="02040503050406030204" pitchFamily="18" charset="0"/>
              </a:rPr>
              <a:t> of </a:t>
            </a:r>
            <a:r>
              <a:rPr lang="it-IT" sz="1500" dirty="0" err="1" smtClean="0">
                <a:latin typeface="Cambria" panose="02040503050406030204" pitchFamily="18" charset="0"/>
              </a:rPr>
              <a:t>Measures</a:t>
            </a:r>
            <a:r>
              <a:rPr lang="it-IT" sz="1500" dirty="0" smtClean="0">
                <a:latin typeface="Cambria" panose="02040503050406030204" pitchFamily="18" charset="0"/>
              </a:rPr>
              <a:t> and </a:t>
            </a:r>
            <a:r>
              <a:rPr lang="it-IT" sz="1500" dirty="0" err="1" smtClean="0">
                <a:latin typeface="Cambria" panose="02040503050406030204" pitchFamily="18" charset="0"/>
              </a:rPr>
              <a:t>interventions</a:t>
            </a:r>
            <a:r>
              <a:rPr lang="it-IT" sz="1500" dirty="0" smtClean="0">
                <a:latin typeface="Cambria" panose="02040503050406030204" pitchFamily="18" charset="0"/>
              </a:rPr>
              <a:t>. 3 </a:t>
            </a:r>
            <a:r>
              <a:rPr lang="it-IT" sz="1500" dirty="0" err="1" smtClean="0">
                <a:latin typeface="Cambria" panose="02040503050406030204" pitchFamily="18" charset="0"/>
              </a:rPr>
              <a:t>Regions</a:t>
            </a:r>
            <a:r>
              <a:rPr lang="it-IT" sz="1500" dirty="0" smtClean="0">
                <a:latin typeface="Cambria" panose="02040503050406030204" pitchFamily="18" charset="0"/>
              </a:rPr>
              <a:t> (Trento, Bolzano and Friuli Venezia Giulia) </a:t>
            </a:r>
            <a:r>
              <a:rPr lang="it-IT" sz="1500" dirty="0" err="1" smtClean="0">
                <a:latin typeface="Cambria" panose="02040503050406030204" pitchFamily="18" charset="0"/>
              </a:rPr>
              <a:t>did</a:t>
            </a:r>
            <a:r>
              <a:rPr lang="it-IT" sz="1500" dirty="0" smtClean="0">
                <a:latin typeface="Cambria" panose="02040503050406030204" pitchFamily="18" charset="0"/>
              </a:rPr>
              <a:t> </a:t>
            </a:r>
            <a:r>
              <a:rPr lang="it-IT" sz="1500" dirty="0" err="1" smtClean="0">
                <a:latin typeface="Cambria" panose="02040503050406030204" pitchFamily="18" charset="0"/>
              </a:rPr>
              <a:t>not</a:t>
            </a:r>
            <a:r>
              <a:rPr lang="it-IT" sz="1500" dirty="0" smtClean="0">
                <a:latin typeface="Cambria" panose="02040503050406030204" pitchFamily="18" charset="0"/>
              </a:rPr>
              <a:t> </a:t>
            </a:r>
            <a:r>
              <a:rPr lang="it-IT" sz="1500" dirty="0" err="1" smtClean="0">
                <a:latin typeface="Cambria" panose="02040503050406030204" pitchFamily="18" charset="0"/>
              </a:rPr>
              <a:t>apply</a:t>
            </a:r>
            <a:r>
              <a:rPr lang="it-IT" sz="1500" dirty="0" smtClean="0">
                <a:latin typeface="Cambria" panose="02040503050406030204" pitchFamily="18" charset="0"/>
              </a:rPr>
              <a:t> for M114.</a:t>
            </a:r>
            <a:endParaRPr lang="it-IT" sz="15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29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904239" y="0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it-IT" cap="small" dirty="0" err="1" smtClean="0">
                <a:latin typeface="Cambria" panose="02040503050406030204" pitchFamily="18" charset="0"/>
              </a:rPr>
              <a:t>Measure</a:t>
            </a:r>
            <a:r>
              <a:rPr lang="it-IT" cap="small" dirty="0" smtClean="0">
                <a:latin typeface="Cambria" panose="02040503050406030204" pitchFamily="18" charset="0"/>
              </a:rPr>
              <a:t> 114 - </a:t>
            </a:r>
            <a:r>
              <a:rPr lang="it-IT" cap="small" dirty="0" err="1" smtClean="0">
                <a:latin typeface="Cambria" panose="02040503050406030204" pitchFamily="18" charset="0"/>
              </a:rPr>
              <a:t>Rural</a:t>
            </a:r>
            <a:r>
              <a:rPr lang="it-IT" cap="small" dirty="0" smtClean="0">
                <a:latin typeface="Cambria" panose="02040503050406030204" pitchFamily="18" charset="0"/>
              </a:rPr>
              <a:t> Development Plan 2007-2013 (s)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755576" y="532313"/>
            <a:ext cx="7560840" cy="3185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it-IT" sz="1600" b="1" dirty="0" err="1" smtClean="0">
                <a:latin typeface="Cambria" panose="02040503050406030204" pitchFamily="18" charset="0"/>
              </a:rPr>
              <a:t>Measure</a:t>
            </a:r>
            <a:r>
              <a:rPr lang="it-IT" sz="1600" b="1" dirty="0" smtClean="0">
                <a:latin typeface="Cambria" panose="02040503050406030204" pitchFamily="18" charset="0"/>
              </a:rPr>
              <a:t> 114 – </a:t>
            </a:r>
            <a:r>
              <a:rPr lang="it-IT" sz="1600" b="1" dirty="0">
                <a:latin typeface="Cambria" panose="02040503050406030204" pitchFamily="18" charset="0"/>
              </a:rPr>
              <a:t>Use of </a:t>
            </a:r>
            <a:r>
              <a:rPr lang="it-IT" sz="1600" b="1" dirty="0" err="1">
                <a:latin typeface="Cambria" panose="02040503050406030204" pitchFamily="18" charset="0"/>
              </a:rPr>
              <a:t>agricultural</a:t>
            </a:r>
            <a:r>
              <a:rPr lang="it-IT" sz="1600" b="1" dirty="0">
                <a:latin typeface="Cambria" panose="02040503050406030204" pitchFamily="18" charset="0"/>
              </a:rPr>
              <a:t> and </a:t>
            </a:r>
            <a:r>
              <a:rPr lang="it-IT" sz="1600" b="1" dirty="0" err="1">
                <a:latin typeface="Cambria" panose="02040503050406030204" pitchFamily="18" charset="0"/>
              </a:rPr>
              <a:t>forest</a:t>
            </a:r>
            <a:r>
              <a:rPr lang="it-IT" sz="1600" b="1" dirty="0">
                <a:latin typeface="Cambria" panose="02040503050406030204" pitchFamily="18" charset="0"/>
              </a:rPr>
              <a:t> </a:t>
            </a:r>
            <a:r>
              <a:rPr lang="it-IT" sz="1600" b="1" dirty="0" err="1">
                <a:latin typeface="Cambria" panose="02040503050406030204" pitchFamily="18" charset="0"/>
              </a:rPr>
              <a:t>advisory</a:t>
            </a:r>
            <a:r>
              <a:rPr lang="it-IT" sz="1600" b="1" dirty="0">
                <a:latin typeface="Cambria" panose="02040503050406030204" pitchFamily="18" charset="0"/>
              </a:rPr>
              <a:t> </a:t>
            </a:r>
            <a:r>
              <a:rPr lang="it-IT" sz="1600" b="1" dirty="0" err="1" smtClean="0">
                <a:latin typeface="Cambria" panose="02040503050406030204" pitchFamily="18" charset="0"/>
              </a:rPr>
              <a:t>services</a:t>
            </a:r>
            <a:endParaRPr lang="it-IT" sz="1600" b="1" dirty="0" smtClean="0">
              <a:latin typeface="Cambria" panose="02040503050406030204" pitchFamily="18" charset="0"/>
            </a:endParaRP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1600" dirty="0" smtClean="0">
                <a:latin typeface="Cambria" panose="02040503050406030204" pitchFamily="18" charset="0"/>
              </a:rPr>
              <a:t>Cross </a:t>
            </a:r>
            <a:r>
              <a:rPr lang="it-IT" sz="1600" dirty="0" err="1" smtClean="0">
                <a:latin typeface="Cambria" panose="02040503050406030204" pitchFamily="18" charset="0"/>
              </a:rPr>
              <a:t>compliance</a:t>
            </a:r>
            <a:r>
              <a:rPr lang="it-IT" sz="1600" dirty="0" smtClean="0">
                <a:latin typeface="Cambria" panose="02040503050406030204" pitchFamily="18" charset="0"/>
              </a:rPr>
              <a:t> </a:t>
            </a:r>
            <a:r>
              <a:rPr lang="it-IT" sz="1600" dirty="0" err="1" smtClean="0">
                <a:latin typeface="Cambria" panose="02040503050406030204" pitchFamily="18" charset="0"/>
              </a:rPr>
              <a:t>is</a:t>
            </a:r>
            <a:r>
              <a:rPr lang="it-IT" sz="1600" dirty="0" smtClean="0">
                <a:latin typeface="Cambria" panose="02040503050406030204" pitchFamily="18" charset="0"/>
              </a:rPr>
              <a:t> the </a:t>
            </a:r>
            <a:r>
              <a:rPr lang="it-IT" sz="1600" dirty="0" err="1" smtClean="0">
                <a:latin typeface="Cambria" panose="02040503050406030204" pitchFamily="18" charset="0"/>
              </a:rPr>
              <a:t>compulsory</a:t>
            </a:r>
            <a:r>
              <a:rPr lang="it-IT" sz="1600" dirty="0" smtClean="0">
                <a:latin typeface="Cambria" panose="02040503050406030204" pitchFamily="18" charset="0"/>
              </a:rPr>
              <a:t> </a:t>
            </a:r>
            <a:r>
              <a:rPr lang="it-IT" sz="1600" dirty="0" err="1" smtClean="0">
                <a:latin typeface="Cambria" panose="02040503050406030204" pitchFamily="18" charset="0"/>
              </a:rPr>
              <a:t>requirement</a:t>
            </a:r>
            <a:r>
              <a:rPr lang="it-IT" sz="1600" dirty="0" smtClean="0">
                <a:latin typeface="Cambria" panose="02040503050406030204" pitchFamily="18" charset="0"/>
              </a:rPr>
              <a:t> </a:t>
            </a:r>
            <a:r>
              <a:rPr lang="it-IT" sz="1600" dirty="0" err="1" smtClean="0">
                <a:latin typeface="Cambria" panose="02040503050406030204" pitchFamily="18" charset="0"/>
              </a:rPr>
              <a:t>while</a:t>
            </a:r>
            <a:r>
              <a:rPr lang="it-IT" sz="1600" dirty="0" smtClean="0">
                <a:latin typeface="Cambria" panose="02040503050406030204" pitchFamily="18" charset="0"/>
              </a:rPr>
              <a:t> the </a:t>
            </a:r>
            <a:r>
              <a:rPr lang="it-IT" sz="1600" dirty="0" err="1" smtClean="0">
                <a:latin typeface="Cambria" panose="02040503050406030204" pitchFamily="18" charset="0"/>
              </a:rPr>
              <a:t>improvement</a:t>
            </a:r>
            <a:r>
              <a:rPr lang="it-IT" sz="1600" dirty="0" smtClean="0">
                <a:latin typeface="Cambria" panose="02040503050406030204" pitchFamily="18" charset="0"/>
              </a:rPr>
              <a:t> of the </a:t>
            </a:r>
            <a:r>
              <a:rPr lang="it-IT" sz="1600" dirty="0" err="1" smtClean="0">
                <a:latin typeface="Cambria" panose="02040503050406030204" pitchFamily="18" charset="0"/>
              </a:rPr>
              <a:t>whole</a:t>
            </a:r>
            <a:r>
              <a:rPr lang="it-IT" sz="1600" dirty="0" smtClean="0">
                <a:latin typeface="Cambria" panose="02040503050406030204" pitchFamily="18" charset="0"/>
              </a:rPr>
              <a:t> performance </a:t>
            </a:r>
            <a:r>
              <a:rPr lang="it-IT" sz="1600" dirty="0" err="1" smtClean="0">
                <a:latin typeface="Cambria" panose="02040503050406030204" pitchFamily="18" charset="0"/>
              </a:rPr>
              <a:t>is</a:t>
            </a:r>
            <a:r>
              <a:rPr lang="it-IT" sz="1600" dirty="0" smtClean="0">
                <a:latin typeface="Cambria" panose="02040503050406030204" pitchFamily="18" charset="0"/>
              </a:rPr>
              <a:t> an optional </a:t>
            </a:r>
            <a:r>
              <a:rPr lang="it-IT" sz="1600" dirty="0" err="1" smtClean="0">
                <a:latin typeface="Cambria" panose="02040503050406030204" pitchFamily="18" charset="0"/>
              </a:rPr>
              <a:t>action</a:t>
            </a:r>
            <a:r>
              <a:rPr lang="it-IT" sz="1600" dirty="0" smtClean="0">
                <a:latin typeface="Cambria" panose="02040503050406030204" pitchFamily="18" charset="0"/>
              </a:rPr>
              <a:t>*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1600" dirty="0" err="1" smtClean="0">
                <a:latin typeface="Cambria" panose="02040503050406030204" pitchFamily="18" charset="0"/>
              </a:rPr>
              <a:t>Beneficiaries</a:t>
            </a:r>
            <a:r>
              <a:rPr lang="it-IT" sz="1600" dirty="0" smtClean="0">
                <a:latin typeface="Cambria" panose="02040503050406030204" pitchFamily="18" charset="0"/>
              </a:rPr>
              <a:t>: </a:t>
            </a:r>
            <a:r>
              <a:rPr lang="it-IT" sz="1600" dirty="0" err="1" smtClean="0">
                <a:latin typeface="Cambria" panose="02040503050406030204" pitchFamily="18" charset="0"/>
              </a:rPr>
              <a:t>agricultural</a:t>
            </a:r>
            <a:r>
              <a:rPr lang="it-IT" sz="1600" dirty="0" smtClean="0">
                <a:latin typeface="Cambria" panose="02040503050406030204" pitchFamily="18" charset="0"/>
              </a:rPr>
              <a:t> and </a:t>
            </a:r>
            <a:r>
              <a:rPr lang="it-IT" sz="1600" dirty="0" err="1" smtClean="0">
                <a:latin typeface="Cambria" panose="02040503050406030204" pitchFamily="18" charset="0"/>
              </a:rPr>
              <a:t>forest</a:t>
            </a:r>
            <a:r>
              <a:rPr lang="it-IT" sz="1600" dirty="0" smtClean="0">
                <a:latin typeface="Cambria" panose="02040503050406030204" pitchFamily="18" charset="0"/>
              </a:rPr>
              <a:t> </a:t>
            </a:r>
            <a:r>
              <a:rPr lang="it-IT" sz="1600" dirty="0" err="1" smtClean="0">
                <a:latin typeface="Cambria" panose="02040503050406030204" pitchFamily="18" charset="0"/>
              </a:rPr>
              <a:t>farmers</a:t>
            </a:r>
            <a:r>
              <a:rPr lang="it-IT" sz="1600" dirty="0" smtClean="0">
                <a:latin typeface="Cambria" panose="02040503050406030204" pitchFamily="18" charset="0"/>
              </a:rPr>
              <a:t> (some </a:t>
            </a:r>
            <a:r>
              <a:rPr lang="it-IT" sz="1600" dirty="0" err="1" smtClean="0">
                <a:latin typeface="Cambria" panose="02040503050406030204" pitchFamily="18" charset="0"/>
              </a:rPr>
              <a:t>regions</a:t>
            </a:r>
            <a:r>
              <a:rPr lang="it-IT" sz="1600" dirty="0" smtClean="0">
                <a:latin typeface="Cambria" panose="02040503050406030204" pitchFamily="18" charset="0"/>
              </a:rPr>
              <a:t> </a:t>
            </a:r>
            <a:r>
              <a:rPr lang="it-IT" sz="1600" dirty="0" err="1" smtClean="0">
                <a:latin typeface="Cambria" panose="02040503050406030204" pitchFamily="18" charset="0"/>
              </a:rPr>
              <a:t>adopting</a:t>
            </a:r>
            <a:r>
              <a:rPr lang="it-IT" sz="1600" dirty="0" smtClean="0">
                <a:latin typeface="Cambria" panose="02040503050406030204" pitchFamily="18" charset="0"/>
              </a:rPr>
              <a:t> </a:t>
            </a:r>
            <a:r>
              <a:rPr lang="it-IT" sz="1600" dirty="0" err="1" smtClean="0">
                <a:latin typeface="Cambria" panose="02040503050406030204" pitchFamily="18" charset="0"/>
              </a:rPr>
              <a:t>priorities</a:t>
            </a:r>
            <a:r>
              <a:rPr lang="it-IT" sz="1600" dirty="0" smtClean="0">
                <a:latin typeface="Cambria" panose="02040503050406030204" pitchFamily="18" charset="0"/>
              </a:rPr>
              <a:t>)**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1600" dirty="0" smtClean="0">
                <a:latin typeface="Cambria" panose="02040503050406030204" pitchFamily="18" charset="0"/>
              </a:rPr>
              <a:t>Total </a:t>
            </a:r>
            <a:r>
              <a:rPr lang="it-IT" sz="1600" dirty="0" err="1" smtClean="0">
                <a:latin typeface="Cambria" panose="02040503050406030204" pitchFamily="18" charset="0"/>
              </a:rPr>
              <a:t>amount</a:t>
            </a:r>
            <a:r>
              <a:rPr lang="it-IT" sz="1600" dirty="0" smtClean="0">
                <a:latin typeface="Cambria" panose="02040503050406030204" pitchFamily="18" charset="0"/>
              </a:rPr>
              <a:t>: </a:t>
            </a:r>
            <a:r>
              <a:rPr lang="it-IT" sz="1600" dirty="0" err="1" smtClean="0">
                <a:latin typeface="Cambria" panose="02040503050406030204" pitchFamily="18" charset="0"/>
              </a:rPr>
              <a:t>until</a:t>
            </a:r>
            <a:r>
              <a:rPr lang="it-IT" sz="1600" dirty="0" smtClean="0">
                <a:latin typeface="Cambria" panose="02040503050406030204" pitchFamily="18" charset="0"/>
              </a:rPr>
              <a:t> 80% of </a:t>
            </a:r>
            <a:r>
              <a:rPr lang="it-IT" sz="1600" dirty="0" err="1" smtClean="0">
                <a:latin typeface="Cambria" panose="02040503050406030204" pitchFamily="18" charset="0"/>
              </a:rPr>
              <a:t>expenses</a:t>
            </a:r>
            <a:r>
              <a:rPr lang="it-IT" sz="1600" dirty="0" smtClean="0">
                <a:latin typeface="Cambria" panose="02040503050406030204" pitchFamily="18" charset="0"/>
              </a:rPr>
              <a:t> (maximum 1,500 € for </a:t>
            </a:r>
            <a:r>
              <a:rPr lang="it-IT" sz="1600" dirty="0" err="1" smtClean="0">
                <a:latin typeface="Cambria" panose="02040503050406030204" pitchFamily="18" charset="0"/>
              </a:rPr>
              <a:t>advice</a:t>
            </a:r>
            <a:r>
              <a:rPr lang="it-IT" sz="1600" dirty="0">
                <a:latin typeface="Cambria" panose="02040503050406030204" pitchFamily="18" charset="0"/>
              </a:rPr>
              <a:t> </a:t>
            </a:r>
            <a:r>
              <a:rPr lang="it-IT" sz="1600" dirty="0" err="1" smtClean="0">
                <a:latin typeface="Cambria" panose="02040503050406030204" pitchFamily="18" charset="0"/>
              </a:rPr>
              <a:t>except</a:t>
            </a:r>
            <a:r>
              <a:rPr lang="it-IT" sz="1600" dirty="0" smtClean="0">
                <a:latin typeface="Cambria" panose="02040503050406030204" pitchFamily="18" charset="0"/>
              </a:rPr>
              <a:t> in </a:t>
            </a:r>
            <a:r>
              <a:rPr lang="it-IT" sz="1600" dirty="0" err="1" smtClean="0">
                <a:latin typeface="Cambria" panose="02040503050406030204" pitchFamily="18" charset="0"/>
              </a:rPr>
              <a:t>Sicily</a:t>
            </a:r>
            <a:r>
              <a:rPr lang="it-IT" sz="1600" dirty="0" smtClean="0">
                <a:latin typeface="Cambria" panose="02040503050406030204" pitchFamily="18" charset="0"/>
              </a:rPr>
              <a:t>) and 20% </a:t>
            </a:r>
            <a:r>
              <a:rPr lang="it-IT" sz="1600" dirty="0" err="1" smtClean="0">
                <a:latin typeface="Cambria" panose="02040503050406030204" pitchFamily="18" charset="0"/>
              </a:rPr>
              <a:t>payd</a:t>
            </a:r>
            <a:r>
              <a:rPr lang="it-IT" sz="1600" dirty="0" smtClean="0">
                <a:latin typeface="Cambria" panose="02040503050406030204" pitchFamily="18" charset="0"/>
              </a:rPr>
              <a:t> by the </a:t>
            </a:r>
            <a:r>
              <a:rPr lang="it-IT" sz="1600" dirty="0" err="1" smtClean="0">
                <a:latin typeface="Cambria" panose="02040503050406030204" pitchFamily="18" charset="0"/>
              </a:rPr>
              <a:t>farmers</a:t>
            </a:r>
            <a:endParaRPr lang="it-IT" sz="1600" dirty="0" smtClean="0">
              <a:latin typeface="Cambria" panose="02040503050406030204" pitchFamily="18" charset="0"/>
            </a:endParaRP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1600" dirty="0" err="1" smtClean="0">
                <a:latin typeface="Cambria" panose="02040503050406030204" pitchFamily="18" charset="0"/>
              </a:rPr>
              <a:t>Advisors</a:t>
            </a:r>
            <a:r>
              <a:rPr lang="it-IT" sz="1600" dirty="0" smtClean="0">
                <a:latin typeface="Cambria" panose="02040503050406030204" pitchFamily="18" charset="0"/>
              </a:rPr>
              <a:t>: </a:t>
            </a:r>
            <a:r>
              <a:rPr lang="it-IT" sz="1600" u="sng" dirty="0" err="1" smtClean="0">
                <a:latin typeface="Cambria" panose="02040503050406030204" pitchFamily="18" charset="0"/>
              </a:rPr>
              <a:t>authorities</a:t>
            </a:r>
            <a:r>
              <a:rPr lang="it-IT" sz="1600" u="sng" dirty="0" smtClean="0">
                <a:latin typeface="Cambria" panose="02040503050406030204" pitchFamily="18" charset="0"/>
              </a:rPr>
              <a:t> and private </a:t>
            </a:r>
            <a:r>
              <a:rPr lang="it-IT" sz="1600" u="sng" dirty="0" err="1" smtClean="0">
                <a:latin typeface="Cambria" panose="02040503050406030204" pitchFamily="18" charset="0"/>
              </a:rPr>
              <a:t>bodies</a:t>
            </a:r>
            <a:r>
              <a:rPr lang="it-IT" sz="1600" u="sng" dirty="0" smtClean="0">
                <a:latin typeface="Cambria" panose="02040503050406030204" pitchFamily="18" charset="0"/>
              </a:rPr>
              <a:t> </a:t>
            </a:r>
            <a:r>
              <a:rPr lang="it-IT" sz="1600" u="sng" dirty="0" err="1" smtClean="0">
                <a:latin typeface="Cambria" panose="02040503050406030204" pitchFamily="18" charset="0"/>
              </a:rPr>
              <a:t>but</a:t>
            </a:r>
            <a:r>
              <a:rPr lang="it-IT" sz="1600" u="sng" dirty="0" smtClean="0">
                <a:latin typeface="Cambria" panose="02040503050406030204" pitchFamily="18" charset="0"/>
              </a:rPr>
              <a:t> </a:t>
            </a:r>
            <a:r>
              <a:rPr lang="it-IT" sz="1600" u="sng" dirty="0" err="1" smtClean="0">
                <a:latin typeface="Cambria" panose="02040503050406030204" pitchFamily="18" charset="0"/>
              </a:rPr>
              <a:t>not</a:t>
            </a:r>
            <a:r>
              <a:rPr lang="it-IT" sz="1600" u="sng" dirty="0" smtClean="0">
                <a:latin typeface="Cambria" panose="02040503050406030204" pitchFamily="18" charset="0"/>
              </a:rPr>
              <a:t> single </a:t>
            </a:r>
            <a:r>
              <a:rPr lang="it-IT" sz="1600" u="sng" dirty="0" err="1" smtClean="0">
                <a:latin typeface="Cambria" panose="02040503050406030204" pitchFamily="18" charset="0"/>
              </a:rPr>
              <a:t>people</a:t>
            </a:r>
            <a:r>
              <a:rPr lang="it-IT" sz="1600" u="sng" dirty="0" smtClean="0">
                <a:latin typeface="Cambria" panose="02040503050406030204" pitchFamily="18" charset="0"/>
              </a:rPr>
              <a:t> </a:t>
            </a:r>
            <a:r>
              <a:rPr lang="it-IT" sz="1600" dirty="0" smtClean="0">
                <a:latin typeface="Cambria" panose="02040503050406030204" pitchFamily="18" charset="0"/>
              </a:rPr>
              <a:t>(</a:t>
            </a:r>
            <a:r>
              <a:rPr lang="it-IT" sz="1600" dirty="0" err="1" smtClean="0">
                <a:latin typeface="Cambria" panose="02040503050406030204" pitchFamily="18" charset="0"/>
              </a:rPr>
              <a:t>except</a:t>
            </a:r>
            <a:r>
              <a:rPr lang="it-IT" sz="1600" dirty="0" smtClean="0">
                <a:latin typeface="Cambria" panose="02040503050406030204" pitchFamily="18" charset="0"/>
              </a:rPr>
              <a:t> in Emilia Romagna). The </a:t>
            </a:r>
            <a:r>
              <a:rPr lang="it-IT" sz="1600" dirty="0" err="1" smtClean="0">
                <a:latin typeface="Cambria" panose="02040503050406030204" pitchFamily="18" charset="0"/>
              </a:rPr>
              <a:t>bodies</a:t>
            </a:r>
            <a:r>
              <a:rPr lang="it-IT" sz="1600" dirty="0" smtClean="0">
                <a:latin typeface="Cambria" panose="02040503050406030204" pitchFamily="18" charset="0"/>
              </a:rPr>
              <a:t> </a:t>
            </a:r>
            <a:r>
              <a:rPr lang="it-IT" sz="1600" dirty="0" err="1" smtClean="0">
                <a:latin typeface="Cambria" panose="02040503050406030204" pitchFamily="18" charset="0"/>
              </a:rPr>
              <a:t>have</a:t>
            </a:r>
            <a:r>
              <a:rPr lang="it-IT" sz="1600" dirty="0" smtClean="0">
                <a:latin typeface="Cambria" panose="02040503050406030204" pitchFamily="18" charset="0"/>
              </a:rPr>
              <a:t> to </a:t>
            </a:r>
            <a:r>
              <a:rPr lang="it-IT" sz="1600" dirty="0" err="1" smtClean="0">
                <a:latin typeface="Cambria" panose="02040503050406030204" pitchFamily="18" charset="0"/>
              </a:rPr>
              <a:t>received</a:t>
            </a:r>
            <a:r>
              <a:rPr lang="it-IT" sz="1600" dirty="0" smtClean="0">
                <a:latin typeface="Cambria" panose="02040503050406030204" pitchFamily="18" charset="0"/>
              </a:rPr>
              <a:t> </a:t>
            </a:r>
            <a:r>
              <a:rPr lang="it-IT" sz="1600" dirty="0" err="1" smtClean="0">
                <a:latin typeface="Cambria" panose="02040503050406030204" pitchFamily="18" charset="0"/>
              </a:rPr>
              <a:t>qualification</a:t>
            </a:r>
            <a:r>
              <a:rPr lang="it-IT" sz="1600" dirty="0" smtClean="0">
                <a:latin typeface="Cambria" panose="02040503050406030204" pitchFamily="18" charset="0"/>
              </a:rPr>
              <a:t> by </a:t>
            </a:r>
            <a:r>
              <a:rPr lang="it-IT" sz="1600" dirty="0" err="1" smtClean="0">
                <a:latin typeface="Cambria" panose="02040503050406030204" pitchFamily="18" charset="0"/>
              </a:rPr>
              <a:t>demonstrating</a:t>
            </a:r>
            <a:r>
              <a:rPr lang="it-IT" sz="1600" dirty="0" smtClean="0">
                <a:latin typeface="Cambria" panose="02040503050406030204" pitchFamily="18" charset="0"/>
              </a:rPr>
              <a:t> </a:t>
            </a:r>
            <a:r>
              <a:rPr lang="it-IT" sz="1600" dirty="0" err="1" smtClean="0">
                <a:latin typeface="Cambria" panose="02040503050406030204" pitchFamily="18" charset="0"/>
              </a:rPr>
              <a:t>their</a:t>
            </a:r>
            <a:r>
              <a:rPr lang="it-IT" sz="1600" dirty="0" smtClean="0">
                <a:latin typeface="Cambria" panose="02040503050406030204" pitchFamily="18" charset="0"/>
              </a:rPr>
              <a:t> </a:t>
            </a:r>
            <a:r>
              <a:rPr lang="it-IT" sz="1600" dirty="0" err="1" smtClean="0">
                <a:latin typeface="Cambria" panose="02040503050406030204" pitchFamily="18" charset="0"/>
              </a:rPr>
              <a:t>competence</a:t>
            </a:r>
            <a:r>
              <a:rPr lang="it-IT" sz="1600" dirty="0" smtClean="0">
                <a:latin typeface="Cambria" panose="02040503050406030204" pitchFamily="18" charset="0"/>
              </a:rPr>
              <a:t> and reliability.</a:t>
            </a:r>
          </a:p>
          <a:p>
            <a:pPr algn="just">
              <a:spcBef>
                <a:spcPts val="600"/>
              </a:spcBef>
            </a:pPr>
            <a:r>
              <a:rPr lang="it-IT" sz="1600" dirty="0" err="1" smtClean="0">
                <a:latin typeface="Cambria" panose="02040503050406030204" pitchFamily="18" charset="0"/>
              </a:rPr>
              <a:t>It</a:t>
            </a:r>
            <a:r>
              <a:rPr lang="it-IT" sz="1600" dirty="0" smtClean="0">
                <a:latin typeface="Cambria" panose="02040503050406030204" pitchFamily="18" charset="0"/>
              </a:rPr>
              <a:t> </a:t>
            </a:r>
            <a:r>
              <a:rPr lang="it-IT" sz="1600" dirty="0" err="1" smtClean="0">
                <a:latin typeface="Cambria" panose="02040503050406030204" pitchFamily="18" charset="0"/>
              </a:rPr>
              <a:t>has</a:t>
            </a:r>
            <a:r>
              <a:rPr lang="it-IT" sz="1600" dirty="0" smtClean="0">
                <a:latin typeface="Cambria" panose="02040503050406030204" pitchFamily="18" charset="0"/>
              </a:rPr>
              <a:t> </a:t>
            </a:r>
            <a:r>
              <a:rPr lang="it-IT" sz="1600" dirty="0" err="1" smtClean="0">
                <a:latin typeface="Cambria" panose="02040503050406030204" pitchFamily="18" charset="0"/>
              </a:rPr>
              <a:t>been</a:t>
            </a:r>
            <a:r>
              <a:rPr lang="it-IT" sz="1600" dirty="0" smtClean="0">
                <a:latin typeface="Cambria" panose="02040503050406030204" pitchFamily="18" charset="0"/>
              </a:rPr>
              <a:t> </a:t>
            </a:r>
            <a:r>
              <a:rPr lang="it-IT" sz="1600" dirty="0" err="1" smtClean="0">
                <a:latin typeface="Cambria" panose="02040503050406030204" pitchFamily="18" charset="0"/>
              </a:rPr>
              <a:t>activated</a:t>
            </a:r>
            <a:r>
              <a:rPr lang="it-IT" sz="1600" dirty="0" smtClean="0">
                <a:latin typeface="Cambria" panose="02040503050406030204" pitchFamily="18" charset="0"/>
              </a:rPr>
              <a:t> in 18 </a:t>
            </a:r>
            <a:r>
              <a:rPr lang="it-IT" sz="1600" dirty="0" err="1" smtClean="0">
                <a:latin typeface="Cambria" panose="02040503050406030204" pitchFamily="18" charset="0"/>
              </a:rPr>
              <a:t>Regions</a:t>
            </a:r>
            <a:r>
              <a:rPr lang="it-IT" sz="1600" dirty="0" smtClean="0">
                <a:latin typeface="Cambria" panose="02040503050406030204" pitchFamily="18" charset="0"/>
              </a:rPr>
              <a:t> (no in the </a:t>
            </a:r>
            <a:r>
              <a:rPr lang="it-IT" sz="1600" dirty="0" err="1" smtClean="0">
                <a:latin typeface="Cambria" panose="02040503050406030204" pitchFamily="18" charset="0"/>
              </a:rPr>
              <a:t>Autonomous</a:t>
            </a:r>
            <a:r>
              <a:rPr lang="it-IT" sz="1600" dirty="0" smtClean="0">
                <a:latin typeface="Cambria" panose="02040503050406030204" pitchFamily="18" charset="0"/>
              </a:rPr>
              <a:t> Province of Trento , Friuli Venezia Giulia and Valle d’Aosta). 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971600" y="4005064"/>
            <a:ext cx="32403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it-IT" sz="1400" b="1" dirty="0" smtClean="0">
                <a:latin typeface="Cambria" panose="02040503050406030204" pitchFamily="18" charset="0"/>
              </a:rPr>
              <a:t>*</a:t>
            </a:r>
            <a:r>
              <a:rPr lang="it-IT" sz="1400" dirty="0" smtClean="0">
                <a:latin typeface="Cambria" panose="02040503050406030204" pitchFamily="18" charset="0"/>
              </a:rPr>
              <a:t> 2 </a:t>
            </a:r>
            <a:r>
              <a:rPr lang="it-IT" sz="1400" dirty="0" err="1" smtClean="0">
                <a:latin typeface="Cambria" panose="02040503050406030204" pitchFamily="18" charset="0"/>
              </a:rPr>
              <a:t>levels</a:t>
            </a:r>
            <a:r>
              <a:rPr lang="it-IT" sz="1400" dirty="0" smtClean="0">
                <a:latin typeface="Cambria" panose="02040503050406030204" pitchFamily="18" charset="0"/>
              </a:rPr>
              <a:t> of </a:t>
            </a:r>
            <a:r>
              <a:rPr lang="it-IT" sz="1400" dirty="0" err="1" smtClean="0">
                <a:latin typeface="Cambria" panose="02040503050406030204" pitchFamily="18" charset="0"/>
              </a:rPr>
              <a:t>advisory</a:t>
            </a:r>
            <a:endParaRPr lang="it-IT" sz="1400" dirty="0" smtClean="0">
              <a:latin typeface="Cambria" panose="02040503050406030204" pitchFamily="18" charset="0"/>
            </a:endParaRPr>
          </a:p>
          <a:p>
            <a:pPr marL="342900" indent="-342900" algn="just">
              <a:spcBef>
                <a:spcPts val="600"/>
              </a:spcBef>
              <a:buAutoNum type="arabicPeriod"/>
            </a:pPr>
            <a:r>
              <a:rPr lang="it-IT" sz="1400" dirty="0" smtClean="0">
                <a:latin typeface="Cambria" panose="02040503050406030204" pitchFamily="18" charset="0"/>
              </a:rPr>
              <a:t>Basic </a:t>
            </a:r>
            <a:r>
              <a:rPr lang="it-IT" sz="1400" dirty="0" err="1" smtClean="0">
                <a:latin typeface="Cambria" panose="02040503050406030204" pitchFamily="18" charset="0"/>
              </a:rPr>
              <a:t>advisory</a:t>
            </a:r>
            <a:r>
              <a:rPr lang="it-IT" sz="1400" dirty="0" smtClean="0">
                <a:latin typeface="Cambria" panose="02040503050406030204" pitchFamily="18" charset="0"/>
              </a:rPr>
              <a:t> </a:t>
            </a:r>
            <a:r>
              <a:rPr lang="it-IT" sz="1400" dirty="0" err="1" smtClean="0">
                <a:latin typeface="Cambria" panose="02040503050406030204" pitchFamily="18" charset="0"/>
              </a:rPr>
              <a:t>services</a:t>
            </a:r>
            <a:r>
              <a:rPr lang="it-IT" sz="1400" dirty="0" smtClean="0">
                <a:latin typeface="Cambria" panose="02040503050406030204" pitchFamily="18" charset="0"/>
              </a:rPr>
              <a:t>: cross </a:t>
            </a:r>
            <a:r>
              <a:rPr lang="it-IT" sz="1400" dirty="0" err="1" smtClean="0">
                <a:latin typeface="Cambria" panose="02040503050406030204" pitchFamily="18" charset="0"/>
              </a:rPr>
              <a:t>compliance</a:t>
            </a:r>
            <a:r>
              <a:rPr lang="it-IT" sz="1400" dirty="0" smtClean="0">
                <a:latin typeface="Cambria" panose="02040503050406030204" pitchFamily="18" charset="0"/>
              </a:rPr>
              <a:t> and work </a:t>
            </a:r>
            <a:r>
              <a:rPr lang="it-IT" sz="1400" dirty="0" err="1" smtClean="0">
                <a:latin typeface="Cambria" panose="02040503050406030204" pitchFamily="18" charset="0"/>
              </a:rPr>
              <a:t>safety</a:t>
            </a:r>
            <a:endParaRPr lang="it-IT" sz="1400" dirty="0" smtClean="0">
              <a:latin typeface="Cambria" panose="02040503050406030204" pitchFamily="18" charset="0"/>
            </a:endParaRPr>
          </a:p>
          <a:p>
            <a:pPr marL="342900" indent="-342900" algn="just">
              <a:spcBef>
                <a:spcPts val="600"/>
              </a:spcBef>
              <a:buAutoNum type="arabicPeriod"/>
            </a:pPr>
            <a:r>
              <a:rPr lang="it-IT" sz="1400" dirty="0" smtClean="0">
                <a:latin typeface="Cambria" panose="02040503050406030204" pitchFamily="18" charset="0"/>
              </a:rPr>
              <a:t>Advanced </a:t>
            </a:r>
            <a:r>
              <a:rPr lang="it-IT" sz="1400" dirty="0" err="1" smtClean="0">
                <a:latin typeface="Cambria" panose="02040503050406030204" pitchFamily="18" charset="0"/>
              </a:rPr>
              <a:t>advisory</a:t>
            </a:r>
            <a:r>
              <a:rPr lang="it-IT" sz="1400" dirty="0" smtClean="0">
                <a:latin typeface="Cambria" panose="02040503050406030204" pitchFamily="18" charset="0"/>
              </a:rPr>
              <a:t> </a:t>
            </a:r>
            <a:r>
              <a:rPr lang="it-IT" sz="1400" dirty="0" err="1" smtClean="0">
                <a:latin typeface="Cambria" panose="02040503050406030204" pitchFamily="18" charset="0"/>
              </a:rPr>
              <a:t>services</a:t>
            </a:r>
            <a:r>
              <a:rPr lang="it-IT" sz="1400" dirty="0" smtClean="0">
                <a:latin typeface="Cambria" panose="02040503050406030204" pitchFamily="18" charset="0"/>
              </a:rPr>
              <a:t>: cross </a:t>
            </a:r>
            <a:r>
              <a:rPr lang="it-IT" sz="1400" dirty="0" err="1" smtClean="0">
                <a:latin typeface="Cambria" panose="02040503050406030204" pitchFamily="18" charset="0"/>
              </a:rPr>
              <a:t>compliance</a:t>
            </a:r>
            <a:r>
              <a:rPr lang="it-IT" sz="1400" dirty="0" smtClean="0">
                <a:latin typeface="Cambria" panose="02040503050406030204" pitchFamily="18" charset="0"/>
              </a:rPr>
              <a:t>, work </a:t>
            </a:r>
            <a:r>
              <a:rPr lang="it-IT" sz="1400" dirty="0" err="1" smtClean="0">
                <a:latin typeface="Cambria" panose="02040503050406030204" pitchFamily="18" charset="0"/>
              </a:rPr>
              <a:t>safety</a:t>
            </a:r>
            <a:r>
              <a:rPr lang="it-IT" sz="1400" dirty="0" smtClean="0">
                <a:latin typeface="Cambria" panose="02040503050406030204" pitchFamily="18" charset="0"/>
              </a:rPr>
              <a:t>, farm management, marketing,  </a:t>
            </a:r>
            <a:r>
              <a:rPr lang="it-IT" sz="1400" dirty="0" err="1" smtClean="0">
                <a:latin typeface="Cambria" panose="02040503050406030204" pitchFamily="18" charset="0"/>
              </a:rPr>
              <a:t>associationism</a:t>
            </a:r>
            <a:r>
              <a:rPr lang="it-IT" sz="1400" dirty="0" smtClean="0">
                <a:latin typeface="Cambria" panose="02040503050406030204" pitchFamily="18" charset="0"/>
              </a:rPr>
              <a:t>, </a:t>
            </a:r>
            <a:r>
              <a:rPr lang="it-IT" sz="1400" dirty="0" err="1" smtClean="0">
                <a:latin typeface="Cambria" panose="02040503050406030204" pitchFamily="18" charset="0"/>
              </a:rPr>
              <a:t>innovation</a:t>
            </a:r>
            <a:r>
              <a:rPr lang="it-IT" sz="1400" dirty="0" smtClean="0">
                <a:latin typeface="Cambria" panose="02040503050406030204" pitchFamily="18" charset="0"/>
              </a:rPr>
              <a:t>. 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4860032" y="3974286"/>
            <a:ext cx="29883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it-IT" sz="1400" b="1" dirty="0" smtClean="0">
                <a:latin typeface="Cambria" panose="02040503050406030204" pitchFamily="18" charset="0"/>
              </a:rPr>
              <a:t>**</a:t>
            </a:r>
            <a:r>
              <a:rPr lang="it-IT" sz="1400" dirty="0" smtClean="0">
                <a:latin typeface="Cambria" panose="02040503050406030204" pitchFamily="18" charset="0"/>
              </a:rPr>
              <a:t> </a:t>
            </a:r>
            <a:r>
              <a:rPr lang="it-IT" sz="1400" dirty="0" err="1" smtClean="0">
                <a:latin typeface="Cambria" panose="02040503050406030204" pitchFamily="18" charset="0"/>
              </a:rPr>
              <a:t>Many</a:t>
            </a:r>
            <a:r>
              <a:rPr lang="it-IT" sz="1400" dirty="0" smtClean="0">
                <a:latin typeface="Cambria" panose="02040503050406030204" pitchFamily="18" charset="0"/>
              </a:rPr>
              <a:t> </a:t>
            </a:r>
            <a:r>
              <a:rPr lang="it-IT" sz="1400" dirty="0" err="1" smtClean="0">
                <a:latin typeface="Cambria" panose="02040503050406030204" pitchFamily="18" charset="0"/>
              </a:rPr>
              <a:t>Regions</a:t>
            </a:r>
            <a:r>
              <a:rPr lang="it-IT" sz="1400" dirty="0" smtClean="0">
                <a:latin typeface="Cambria" panose="02040503050406030204" pitchFamily="18" charset="0"/>
              </a:rPr>
              <a:t> </a:t>
            </a:r>
            <a:r>
              <a:rPr lang="it-IT" sz="1400" dirty="0" err="1" smtClean="0">
                <a:latin typeface="Cambria" panose="02040503050406030204" pitchFamily="18" charset="0"/>
              </a:rPr>
              <a:t>have</a:t>
            </a:r>
            <a:r>
              <a:rPr lang="it-IT" sz="1400" dirty="0" smtClean="0">
                <a:latin typeface="Cambria" panose="02040503050406030204" pitchFamily="18" charset="0"/>
              </a:rPr>
              <a:t> </a:t>
            </a:r>
            <a:r>
              <a:rPr lang="it-IT" sz="1400" dirty="0" err="1" smtClean="0">
                <a:latin typeface="Cambria" panose="02040503050406030204" pitchFamily="18" charset="0"/>
              </a:rPr>
              <a:t>adopted</a:t>
            </a:r>
            <a:r>
              <a:rPr lang="it-IT" sz="1400" dirty="0" smtClean="0">
                <a:latin typeface="Cambria" panose="02040503050406030204" pitchFamily="18" charset="0"/>
              </a:rPr>
              <a:t> </a:t>
            </a:r>
            <a:r>
              <a:rPr lang="it-IT" sz="1400" dirty="0" err="1" smtClean="0">
                <a:latin typeface="Cambria" panose="02040503050406030204" pitchFamily="18" charset="0"/>
              </a:rPr>
              <a:t>priorities</a:t>
            </a:r>
            <a:r>
              <a:rPr lang="it-IT" sz="1400" dirty="0" smtClean="0">
                <a:latin typeface="Cambria" panose="02040503050406030204" pitchFamily="18" charset="0"/>
              </a:rPr>
              <a:t> for the </a:t>
            </a:r>
            <a:r>
              <a:rPr lang="it-IT" sz="1400" dirty="0" err="1" smtClean="0">
                <a:latin typeface="Cambria" panose="02040503050406030204" pitchFamily="18" charset="0"/>
              </a:rPr>
              <a:t>choice</a:t>
            </a:r>
            <a:r>
              <a:rPr lang="it-IT" sz="1400" dirty="0" smtClean="0">
                <a:latin typeface="Cambria" panose="02040503050406030204" pitchFamily="18" charset="0"/>
              </a:rPr>
              <a:t> of </a:t>
            </a:r>
            <a:r>
              <a:rPr lang="it-IT" sz="1400" dirty="0" err="1" smtClean="0">
                <a:latin typeface="Cambria" panose="02040503050406030204" pitchFamily="18" charset="0"/>
              </a:rPr>
              <a:t>farmers</a:t>
            </a:r>
            <a:r>
              <a:rPr lang="it-IT" sz="1400" dirty="0" smtClean="0">
                <a:latin typeface="Cambria" panose="02040503050406030204" pitchFamily="18" charset="0"/>
              </a:rPr>
              <a:t>: the farm </a:t>
            </a:r>
            <a:r>
              <a:rPr lang="it-IT" sz="1400" dirty="0" err="1" smtClean="0">
                <a:latin typeface="Cambria" panose="02040503050406030204" pitchFamily="18" charset="0"/>
              </a:rPr>
              <a:t>is</a:t>
            </a:r>
            <a:r>
              <a:rPr lang="it-IT" sz="1400" dirty="0" smtClean="0">
                <a:latin typeface="Cambria" panose="02040503050406030204" pitchFamily="18" charset="0"/>
              </a:rPr>
              <a:t> set in Nitrate </a:t>
            </a:r>
            <a:r>
              <a:rPr lang="it-IT" sz="1400" dirty="0" err="1" smtClean="0">
                <a:latin typeface="Cambria" panose="02040503050406030204" pitchFamily="18" charset="0"/>
              </a:rPr>
              <a:t>vulnerable</a:t>
            </a:r>
            <a:r>
              <a:rPr lang="it-IT" sz="1400" dirty="0" smtClean="0">
                <a:latin typeface="Cambria" panose="02040503050406030204" pitchFamily="18" charset="0"/>
              </a:rPr>
              <a:t> </a:t>
            </a:r>
            <a:r>
              <a:rPr lang="it-IT" sz="1400" dirty="0" err="1" smtClean="0">
                <a:latin typeface="Cambria" panose="02040503050406030204" pitchFamily="18" charset="0"/>
              </a:rPr>
              <a:t>zones</a:t>
            </a:r>
            <a:r>
              <a:rPr lang="it-IT" sz="1400" dirty="0" smtClean="0">
                <a:latin typeface="Cambria" panose="02040503050406030204" pitchFamily="18" charset="0"/>
              </a:rPr>
              <a:t>; the </a:t>
            </a:r>
            <a:r>
              <a:rPr lang="it-IT" sz="1400" dirty="0" err="1" smtClean="0">
                <a:latin typeface="Cambria" panose="02040503050406030204" pitchFamily="18" charset="0"/>
              </a:rPr>
              <a:t>farmers</a:t>
            </a:r>
            <a:r>
              <a:rPr lang="it-IT" sz="1400" dirty="0" smtClean="0">
                <a:latin typeface="Cambria" panose="02040503050406030204" pitchFamily="18" charset="0"/>
              </a:rPr>
              <a:t> </a:t>
            </a:r>
            <a:r>
              <a:rPr lang="it-IT" sz="1400" dirty="0" err="1" smtClean="0">
                <a:latin typeface="Cambria" panose="02040503050406030204" pitchFamily="18" charset="0"/>
              </a:rPr>
              <a:t>have</a:t>
            </a:r>
            <a:r>
              <a:rPr lang="it-IT" sz="1400" dirty="0" smtClean="0">
                <a:latin typeface="Cambria" panose="02040503050406030204" pitchFamily="18" charset="0"/>
              </a:rPr>
              <a:t> </a:t>
            </a:r>
            <a:r>
              <a:rPr lang="it-IT" sz="1400" dirty="0" err="1" smtClean="0">
                <a:latin typeface="Cambria" panose="02040503050406030204" pitchFamily="18" charset="0"/>
              </a:rPr>
              <a:t>finalized</a:t>
            </a:r>
            <a:r>
              <a:rPr lang="it-IT" sz="1400" dirty="0" smtClean="0">
                <a:latin typeface="Cambria" panose="02040503050406030204" pitchFamily="18" charset="0"/>
              </a:rPr>
              <a:t> </a:t>
            </a:r>
            <a:r>
              <a:rPr lang="it-IT" sz="1400" dirty="0" err="1" smtClean="0">
                <a:latin typeface="Cambria" panose="02040503050406030204" pitchFamily="18" charset="0"/>
              </a:rPr>
              <a:t>programs</a:t>
            </a:r>
            <a:r>
              <a:rPr lang="it-IT" sz="1400" dirty="0" smtClean="0">
                <a:latin typeface="Cambria" panose="02040503050406030204" pitchFamily="18" charset="0"/>
              </a:rPr>
              <a:t> </a:t>
            </a:r>
            <a:r>
              <a:rPr lang="it-IT" sz="1400" dirty="0" err="1" smtClean="0">
                <a:latin typeface="Cambria" panose="02040503050406030204" pitchFamily="18" charset="0"/>
              </a:rPr>
              <a:t>as</a:t>
            </a:r>
            <a:r>
              <a:rPr lang="it-IT" sz="1400" dirty="0" smtClean="0">
                <a:latin typeface="Cambria" panose="02040503050406030204" pitchFamily="18" charset="0"/>
              </a:rPr>
              <a:t> </a:t>
            </a:r>
            <a:r>
              <a:rPr lang="it-IT" sz="1400" dirty="0" err="1" smtClean="0">
                <a:latin typeface="Cambria" panose="02040503050406030204" pitchFamily="18" charset="0"/>
              </a:rPr>
              <a:t>environmental</a:t>
            </a:r>
            <a:r>
              <a:rPr lang="it-IT" sz="1400" dirty="0" smtClean="0">
                <a:latin typeface="Cambria" panose="02040503050406030204" pitchFamily="18" charset="0"/>
              </a:rPr>
              <a:t> </a:t>
            </a:r>
            <a:r>
              <a:rPr lang="it-IT" sz="1400" dirty="0" err="1" smtClean="0">
                <a:latin typeface="Cambria" panose="02040503050406030204" pitchFamily="18" charset="0"/>
              </a:rPr>
              <a:t>issues</a:t>
            </a:r>
            <a:r>
              <a:rPr lang="it-IT" sz="1400" dirty="0" smtClean="0">
                <a:latin typeface="Cambria" panose="02040503050406030204" pitchFamily="18" charset="0"/>
              </a:rPr>
              <a:t>, </a:t>
            </a:r>
            <a:r>
              <a:rPr lang="it-IT" sz="1400" dirty="0" err="1" smtClean="0">
                <a:latin typeface="Cambria" panose="02040503050406030204" pitchFamily="18" charset="0"/>
              </a:rPr>
              <a:t>animal</a:t>
            </a:r>
            <a:r>
              <a:rPr lang="it-IT" sz="1400" dirty="0" smtClean="0">
                <a:latin typeface="Cambria" panose="02040503050406030204" pitchFamily="18" charset="0"/>
              </a:rPr>
              <a:t> </a:t>
            </a:r>
            <a:r>
              <a:rPr lang="it-IT" sz="1400" dirty="0" err="1" smtClean="0">
                <a:latin typeface="Cambria" panose="02040503050406030204" pitchFamily="18" charset="0"/>
              </a:rPr>
              <a:t>pathologies</a:t>
            </a:r>
            <a:r>
              <a:rPr lang="it-IT" sz="1400" dirty="0" smtClean="0">
                <a:latin typeface="Cambria" panose="02040503050406030204" pitchFamily="18" charset="0"/>
              </a:rPr>
              <a:t>, </a:t>
            </a:r>
            <a:r>
              <a:rPr lang="it-IT" sz="1400" dirty="0" err="1" smtClean="0">
                <a:latin typeface="Cambria" panose="02040503050406030204" pitchFamily="18" charset="0"/>
              </a:rPr>
              <a:t>cultivation</a:t>
            </a:r>
            <a:r>
              <a:rPr lang="it-IT" sz="1400" dirty="0" smtClean="0">
                <a:latin typeface="Cambria" panose="02040503050406030204" pitchFamily="18" charset="0"/>
              </a:rPr>
              <a:t> </a:t>
            </a:r>
            <a:r>
              <a:rPr lang="it-IT" sz="1400" dirty="0" err="1" smtClean="0">
                <a:latin typeface="Cambria" panose="02040503050406030204" pitchFamily="18" charset="0"/>
              </a:rPr>
              <a:t>methods</a:t>
            </a:r>
            <a:r>
              <a:rPr lang="it-IT" sz="1400" dirty="0" smtClean="0">
                <a:latin typeface="Cambria" panose="02040503050406030204" pitchFamily="18" charset="0"/>
              </a:rPr>
              <a:t> and breeding for </a:t>
            </a:r>
            <a:r>
              <a:rPr lang="it-IT" sz="1400" dirty="0" err="1" smtClean="0">
                <a:latin typeface="Cambria" panose="02040503050406030204" pitchFamily="18" charset="0"/>
              </a:rPr>
              <a:t>animal</a:t>
            </a:r>
            <a:r>
              <a:rPr lang="it-IT" sz="1400" dirty="0" smtClean="0">
                <a:latin typeface="Cambria" panose="02040503050406030204" pitchFamily="18" charset="0"/>
              </a:rPr>
              <a:t> </a:t>
            </a:r>
            <a:r>
              <a:rPr lang="it-IT" sz="1400" dirty="0" err="1" smtClean="0">
                <a:latin typeface="Cambria" panose="02040503050406030204" pitchFamily="18" charset="0"/>
              </a:rPr>
              <a:t>health</a:t>
            </a:r>
            <a:r>
              <a:rPr lang="it-IT" sz="1400" dirty="0" smtClean="0">
                <a:latin typeface="Cambria" panose="02040503050406030204" pitchFamily="18" charset="0"/>
              </a:rPr>
              <a:t> and </a:t>
            </a:r>
            <a:r>
              <a:rPr lang="it-IT" sz="1400" dirty="0" err="1" smtClean="0">
                <a:latin typeface="Cambria" panose="02040503050406030204" pitchFamily="18" charset="0"/>
              </a:rPr>
              <a:t>werlfare</a:t>
            </a:r>
            <a:r>
              <a:rPr lang="it-IT" sz="1400" dirty="0" smtClean="0">
                <a:latin typeface="Cambria" panose="02040503050406030204" pitchFamily="18" charset="0"/>
              </a:rPr>
              <a:t>, etc..</a:t>
            </a:r>
          </a:p>
        </p:txBody>
      </p:sp>
    </p:spTree>
    <p:extLst>
      <p:ext uri="{BB962C8B-B14F-4D97-AF65-F5344CB8AC3E}">
        <p14:creationId xmlns:p14="http://schemas.microsoft.com/office/powerpoint/2010/main" val="283668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904239" y="0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it-IT" cap="small" dirty="0" err="1" smtClean="0">
                <a:latin typeface="Cambria" panose="02040503050406030204" pitchFamily="18" charset="0"/>
              </a:rPr>
              <a:t>Measure</a:t>
            </a:r>
            <a:r>
              <a:rPr lang="it-IT" cap="small" dirty="0" smtClean="0">
                <a:latin typeface="Cambria" panose="02040503050406030204" pitchFamily="18" charset="0"/>
              </a:rPr>
              <a:t> 114 - </a:t>
            </a:r>
            <a:r>
              <a:rPr lang="it-IT" cap="small" dirty="0" err="1" smtClean="0">
                <a:latin typeface="Cambria" panose="02040503050406030204" pitchFamily="18" charset="0"/>
              </a:rPr>
              <a:t>Rural</a:t>
            </a:r>
            <a:r>
              <a:rPr lang="it-IT" cap="small" dirty="0" smtClean="0">
                <a:latin typeface="Cambria" panose="02040503050406030204" pitchFamily="18" charset="0"/>
              </a:rPr>
              <a:t> Development Plan 2007-2013 (s)</a:t>
            </a:r>
          </a:p>
        </p:txBody>
      </p:sp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5504547"/>
              </p:ext>
            </p:extLst>
          </p:nvPr>
        </p:nvGraphicFramePr>
        <p:xfrm>
          <a:off x="483578" y="1628800"/>
          <a:ext cx="7948362" cy="30916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54055"/>
                <a:gridCol w="964769"/>
                <a:gridCol w="964769"/>
                <a:gridCol w="964769"/>
              </a:tblGrid>
              <a:tr h="33999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Cambria" panose="02040503050406030204" pitchFamily="18" charset="0"/>
                        </a:rPr>
                        <a:t>Priority criteria to access to funding for Measure 114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718" marR="8718" marT="87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dirty="0">
                          <a:effectLst/>
                          <a:latin typeface="Cambria" panose="02040503050406030204" pitchFamily="18" charset="0"/>
                        </a:rPr>
                        <a:t>High</a:t>
                      </a:r>
                      <a:br>
                        <a:rPr lang="it-IT" sz="1400" u="none" strike="noStrike" dirty="0">
                          <a:effectLst/>
                          <a:latin typeface="Cambria" panose="02040503050406030204" pitchFamily="18" charset="0"/>
                        </a:rPr>
                      </a:br>
                      <a:r>
                        <a:rPr lang="it-IT" sz="1400" u="none" strike="noStrike" dirty="0">
                          <a:effectLst/>
                          <a:latin typeface="Cambria" panose="02040503050406030204" pitchFamily="18" charset="0"/>
                        </a:rPr>
                        <a:t>(&gt;10 </a:t>
                      </a:r>
                      <a:r>
                        <a:rPr lang="it-IT" sz="1400" u="none" strike="noStrike" dirty="0" err="1">
                          <a:effectLst/>
                          <a:latin typeface="Cambria" panose="02040503050406030204" pitchFamily="18" charset="0"/>
                        </a:rPr>
                        <a:t>regions</a:t>
                      </a:r>
                      <a:r>
                        <a:rPr lang="it-IT" sz="1400" u="none" strike="noStrike" dirty="0">
                          <a:effectLst/>
                          <a:latin typeface="Cambria" panose="02040503050406030204" pitchFamily="18" charset="0"/>
                        </a:rPr>
                        <a:t>)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718" marR="8718" marT="87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dirty="0">
                          <a:effectLst/>
                          <a:latin typeface="Cambria" panose="02040503050406030204" pitchFamily="18" charset="0"/>
                        </a:rPr>
                        <a:t>Medium</a:t>
                      </a:r>
                      <a:br>
                        <a:rPr lang="it-IT" sz="1400" u="none" strike="noStrike" dirty="0">
                          <a:effectLst/>
                          <a:latin typeface="Cambria" panose="02040503050406030204" pitchFamily="18" charset="0"/>
                        </a:rPr>
                      </a:br>
                      <a:r>
                        <a:rPr lang="it-IT" sz="1400" u="none" strike="noStrike" dirty="0">
                          <a:effectLst/>
                          <a:latin typeface="Cambria" panose="02040503050406030204" pitchFamily="18" charset="0"/>
                        </a:rPr>
                        <a:t>(5&lt;10 </a:t>
                      </a:r>
                      <a:r>
                        <a:rPr lang="it-IT" sz="1400" u="none" strike="noStrike" dirty="0" err="1">
                          <a:effectLst/>
                          <a:latin typeface="Cambria" panose="02040503050406030204" pitchFamily="18" charset="0"/>
                        </a:rPr>
                        <a:t>regions</a:t>
                      </a:r>
                      <a:r>
                        <a:rPr lang="it-IT" sz="1400" u="none" strike="noStrike" dirty="0">
                          <a:effectLst/>
                          <a:latin typeface="Cambria" panose="02040503050406030204" pitchFamily="18" charset="0"/>
                        </a:rPr>
                        <a:t>)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718" marR="8718" marT="87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dirty="0" err="1">
                          <a:effectLst/>
                          <a:latin typeface="Cambria" panose="02040503050406030204" pitchFamily="18" charset="0"/>
                        </a:rPr>
                        <a:t>Low</a:t>
                      </a:r>
                      <a:r>
                        <a:rPr lang="it-IT" sz="1400" u="none" strike="noStrike" dirty="0">
                          <a:effectLst/>
                          <a:latin typeface="Cambria" panose="02040503050406030204" pitchFamily="18" charset="0"/>
                        </a:rPr>
                        <a:t/>
                      </a:r>
                      <a:br>
                        <a:rPr lang="it-IT" sz="1400" u="none" strike="noStrike" dirty="0">
                          <a:effectLst/>
                          <a:latin typeface="Cambria" panose="02040503050406030204" pitchFamily="18" charset="0"/>
                        </a:rPr>
                      </a:br>
                      <a:r>
                        <a:rPr lang="it-IT" sz="1400" u="none" strike="noStrike" dirty="0">
                          <a:effectLst/>
                          <a:latin typeface="Cambria" panose="02040503050406030204" pitchFamily="18" charset="0"/>
                        </a:rPr>
                        <a:t>(0&lt;5 </a:t>
                      </a:r>
                      <a:r>
                        <a:rPr lang="it-IT" sz="1400" u="none" strike="noStrike" dirty="0" err="1">
                          <a:effectLst/>
                          <a:latin typeface="Cambria" panose="02040503050406030204" pitchFamily="18" charset="0"/>
                        </a:rPr>
                        <a:t>regions</a:t>
                      </a:r>
                      <a:r>
                        <a:rPr lang="it-IT" sz="1400" u="none" strike="noStrike" dirty="0">
                          <a:effectLst/>
                          <a:latin typeface="Cambria" panose="02040503050406030204" pitchFamily="18" charset="0"/>
                        </a:rPr>
                        <a:t>)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718" marR="8718" marT="8718" marB="0" anchor="ctr"/>
                </a:tc>
              </a:tr>
              <a:tr h="148203">
                <a:tc>
                  <a:txBody>
                    <a:bodyPr/>
                    <a:lstStyle/>
                    <a:p>
                      <a:pPr algn="ctr" fontAlgn="ctr"/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718" marR="8718" marT="871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400" b="0" i="0" u="sng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718" marR="8718" marT="871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400" b="0" i="0" u="sng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718" marR="8718" marT="871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400" b="0" i="0" u="sng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718" marR="8718" marT="8718" marB="0" anchor="ctr"/>
                </a:tc>
              </a:tr>
              <a:tr h="1482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  <a:latin typeface="Cambria" panose="02040503050406030204" pitchFamily="18" charset="0"/>
                        </a:rPr>
                        <a:t>Farms wit less than 10/15,000 € of direct payments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718" marR="8718" marT="871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718" marR="8718" marT="87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effectLst/>
                          <a:latin typeface="Cambria" panose="02040503050406030204" pitchFamily="18" charset="0"/>
                        </a:rPr>
                        <a:t>X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718" marR="8718" marT="871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718" marR="8718" marT="8718" marB="0" anchor="ctr"/>
                </a:tc>
              </a:tr>
              <a:tr h="148203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u="none" strike="noStrike" dirty="0">
                          <a:effectLst/>
                          <a:latin typeface="Cambria" panose="02040503050406030204" pitchFamily="18" charset="0"/>
                        </a:rPr>
                        <a:t>Young </a:t>
                      </a:r>
                      <a:r>
                        <a:rPr lang="it-IT" sz="1400" u="none" strike="noStrike" dirty="0" err="1">
                          <a:effectLst/>
                          <a:latin typeface="Cambria" panose="02040503050406030204" pitchFamily="18" charset="0"/>
                        </a:rPr>
                        <a:t>farmers</a:t>
                      </a:r>
                      <a:r>
                        <a:rPr lang="it-IT" sz="1400" u="none" strike="noStrike" dirty="0">
                          <a:effectLst/>
                          <a:latin typeface="Cambria" panose="02040503050406030204" pitchFamily="18" charset="0"/>
                        </a:rPr>
                        <a:t>/</a:t>
                      </a:r>
                      <a:r>
                        <a:rPr lang="it-IT" sz="1400" u="none" strike="noStrike" dirty="0" err="1">
                          <a:effectLst/>
                          <a:latin typeface="Cambria" panose="02040503050406030204" pitchFamily="18" charset="0"/>
                        </a:rPr>
                        <a:t>Women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718" marR="8718" marT="87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effectLst/>
                          <a:latin typeface="Cambria" panose="02040503050406030204" pitchFamily="18" charset="0"/>
                        </a:rPr>
                        <a:t>X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718" marR="8718" marT="871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718" marR="8718" marT="871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718" marR="8718" marT="8718" marB="0" anchor="ctr"/>
                </a:tc>
              </a:tr>
              <a:tr h="1482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  <a:latin typeface="Cambria" panose="02040503050406030204" pitchFamily="18" charset="0"/>
                        </a:rPr>
                        <a:t>Farms located in Nitrate Vulnerable Zones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718" marR="8718" marT="871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718" marR="8718" marT="87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effectLst/>
                          <a:latin typeface="Cambria" panose="02040503050406030204" pitchFamily="18" charset="0"/>
                        </a:rPr>
                        <a:t>X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718" marR="8718" marT="871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718" marR="8718" marT="8718" marB="0" anchor="ctr"/>
                </a:tc>
              </a:tr>
              <a:tr h="1482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  <a:latin typeface="Cambria" panose="02040503050406030204" pitchFamily="18" charset="0"/>
                        </a:rPr>
                        <a:t>Farms in less </a:t>
                      </a:r>
                      <a:r>
                        <a:rPr lang="en-US" sz="1400" u="none" strike="noStrike" dirty="0" err="1">
                          <a:effectLst/>
                          <a:latin typeface="Cambria" panose="02040503050406030204" pitchFamily="18" charset="0"/>
                        </a:rPr>
                        <a:t>favoured</a:t>
                      </a:r>
                      <a:r>
                        <a:rPr lang="en-US" sz="1400" u="none" strike="noStrike" dirty="0">
                          <a:effectLst/>
                          <a:latin typeface="Cambria" panose="02040503050406030204" pitchFamily="18" charset="0"/>
                        </a:rPr>
                        <a:t> areas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718" marR="8718" marT="871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718" marR="8718" marT="87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effectLst/>
                          <a:latin typeface="Cambria" panose="02040503050406030204" pitchFamily="18" charset="0"/>
                        </a:rPr>
                        <a:t>X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718" marR="8718" marT="871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718" marR="8718" marT="8718" marB="0" anchor="ctr"/>
                </a:tc>
              </a:tr>
              <a:tr h="1482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  <a:latin typeface="Cambria" panose="02040503050406030204" pitchFamily="18" charset="0"/>
                        </a:rPr>
                        <a:t>Farms in specific sectors (organic, livestock farming, fruit, etc.)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718" marR="8718" marT="871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718" marR="8718" marT="87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effectLst/>
                          <a:latin typeface="Cambria" panose="02040503050406030204" pitchFamily="18" charset="0"/>
                        </a:rPr>
                        <a:t>X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718" marR="8718" marT="871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718" marR="8718" marT="8718" marB="0" anchor="ctr"/>
                </a:tc>
              </a:tr>
              <a:tr h="1482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  <a:latin typeface="Cambria" panose="02040503050406030204" pitchFamily="18" charset="0"/>
                        </a:rPr>
                        <a:t>Farmers partecipaing to specific regional programms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718" marR="8718" marT="871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718" marR="8718" marT="871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718" marR="8718" marT="87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effectLst/>
                          <a:latin typeface="Cambria" panose="02040503050406030204" pitchFamily="18" charset="0"/>
                        </a:rPr>
                        <a:t>X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718" marR="8718" marT="8718" marB="0" anchor="ctr"/>
                </a:tc>
              </a:tr>
              <a:tr h="1482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  <a:latin typeface="Cambria" panose="02040503050406030204" pitchFamily="18" charset="0"/>
                        </a:rPr>
                        <a:t>Farms partecipating in quality schemes or other measures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718" marR="8718" marT="871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718" marR="8718" marT="87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effectLst/>
                          <a:latin typeface="Cambria" panose="02040503050406030204" pitchFamily="18" charset="0"/>
                        </a:rPr>
                        <a:t>X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718" marR="8718" marT="871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718" marR="8718" marT="8718" marB="0" anchor="ctr"/>
                </a:tc>
              </a:tr>
              <a:tr h="148203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u="none" strike="noStrike">
                          <a:effectLst/>
                          <a:latin typeface="Cambria" panose="02040503050406030204" pitchFamily="18" charset="0"/>
                        </a:rPr>
                        <a:t>Professional farmers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718" marR="8718" marT="871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718" marR="8718" marT="87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effectLst/>
                          <a:latin typeface="Cambria" panose="02040503050406030204" pitchFamily="18" charset="0"/>
                        </a:rPr>
                        <a:t>X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718" marR="8718" marT="871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718" marR="8718" marT="8718" marB="0" anchor="ctr"/>
                </a:tc>
              </a:tr>
              <a:tr h="1482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  <a:latin typeface="Cambria" panose="02040503050406030204" pitchFamily="18" charset="0"/>
                        </a:rPr>
                        <a:t>Farmers involved in integrated advisory services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718" marR="8718" marT="871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718" marR="8718" marT="871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718" marR="8718" marT="87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effectLst/>
                          <a:latin typeface="Cambria" panose="02040503050406030204" pitchFamily="18" charset="0"/>
                        </a:rPr>
                        <a:t>X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718" marR="8718" marT="8718" marB="0" anchor="ctr"/>
                </a:tc>
              </a:tr>
              <a:tr h="1482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  <a:latin typeface="Cambria" panose="02040503050406030204" pitchFamily="18" charset="0"/>
                        </a:rPr>
                        <a:t>Farms in Nature 2000 areas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718" marR="8718" marT="871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718" marR="8718" marT="87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effectLst/>
                          <a:latin typeface="Cambria" panose="02040503050406030204" pitchFamily="18" charset="0"/>
                        </a:rPr>
                        <a:t>X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718" marR="8718" marT="871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718" marR="8718" marT="8718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137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904239" y="0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it-IT" cap="small" dirty="0" err="1" smtClean="0">
                <a:latin typeface="Cambria" panose="02040503050406030204" pitchFamily="18" charset="0"/>
              </a:rPr>
              <a:t>Measure</a:t>
            </a:r>
            <a:r>
              <a:rPr lang="it-IT" cap="small" dirty="0" smtClean="0">
                <a:latin typeface="Cambria" panose="02040503050406030204" pitchFamily="18" charset="0"/>
              </a:rPr>
              <a:t> 114 - </a:t>
            </a:r>
            <a:r>
              <a:rPr lang="it-IT" cap="small" dirty="0" err="1" smtClean="0">
                <a:latin typeface="Cambria" panose="02040503050406030204" pitchFamily="18" charset="0"/>
              </a:rPr>
              <a:t>Rural</a:t>
            </a:r>
            <a:r>
              <a:rPr lang="it-IT" cap="small" dirty="0" smtClean="0">
                <a:latin typeface="Cambria" panose="02040503050406030204" pitchFamily="18" charset="0"/>
              </a:rPr>
              <a:t> Development Plan 2007-2013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755576" y="532313"/>
            <a:ext cx="792088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it-IT" sz="1600" u="sng" dirty="0" smtClean="0">
                <a:latin typeface="Cambria" panose="02040503050406030204" pitchFamily="18" charset="0"/>
              </a:rPr>
              <a:t>The </a:t>
            </a:r>
            <a:r>
              <a:rPr lang="it-IT" sz="1600" u="sng" dirty="0" err="1" smtClean="0">
                <a:latin typeface="Cambria" panose="02040503050406030204" pitchFamily="18" charset="0"/>
              </a:rPr>
              <a:t>methods</a:t>
            </a:r>
            <a:r>
              <a:rPr lang="it-IT" sz="1600" u="sng" dirty="0" smtClean="0">
                <a:latin typeface="Cambria" panose="02040503050406030204" pitchFamily="18" charset="0"/>
              </a:rPr>
              <a:t> </a:t>
            </a:r>
            <a:r>
              <a:rPr lang="it-IT" sz="1600" u="sng" dirty="0" err="1" smtClean="0">
                <a:latin typeface="Cambria" panose="02040503050406030204" pitchFamily="18" charset="0"/>
              </a:rPr>
              <a:t>used</a:t>
            </a:r>
            <a:r>
              <a:rPr lang="it-IT" sz="1600" u="sng" dirty="0" smtClean="0">
                <a:latin typeface="Cambria" panose="02040503050406030204" pitchFamily="18" charset="0"/>
              </a:rPr>
              <a:t> to </a:t>
            </a:r>
            <a:r>
              <a:rPr lang="it-IT" sz="1600" u="sng" dirty="0" err="1" smtClean="0">
                <a:latin typeface="Cambria" panose="02040503050406030204" pitchFamily="18" charset="0"/>
              </a:rPr>
              <a:t>provide</a:t>
            </a:r>
            <a:r>
              <a:rPr lang="it-IT" sz="1600" u="sng" dirty="0" smtClean="0">
                <a:latin typeface="Cambria" panose="02040503050406030204" pitchFamily="18" charset="0"/>
              </a:rPr>
              <a:t> </a:t>
            </a:r>
            <a:r>
              <a:rPr lang="it-IT" sz="1600" u="sng" dirty="0" err="1" smtClean="0">
                <a:latin typeface="Cambria" panose="02040503050406030204" pitchFamily="18" charset="0"/>
              </a:rPr>
              <a:t>advice</a:t>
            </a:r>
            <a:r>
              <a:rPr lang="it-IT" sz="1600" u="sng" dirty="0" smtClean="0">
                <a:latin typeface="Cambria" panose="02040503050406030204" pitchFamily="18" charset="0"/>
              </a:rPr>
              <a:t> to </a:t>
            </a:r>
            <a:r>
              <a:rPr lang="it-IT" sz="1600" u="sng" dirty="0" err="1" smtClean="0">
                <a:latin typeface="Cambria" panose="02040503050406030204" pitchFamily="18" charset="0"/>
              </a:rPr>
              <a:t>livestock</a:t>
            </a:r>
            <a:r>
              <a:rPr lang="it-IT" sz="1600" u="sng" dirty="0" smtClean="0">
                <a:latin typeface="Cambria" panose="02040503050406030204" pitchFamily="18" charset="0"/>
              </a:rPr>
              <a:t> </a:t>
            </a:r>
            <a:r>
              <a:rPr lang="it-IT" sz="1600" u="sng" dirty="0" err="1" smtClean="0">
                <a:latin typeface="Cambria" panose="02040503050406030204" pitchFamily="18" charset="0"/>
              </a:rPr>
              <a:t>farmers</a:t>
            </a:r>
            <a:r>
              <a:rPr lang="it-IT" sz="1600" u="sng" dirty="0" smtClean="0">
                <a:latin typeface="Cambria" panose="02040503050406030204" pitchFamily="18" charset="0"/>
              </a:rPr>
              <a:t> are the </a:t>
            </a:r>
            <a:r>
              <a:rPr lang="it-IT" sz="1600" u="sng" dirty="0" err="1" smtClean="0">
                <a:latin typeface="Cambria" panose="02040503050406030204" pitchFamily="18" charset="0"/>
              </a:rPr>
              <a:t>classical</a:t>
            </a:r>
            <a:r>
              <a:rPr lang="it-IT" sz="1600" u="sng" dirty="0" smtClean="0">
                <a:latin typeface="Cambria" panose="02040503050406030204" pitchFamily="18" charset="0"/>
              </a:rPr>
              <a:t> </a:t>
            </a:r>
            <a:r>
              <a:rPr lang="it-IT" sz="1600" u="sng" dirty="0" err="1" smtClean="0">
                <a:latin typeface="Cambria" panose="02040503050406030204" pitchFamily="18" charset="0"/>
              </a:rPr>
              <a:t>methods</a:t>
            </a:r>
            <a:r>
              <a:rPr lang="it-IT" sz="1600" u="sng" dirty="0" smtClean="0">
                <a:latin typeface="Cambria" panose="02040503050406030204" pitchFamily="18" charset="0"/>
              </a:rPr>
              <a:t> </a:t>
            </a:r>
            <a:r>
              <a:rPr lang="it-IT" sz="1600" u="sng" dirty="0" err="1" smtClean="0">
                <a:latin typeface="Cambria" panose="02040503050406030204" pitchFamily="18" charset="0"/>
              </a:rPr>
              <a:t>applied</a:t>
            </a:r>
            <a:r>
              <a:rPr lang="it-IT" sz="1600" u="sng" dirty="0" smtClean="0">
                <a:latin typeface="Cambria" panose="02040503050406030204" pitchFamily="18" charset="0"/>
              </a:rPr>
              <a:t> for </a:t>
            </a:r>
            <a:r>
              <a:rPr lang="it-IT" sz="1600" u="sng" dirty="0" err="1" smtClean="0">
                <a:latin typeface="Cambria" panose="02040503050406030204" pitchFamily="18" charset="0"/>
              </a:rPr>
              <a:t>extension</a:t>
            </a:r>
            <a:r>
              <a:rPr lang="it-IT" sz="1600" u="sng" dirty="0" smtClean="0">
                <a:latin typeface="Cambria" panose="02040503050406030204" pitchFamily="18" charset="0"/>
              </a:rPr>
              <a:t> </a:t>
            </a:r>
            <a:r>
              <a:rPr lang="it-IT" sz="1600" u="sng" dirty="0" err="1" smtClean="0">
                <a:latin typeface="Cambria" panose="02040503050406030204" pitchFamily="18" charset="0"/>
              </a:rPr>
              <a:t>services</a:t>
            </a:r>
            <a:r>
              <a:rPr lang="it-IT" sz="1600" u="sng" dirty="0" smtClean="0">
                <a:latin typeface="Cambria" panose="02040503050406030204" pitchFamily="18" charset="0"/>
              </a:rPr>
              <a:t>: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1600" dirty="0" err="1" smtClean="0">
                <a:latin typeface="Cambria" panose="02040503050406030204" pitchFamily="18" charset="0"/>
              </a:rPr>
              <a:t>One</a:t>
            </a:r>
            <a:r>
              <a:rPr lang="it-IT" sz="1600" dirty="0" smtClean="0">
                <a:latin typeface="Cambria" panose="02040503050406030204" pitchFamily="18" charset="0"/>
              </a:rPr>
              <a:t> to </a:t>
            </a:r>
            <a:r>
              <a:rPr lang="it-IT" sz="1600" dirty="0" err="1" smtClean="0">
                <a:latin typeface="Cambria" panose="02040503050406030204" pitchFamily="18" charset="0"/>
              </a:rPr>
              <a:t>one</a:t>
            </a:r>
            <a:r>
              <a:rPr lang="it-IT" sz="1600" dirty="0" smtClean="0">
                <a:latin typeface="Cambria" panose="02040503050406030204" pitchFamily="18" charset="0"/>
              </a:rPr>
              <a:t> on the farm (</a:t>
            </a:r>
            <a:r>
              <a:rPr lang="it-IT" sz="1600" dirty="0" err="1" smtClean="0">
                <a:latin typeface="Cambria" panose="02040503050406030204" pitchFamily="18" charset="0"/>
              </a:rPr>
              <a:t>mainly</a:t>
            </a:r>
            <a:r>
              <a:rPr lang="it-IT" sz="1600" dirty="0" smtClean="0">
                <a:latin typeface="Cambria" panose="02040503050406030204" pitchFamily="18" charset="0"/>
              </a:rPr>
              <a:t>)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1600" dirty="0" smtClean="0">
                <a:latin typeface="Cambria" panose="02040503050406030204" pitchFamily="18" charset="0"/>
              </a:rPr>
              <a:t>Small </a:t>
            </a:r>
            <a:r>
              <a:rPr lang="it-IT" sz="1600" dirty="0" err="1" smtClean="0">
                <a:latin typeface="Cambria" panose="02040503050406030204" pitchFamily="18" charset="0"/>
              </a:rPr>
              <a:t>group</a:t>
            </a:r>
            <a:r>
              <a:rPr lang="it-IT" sz="1600" dirty="0" smtClean="0">
                <a:latin typeface="Cambria" panose="02040503050406030204" pitchFamily="18" charset="0"/>
              </a:rPr>
              <a:t> </a:t>
            </a:r>
            <a:r>
              <a:rPr lang="it-IT" sz="1600" dirty="0" err="1" smtClean="0">
                <a:latin typeface="Cambria" panose="02040503050406030204" pitchFamily="18" charset="0"/>
              </a:rPr>
              <a:t>advice</a:t>
            </a:r>
            <a:r>
              <a:rPr lang="it-IT" sz="1600" dirty="0" smtClean="0">
                <a:latin typeface="Cambria" panose="02040503050406030204" pitchFamily="18" charset="0"/>
              </a:rPr>
              <a:t> on the farm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1600" dirty="0" smtClean="0">
                <a:latin typeface="Cambria" panose="02040503050406030204" pitchFamily="18" charset="0"/>
              </a:rPr>
              <a:t>Small </a:t>
            </a:r>
            <a:r>
              <a:rPr lang="it-IT" sz="1600" dirty="0" err="1" smtClean="0">
                <a:latin typeface="Cambria" panose="02040503050406030204" pitchFamily="18" charset="0"/>
              </a:rPr>
              <a:t>group</a:t>
            </a:r>
            <a:r>
              <a:rPr lang="it-IT" sz="1600" dirty="0" smtClean="0">
                <a:latin typeface="Cambria" panose="02040503050406030204" pitchFamily="18" charset="0"/>
              </a:rPr>
              <a:t> </a:t>
            </a:r>
            <a:r>
              <a:rPr lang="it-IT" sz="1600" dirty="0" err="1" smtClean="0">
                <a:latin typeface="Cambria" panose="02040503050406030204" pitchFamily="18" charset="0"/>
              </a:rPr>
              <a:t>advice</a:t>
            </a:r>
            <a:r>
              <a:rPr lang="it-IT" sz="1600" dirty="0" smtClean="0">
                <a:latin typeface="Cambria" panose="02040503050406030204" pitchFamily="18" charset="0"/>
              </a:rPr>
              <a:t> </a:t>
            </a:r>
            <a:r>
              <a:rPr lang="it-IT" sz="1600" dirty="0" err="1" smtClean="0">
                <a:latin typeface="Cambria" panose="02040503050406030204" pitchFamily="18" charset="0"/>
              </a:rPr>
              <a:t>outside</a:t>
            </a:r>
            <a:r>
              <a:rPr lang="it-IT" sz="1600" dirty="0" smtClean="0">
                <a:latin typeface="Cambria" panose="02040503050406030204" pitchFamily="18" charset="0"/>
              </a:rPr>
              <a:t> the farm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1600" dirty="0" smtClean="0">
                <a:latin typeface="Cambria" panose="02040503050406030204" pitchFamily="18" charset="0"/>
              </a:rPr>
              <a:t>Publications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755576" y="2780928"/>
            <a:ext cx="8064896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it-IT" sz="1600" u="sng" dirty="0" err="1" smtClean="0">
                <a:latin typeface="Cambria" panose="02040503050406030204" pitchFamily="18" charset="0"/>
              </a:rPr>
              <a:t>Problems</a:t>
            </a:r>
            <a:r>
              <a:rPr lang="it-IT" sz="1600" u="sng" dirty="0" smtClean="0">
                <a:latin typeface="Cambria" panose="02040503050406030204" pitchFamily="18" charset="0"/>
              </a:rPr>
              <a:t> </a:t>
            </a:r>
            <a:r>
              <a:rPr lang="it-IT" sz="1600" u="sng" dirty="0" err="1" smtClean="0">
                <a:latin typeface="Cambria" panose="02040503050406030204" pitchFamily="18" charset="0"/>
              </a:rPr>
              <a:t>faced</a:t>
            </a:r>
            <a:r>
              <a:rPr lang="it-IT" sz="1600" u="sng" dirty="0" smtClean="0">
                <a:latin typeface="Cambria" panose="02040503050406030204" pitchFamily="18" charset="0"/>
              </a:rPr>
              <a:t> </a:t>
            </a:r>
            <a:r>
              <a:rPr lang="it-IT" sz="1600" u="sng" dirty="0" err="1" smtClean="0">
                <a:latin typeface="Cambria" panose="02040503050406030204" pitchFamily="18" charset="0"/>
              </a:rPr>
              <a:t>during</a:t>
            </a:r>
            <a:r>
              <a:rPr lang="it-IT" sz="1600" u="sng" dirty="0" smtClean="0">
                <a:latin typeface="Cambria" panose="02040503050406030204" pitchFamily="18" charset="0"/>
              </a:rPr>
              <a:t> the </a:t>
            </a:r>
            <a:r>
              <a:rPr lang="it-IT" sz="1600" u="sng" dirty="0" err="1" smtClean="0">
                <a:latin typeface="Cambria" panose="02040503050406030204" pitchFamily="18" charset="0"/>
              </a:rPr>
              <a:t>organisation</a:t>
            </a:r>
            <a:r>
              <a:rPr lang="it-IT" sz="1600" u="sng" dirty="0" smtClean="0">
                <a:latin typeface="Cambria" panose="02040503050406030204" pitchFamily="18" charset="0"/>
              </a:rPr>
              <a:t> and management of FAS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1600" dirty="0" err="1" smtClean="0">
                <a:latin typeface="Cambria" panose="02040503050406030204" pitchFamily="18" charset="0"/>
              </a:rPr>
              <a:t>Need</a:t>
            </a:r>
            <a:r>
              <a:rPr lang="it-IT" sz="1600" dirty="0" smtClean="0">
                <a:latin typeface="Cambria" panose="02040503050406030204" pitchFamily="18" charset="0"/>
              </a:rPr>
              <a:t> of </a:t>
            </a:r>
            <a:r>
              <a:rPr lang="it-IT" sz="1600" dirty="0" err="1" smtClean="0">
                <a:latin typeface="Cambria" panose="02040503050406030204" pitchFamily="18" charset="0"/>
              </a:rPr>
              <a:t>empowering</a:t>
            </a:r>
            <a:r>
              <a:rPr lang="it-IT" sz="1600" dirty="0" smtClean="0">
                <a:latin typeface="Cambria" panose="02040503050406030204" pitchFamily="18" charset="0"/>
              </a:rPr>
              <a:t> the network of the </a:t>
            </a:r>
            <a:r>
              <a:rPr lang="it-IT" sz="1600" dirty="0" err="1" smtClean="0">
                <a:latin typeface="Cambria" panose="02040503050406030204" pitchFamily="18" charset="0"/>
              </a:rPr>
              <a:t>different</a:t>
            </a:r>
            <a:r>
              <a:rPr lang="it-IT" sz="1600" dirty="0" smtClean="0">
                <a:latin typeface="Cambria" panose="02040503050406030204" pitchFamily="18" charset="0"/>
              </a:rPr>
              <a:t> </a:t>
            </a:r>
            <a:r>
              <a:rPr lang="it-IT" sz="1600" dirty="0" err="1" smtClean="0">
                <a:latin typeface="Cambria" panose="02040503050406030204" pitchFamily="18" charset="0"/>
              </a:rPr>
              <a:t>advisory</a:t>
            </a:r>
            <a:r>
              <a:rPr lang="it-IT" sz="1600" dirty="0" smtClean="0">
                <a:latin typeface="Cambria" panose="02040503050406030204" pitchFamily="18" charset="0"/>
              </a:rPr>
              <a:t> </a:t>
            </a:r>
            <a:r>
              <a:rPr lang="it-IT" sz="1600" dirty="0" err="1" smtClean="0">
                <a:latin typeface="Cambria" panose="02040503050406030204" pitchFamily="18" charset="0"/>
              </a:rPr>
              <a:t>bodies</a:t>
            </a:r>
            <a:r>
              <a:rPr lang="it-IT" sz="1600" dirty="0" smtClean="0">
                <a:latin typeface="Cambria" panose="02040503050406030204" pitchFamily="18" charset="0"/>
              </a:rPr>
              <a:t> and training </a:t>
            </a:r>
            <a:r>
              <a:rPr lang="it-IT" sz="1600" dirty="0" err="1" smtClean="0">
                <a:latin typeface="Cambria" panose="02040503050406030204" pitchFamily="18" charset="0"/>
              </a:rPr>
              <a:t>advisors</a:t>
            </a:r>
            <a:endParaRPr lang="it-IT" sz="1600" dirty="0" smtClean="0">
              <a:latin typeface="Cambria" panose="02040503050406030204" pitchFamily="18" charset="0"/>
            </a:endParaRP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1600" dirty="0" smtClean="0">
                <a:latin typeface="Cambria" panose="02040503050406030204" pitchFamily="18" charset="0"/>
              </a:rPr>
              <a:t>High </a:t>
            </a:r>
            <a:r>
              <a:rPr lang="it-IT" sz="1600" dirty="0" err="1" smtClean="0">
                <a:latin typeface="Cambria" panose="02040503050406030204" pitchFamily="18" charset="0"/>
              </a:rPr>
              <a:t>costs</a:t>
            </a:r>
            <a:r>
              <a:rPr lang="it-IT" sz="1600" dirty="0" smtClean="0">
                <a:latin typeface="Cambria" panose="02040503050406030204" pitchFamily="18" charset="0"/>
              </a:rPr>
              <a:t> </a:t>
            </a:r>
            <a:r>
              <a:rPr lang="it-IT" sz="1600" dirty="0" err="1" smtClean="0">
                <a:latin typeface="Cambria" panose="02040503050406030204" pitchFamily="18" charset="0"/>
              </a:rPr>
              <a:t>concerning</a:t>
            </a:r>
            <a:r>
              <a:rPr lang="it-IT" sz="1600" dirty="0" smtClean="0">
                <a:latin typeface="Cambria" panose="02040503050406030204" pitchFamily="18" charset="0"/>
              </a:rPr>
              <a:t> </a:t>
            </a:r>
            <a:r>
              <a:rPr lang="it-IT" sz="1600" dirty="0" err="1" smtClean="0">
                <a:latin typeface="Cambria" panose="02040503050406030204" pitchFamily="18" charset="0"/>
              </a:rPr>
              <a:t>bureaucracy</a:t>
            </a:r>
            <a:r>
              <a:rPr lang="it-IT" sz="1600" dirty="0" smtClean="0">
                <a:latin typeface="Cambria" panose="02040503050406030204" pitchFamily="18" charset="0"/>
              </a:rPr>
              <a:t> and </a:t>
            </a:r>
            <a:r>
              <a:rPr lang="it-IT" sz="1600" dirty="0" err="1" smtClean="0">
                <a:latin typeface="Cambria" panose="02040503050406030204" pitchFamily="18" charset="0"/>
              </a:rPr>
              <a:t>controls</a:t>
            </a:r>
            <a:endParaRPr lang="it-IT" sz="1600" dirty="0" smtClean="0">
              <a:latin typeface="Cambria" panose="02040503050406030204" pitchFamily="18" charset="0"/>
            </a:endParaRP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1600" dirty="0" err="1" smtClean="0">
                <a:latin typeface="Cambria" panose="02040503050406030204" pitchFamily="18" charset="0"/>
              </a:rPr>
              <a:t>Difficulties</a:t>
            </a:r>
            <a:r>
              <a:rPr lang="it-IT" sz="1600" dirty="0" smtClean="0">
                <a:latin typeface="Cambria" panose="02040503050406030204" pitchFamily="18" charset="0"/>
              </a:rPr>
              <a:t> in </a:t>
            </a:r>
            <a:r>
              <a:rPr lang="it-IT" sz="1600" dirty="0" err="1" smtClean="0">
                <a:latin typeface="Cambria" panose="02040503050406030204" pitchFamily="18" charset="0"/>
              </a:rPr>
              <a:t>monitoring</a:t>
            </a:r>
            <a:r>
              <a:rPr lang="it-IT" sz="1600" dirty="0" smtClean="0">
                <a:latin typeface="Cambria" panose="02040503050406030204" pitchFamily="18" charset="0"/>
              </a:rPr>
              <a:t> the </a:t>
            </a:r>
            <a:r>
              <a:rPr lang="it-IT" sz="1600" dirty="0" err="1" smtClean="0">
                <a:latin typeface="Cambria" panose="02040503050406030204" pitchFamily="18" charset="0"/>
              </a:rPr>
              <a:t>efficiency</a:t>
            </a:r>
            <a:r>
              <a:rPr lang="it-IT" sz="1600" dirty="0" smtClean="0">
                <a:latin typeface="Cambria" panose="02040503050406030204" pitchFamily="18" charset="0"/>
              </a:rPr>
              <a:t> and </a:t>
            </a:r>
            <a:r>
              <a:rPr lang="it-IT" sz="1600" dirty="0" err="1" smtClean="0">
                <a:latin typeface="Cambria" panose="02040503050406030204" pitchFamily="18" charset="0"/>
              </a:rPr>
              <a:t>effectiveness</a:t>
            </a:r>
            <a:r>
              <a:rPr lang="it-IT" sz="1600" dirty="0" smtClean="0">
                <a:latin typeface="Cambria" panose="02040503050406030204" pitchFamily="18" charset="0"/>
              </a:rPr>
              <a:t> of FAS </a:t>
            </a:r>
            <a:r>
              <a:rPr lang="it-IT" sz="1600" dirty="0" err="1" smtClean="0">
                <a:latin typeface="Cambria" panose="02040503050406030204" pitchFamily="18" charset="0"/>
              </a:rPr>
              <a:t>implementation</a:t>
            </a:r>
            <a:endParaRPr lang="it-IT" sz="1600" dirty="0" smtClean="0">
              <a:latin typeface="Cambria" panose="02040503050406030204" pitchFamily="18" charset="0"/>
            </a:endParaRP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1600" dirty="0" err="1" smtClean="0">
                <a:latin typeface="Cambria" panose="02040503050406030204" pitchFamily="18" charset="0"/>
              </a:rPr>
              <a:t>Exclusion</a:t>
            </a:r>
            <a:r>
              <a:rPr lang="it-IT" sz="1600" dirty="0" smtClean="0">
                <a:latin typeface="Cambria" panose="02040503050406030204" pitchFamily="18" charset="0"/>
              </a:rPr>
              <a:t> of private </a:t>
            </a:r>
            <a:r>
              <a:rPr lang="it-IT" sz="1600" dirty="0" err="1" smtClean="0">
                <a:latin typeface="Cambria" panose="02040503050406030204" pitchFamily="18" charset="0"/>
              </a:rPr>
              <a:t>entities</a:t>
            </a:r>
            <a:r>
              <a:rPr lang="it-IT" sz="1600" dirty="0" smtClean="0">
                <a:latin typeface="Cambria" panose="02040503050406030204" pitchFamily="18" charset="0"/>
              </a:rPr>
              <a:t>: </a:t>
            </a:r>
            <a:r>
              <a:rPr lang="it-IT" sz="1600" dirty="0" err="1" smtClean="0">
                <a:latin typeface="Cambria" panose="02040503050406030204" pitchFamily="18" charset="0"/>
              </a:rPr>
              <a:t>legal</a:t>
            </a:r>
            <a:r>
              <a:rPr lang="it-IT" sz="1600" dirty="0" smtClean="0">
                <a:latin typeface="Cambria" panose="02040503050406030204" pitchFamily="18" charset="0"/>
              </a:rPr>
              <a:t> </a:t>
            </a:r>
            <a:r>
              <a:rPr lang="it-IT" sz="1600" dirty="0" err="1" smtClean="0">
                <a:latin typeface="Cambria" panose="02040503050406030204" pitchFamily="18" charset="0"/>
              </a:rPr>
              <a:t>problems</a:t>
            </a:r>
            <a:r>
              <a:rPr lang="it-IT" sz="1600" dirty="0" smtClean="0">
                <a:latin typeface="Cambria" panose="02040503050406030204" pitchFamily="18" charset="0"/>
              </a:rPr>
              <a:t> </a:t>
            </a:r>
            <a:r>
              <a:rPr lang="it-IT" sz="1600" dirty="0" err="1" smtClean="0">
                <a:latin typeface="Cambria" panose="02040503050406030204" pitchFamily="18" charset="0"/>
              </a:rPr>
              <a:t>at</a:t>
            </a:r>
            <a:r>
              <a:rPr lang="it-IT" sz="1600" dirty="0" smtClean="0">
                <a:latin typeface="Cambria" panose="02040503050406030204" pitchFamily="18" charset="0"/>
              </a:rPr>
              <a:t> the </a:t>
            </a:r>
            <a:r>
              <a:rPr lang="it-IT" sz="1600" dirty="0" err="1" smtClean="0">
                <a:latin typeface="Cambria" panose="02040503050406030204" pitchFamily="18" charset="0"/>
              </a:rPr>
              <a:t>beginning</a:t>
            </a:r>
            <a:r>
              <a:rPr lang="it-IT" sz="1600" dirty="0" smtClean="0">
                <a:latin typeface="Cambria" panose="02040503050406030204" pitchFamily="18" charset="0"/>
              </a:rPr>
              <a:t> of </a:t>
            </a:r>
            <a:r>
              <a:rPr lang="it-IT" sz="1600" dirty="0" err="1" smtClean="0">
                <a:latin typeface="Cambria" panose="02040503050406030204" pitchFamily="18" charset="0"/>
              </a:rPr>
              <a:t>programming</a:t>
            </a:r>
            <a:r>
              <a:rPr lang="it-IT" sz="1600" dirty="0" smtClean="0">
                <a:latin typeface="Cambria" panose="02040503050406030204" pitchFamily="18" charset="0"/>
              </a:rPr>
              <a:t> </a:t>
            </a:r>
            <a:r>
              <a:rPr lang="it-IT" sz="1600" dirty="0" err="1" smtClean="0">
                <a:latin typeface="Cambria" panose="02040503050406030204" pitchFamily="18" charset="0"/>
              </a:rPr>
              <a:t>period</a:t>
            </a:r>
            <a:endParaRPr lang="it-IT" sz="1600" dirty="0" smtClean="0">
              <a:latin typeface="Cambria" panose="02040503050406030204" pitchFamily="18" charset="0"/>
            </a:endParaRP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1600" dirty="0" err="1" smtClean="0">
                <a:latin typeface="Cambria" panose="02040503050406030204" pitchFamily="18" charset="0"/>
              </a:rPr>
              <a:t>Limitation</a:t>
            </a:r>
            <a:r>
              <a:rPr lang="it-IT" sz="1600" dirty="0" smtClean="0">
                <a:latin typeface="Cambria" panose="02040503050406030204" pitchFamily="18" charset="0"/>
              </a:rPr>
              <a:t> in the </a:t>
            </a:r>
            <a:r>
              <a:rPr lang="it-IT" sz="1600" dirty="0" err="1" smtClean="0">
                <a:latin typeface="Cambria" panose="02040503050406030204" pitchFamily="18" charset="0"/>
              </a:rPr>
              <a:t>contents</a:t>
            </a:r>
            <a:r>
              <a:rPr lang="it-IT" sz="1600" dirty="0" smtClean="0">
                <a:latin typeface="Cambria" panose="02040503050406030204" pitchFamily="18" charset="0"/>
              </a:rPr>
              <a:t> of </a:t>
            </a:r>
            <a:r>
              <a:rPr lang="it-IT" sz="1600" dirty="0" err="1" smtClean="0">
                <a:latin typeface="Cambria" panose="02040503050406030204" pitchFamily="18" charset="0"/>
              </a:rPr>
              <a:t>advice</a:t>
            </a:r>
            <a:r>
              <a:rPr lang="it-IT" sz="1600" dirty="0" smtClean="0">
                <a:latin typeface="Cambria" panose="02040503050406030204" pitchFamily="18" charset="0"/>
              </a:rPr>
              <a:t>: </a:t>
            </a:r>
            <a:r>
              <a:rPr lang="it-IT" sz="1600" dirty="0" err="1" smtClean="0">
                <a:latin typeface="Cambria" panose="02040503050406030204" pitchFamily="18" charset="0"/>
              </a:rPr>
              <a:t>following</a:t>
            </a:r>
            <a:r>
              <a:rPr lang="it-IT" sz="1600" dirty="0" smtClean="0">
                <a:latin typeface="Cambria" panose="02040503050406030204" pitchFamily="18" charset="0"/>
              </a:rPr>
              <a:t> the EU </a:t>
            </a:r>
            <a:r>
              <a:rPr lang="it-IT" sz="1600" dirty="0" err="1" smtClean="0">
                <a:latin typeface="Cambria" panose="02040503050406030204" pitchFamily="18" charset="0"/>
              </a:rPr>
              <a:t>indication</a:t>
            </a:r>
            <a:r>
              <a:rPr lang="it-IT" sz="1600" dirty="0" smtClean="0">
                <a:latin typeface="Cambria" panose="02040503050406030204" pitchFamily="18" charset="0"/>
              </a:rPr>
              <a:t>, FAS </a:t>
            </a:r>
            <a:r>
              <a:rPr lang="it-IT" sz="1600" dirty="0" err="1" smtClean="0">
                <a:latin typeface="Cambria" panose="02040503050406030204" pitchFamily="18" charset="0"/>
              </a:rPr>
              <a:t>have</a:t>
            </a:r>
            <a:r>
              <a:rPr lang="it-IT" sz="1600" dirty="0" smtClean="0">
                <a:latin typeface="Cambria" panose="02040503050406030204" pitchFamily="18" charset="0"/>
              </a:rPr>
              <a:t> to cover </a:t>
            </a:r>
            <a:r>
              <a:rPr lang="it-IT" sz="1600" dirty="0" err="1" smtClean="0">
                <a:latin typeface="Cambria" panose="02040503050406030204" pitchFamily="18" charset="0"/>
              </a:rPr>
              <a:t>mainly</a:t>
            </a:r>
            <a:r>
              <a:rPr lang="it-IT" sz="1600" dirty="0" smtClean="0">
                <a:latin typeface="Cambria" panose="02040503050406030204" pitchFamily="18" charset="0"/>
              </a:rPr>
              <a:t> cross </a:t>
            </a:r>
            <a:r>
              <a:rPr lang="it-IT" sz="1600" dirty="0" err="1" smtClean="0">
                <a:latin typeface="Cambria" panose="02040503050406030204" pitchFamily="18" charset="0"/>
              </a:rPr>
              <a:t>compliance</a:t>
            </a:r>
            <a:r>
              <a:rPr lang="it-IT" sz="1600" dirty="0" smtClean="0">
                <a:latin typeface="Cambria" panose="02040503050406030204" pitchFamily="18" charset="0"/>
              </a:rPr>
              <a:t> </a:t>
            </a:r>
            <a:r>
              <a:rPr lang="it-IT" sz="1600" dirty="0" err="1" smtClean="0">
                <a:latin typeface="Cambria" panose="02040503050406030204" pitchFamily="18" charset="0"/>
              </a:rPr>
              <a:t>while</a:t>
            </a:r>
            <a:r>
              <a:rPr lang="it-IT" sz="1600" dirty="0" smtClean="0">
                <a:latin typeface="Cambria" panose="02040503050406030204" pitchFamily="18" charset="0"/>
              </a:rPr>
              <a:t> the </a:t>
            </a:r>
            <a:r>
              <a:rPr lang="it-IT" sz="1600" dirty="0" err="1" smtClean="0">
                <a:latin typeface="Cambria" panose="02040503050406030204" pitchFamily="18" charset="0"/>
              </a:rPr>
              <a:t>farmers</a:t>
            </a:r>
            <a:r>
              <a:rPr lang="it-IT" sz="1600" dirty="0" smtClean="0">
                <a:latin typeface="Cambria" panose="02040503050406030204" pitchFamily="18" charset="0"/>
              </a:rPr>
              <a:t> </a:t>
            </a:r>
            <a:r>
              <a:rPr lang="it-IT" sz="1600" dirty="0" err="1" smtClean="0">
                <a:latin typeface="Cambria" panose="02040503050406030204" pitchFamily="18" charset="0"/>
              </a:rPr>
              <a:t>required</a:t>
            </a:r>
            <a:r>
              <a:rPr lang="it-IT" sz="1600" dirty="0" smtClean="0">
                <a:latin typeface="Cambria" panose="02040503050406030204" pitchFamily="18" charset="0"/>
              </a:rPr>
              <a:t> </a:t>
            </a:r>
            <a:r>
              <a:rPr lang="it-IT" sz="1600" dirty="0" err="1" smtClean="0">
                <a:latin typeface="Cambria" panose="02040503050406030204" pitchFamily="18" charset="0"/>
              </a:rPr>
              <a:t>advices</a:t>
            </a:r>
            <a:r>
              <a:rPr lang="it-IT" sz="1600" dirty="0" smtClean="0">
                <a:latin typeface="Cambria" panose="02040503050406030204" pitchFamily="18" charset="0"/>
              </a:rPr>
              <a:t> for a </a:t>
            </a:r>
            <a:r>
              <a:rPr lang="it-IT" sz="1600" dirty="0" err="1" smtClean="0">
                <a:latin typeface="Cambria" panose="02040503050406030204" pitchFamily="18" charset="0"/>
              </a:rPr>
              <a:t>broad</a:t>
            </a:r>
            <a:r>
              <a:rPr lang="it-IT" sz="1600" dirty="0" smtClean="0">
                <a:latin typeface="Cambria" panose="02040503050406030204" pitchFamily="18" charset="0"/>
              </a:rPr>
              <a:t> </a:t>
            </a:r>
            <a:r>
              <a:rPr lang="it-IT" sz="1600" dirty="0" err="1" smtClean="0">
                <a:latin typeface="Cambria" panose="02040503050406030204" pitchFamily="18" charset="0"/>
              </a:rPr>
              <a:t>spectrum</a:t>
            </a:r>
            <a:r>
              <a:rPr lang="it-IT" sz="1600" dirty="0" smtClean="0">
                <a:latin typeface="Cambria" panose="02040503050406030204" pitchFamily="18" charset="0"/>
              </a:rPr>
              <a:t> of </a:t>
            </a:r>
            <a:r>
              <a:rPr lang="it-IT" sz="1600" dirty="0" err="1" smtClean="0">
                <a:latin typeface="Cambria" panose="02040503050406030204" pitchFamily="18" charset="0"/>
              </a:rPr>
              <a:t>activities</a:t>
            </a:r>
            <a:r>
              <a:rPr lang="it-IT" sz="1600" dirty="0" smtClean="0">
                <a:latin typeface="Cambria" panose="02040503050406030204" pitchFamily="18" charset="0"/>
              </a:rPr>
              <a:t> (</a:t>
            </a:r>
            <a:r>
              <a:rPr lang="it-IT" sz="1600" dirty="0" err="1" smtClean="0">
                <a:latin typeface="Cambria" panose="02040503050406030204" pitchFamily="18" charset="0"/>
              </a:rPr>
              <a:t>improvement</a:t>
            </a:r>
            <a:r>
              <a:rPr lang="it-IT" sz="1600" dirty="0" smtClean="0">
                <a:latin typeface="Cambria" panose="02040503050406030204" pitchFamily="18" charset="0"/>
              </a:rPr>
              <a:t> of global output, </a:t>
            </a:r>
            <a:r>
              <a:rPr lang="it-IT" sz="1600" dirty="0" err="1" smtClean="0">
                <a:latin typeface="Cambria" panose="02040503050406030204" pitchFamily="18" charset="0"/>
              </a:rPr>
              <a:t>innovation</a:t>
            </a:r>
            <a:r>
              <a:rPr lang="it-IT" sz="1600" dirty="0" smtClean="0">
                <a:latin typeface="Cambria" panose="02040503050406030204" pitchFamily="18" charset="0"/>
              </a:rPr>
              <a:t>, farm </a:t>
            </a:r>
            <a:r>
              <a:rPr lang="it-IT" sz="1600" dirty="0" err="1" smtClean="0">
                <a:latin typeface="Cambria" panose="02040503050406030204" pitchFamily="18" charset="0"/>
              </a:rPr>
              <a:t>diversification</a:t>
            </a:r>
            <a:r>
              <a:rPr lang="it-IT" sz="1600" dirty="0" smtClean="0">
                <a:latin typeface="Cambria" panose="02040503050406030204" pitchFamily="18" charset="0"/>
              </a:rPr>
              <a:t>, etc.).</a:t>
            </a:r>
          </a:p>
        </p:txBody>
      </p:sp>
    </p:spTree>
    <p:extLst>
      <p:ext uri="{BB962C8B-B14F-4D97-AF65-F5344CB8AC3E}">
        <p14:creationId xmlns:p14="http://schemas.microsoft.com/office/powerpoint/2010/main" val="16537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904239" y="0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it-IT" cap="small" dirty="0" err="1" smtClean="0">
                <a:latin typeface="Cambria" panose="02040503050406030204" pitchFamily="18" charset="0"/>
              </a:rPr>
              <a:t>Measure</a:t>
            </a:r>
            <a:r>
              <a:rPr lang="it-IT" cap="small" dirty="0" smtClean="0">
                <a:latin typeface="Cambria" panose="02040503050406030204" pitchFamily="18" charset="0"/>
              </a:rPr>
              <a:t> 114 - </a:t>
            </a:r>
            <a:r>
              <a:rPr lang="it-IT" cap="small" dirty="0" err="1" smtClean="0">
                <a:latin typeface="Cambria" panose="02040503050406030204" pitchFamily="18" charset="0"/>
              </a:rPr>
              <a:t>Rural</a:t>
            </a:r>
            <a:r>
              <a:rPr lang="it-IT" cap="small" dirty="0" smtClean="0">
                <a:latin typeface="Cambria" panose="02040503050406030204" pitchFamily="18" charset="0"/>
              </a:rPr>
              <a:t> Development Plan 2007-2013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7"/>
            <a:ext cx="6965015" cy="4559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456480" y="5180259"/>
            <a:ext cx="62789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it-IT" sz="1200" dirty="0" err="1" smtClean="0">
                <a:latin typeface="Cambria" panose="02040503050406030204" pitchFamily="18" charset="0"/>
              </a:rPr>
              <a:t>Results</a:t>
            </a:r>
            <a:r>
              <a:rPr lang="it-IT" sz="1200" dirty="0" smtClean="0">
                <a:latin typeface="Cambria" panose="02040503050406030204" pitchFamily="18" charset="0"/>
              </a:rPr>
              <a:t> of a </a:t>
            </a:r>
            <a:r>
              <a:rPr lang="it-IT" sz="1200" dirty="0" err="1" smtClean="0">
                <a:latin typeface="Cambria" panose="02040503050406030204" pitchFamily="18" charset="0"/>
              </a:rPr>
              <a:t>research</a:t>
            </a:r>
            <a:r>
              <a:rPr lang="it-IT" sz="1200" dirty="0" smtClean="0">
                <a:latin typeface="Cambria" panose="02040503050406030204" pitchFamily="18" charset="0"/>
              </a:rPr>
              <a:t> made </a:t>
            </a:r>
            <a:r>
              <a:rPr lang="it-IT" sz="1200" dirty="0" err="1" smtClean="0">
                <a:latin typeface="Cambria" panose="02040503050406030204" pitchFamily="18" charset="0"/>
              </a:rPr>
              <a:t>during</a:t>
            </a:r>
            <a:r>
              <a:rPr lang="it-IT" sz="1200" dirty="0" smtClean="0">
                <a:latin typeface="Cambria" panose="02040503050406030204" pitchFamily="18" charset="0"/>
              </a:rPr>
              <a:t> 2007-2013 </a:t>
            </a:r>
            <a:r>
              <a:rPr lang="it-IT" sz="1200" dirty="0" err="1" smtClean="0">
                <a:latin typeface="Cambria" panose="02040503050406030204" pitchFamily="18" charset="0"/>
              </a:rPr>
              <a:t>period</a:t>
            </a:r>
            <a:r>
              <a:rPr lang="it-IT" sz="1200" dirty="0" smtClean="0">
                <a:latin typeface="Cambria" panose="02040503050406030204" pitchFamily="18" charset="0"/>
              </a:rPr>
              <a:t> on a sample of </a:t>
            </a:r>
            <a:r>
              <a:rPr lang="it-IT" sz="1200" dirty="0" err="1" smtClean="0">
                <a:latin typeface="Cambria" panose="02040503050406030204" pitchFamily="18" charset="0"/>
              </a:rPr>
              <a:t>advisors</a:t>
            </a:r>
            <a:r>
              <a:rPr lang="it-IT" sz="1200" dirty="0" smtClean="0">
                <a:latin typeface="Cambria" panose="02040503050406030204" pitchFamily="18" charset="0"/>
              </a:rPr>
              <a:t> in </a:t>
            </a:r>
            <a:r>
              <a:rPr lang="it-IT" sz="1200" dirty="0" err="1" smtClean="0">
                <a:latin typeface="Cambria" panose="02040503050406030204" pitchFamily="18" charset="0"/>
              </a:rPr>
              <a:t>all</a:t>
            </a:r>
            <a:r>
              <a:rPr lang="it-IT" sz="1200" dirty="0" smtClean="0">
                <a:latin typeface="Cambria" panose="02040503050406030204" pitchFamily="18" charset="0"/>
              </a:rPr>
              <a:t> </a:t>
            </a:r>
            <a:r>
              <a:rPr lang="it-IT" sz="1200" dirty="0" err="1" smtClean="0">
                <a:latin typeface="Cambria" panose="02040503050406030204" pitchFamily="18" charset="0"/>
              </a:rPr>
              <a:t>Italy</a:t>
            </a:r>
            <a:endParaRPr lang="it-IT" sz="1200" dirty="0" smtClean="0">
              <a:latin typeface="Cambria" panose="02040503050406030204" pitchFamily="18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433635" y="5517232"/>
            <a:ext cx="81708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it-IT" sz="1400" dirty="0" smtClean="0">
                <a:latin typeface="Cambria" panose="02040503050406030204" pitchFamily="18" charset="0"/>
              </a:rPr>
              <a:t>Cross </a:t>
            </a:r>
            <a:r>
              <a:rPr lang="it-IT" sz="1400" dirty="0" err="1" smtClean="0">
                <a:latin typeface="Cambria" panose="02040503050406030204" pitchFamily="18" charset="0"/>
              </a:rPr>
              <a:t>compliance</a:t>
            </a:r>
            <a:r>
              <a:rPr lang="it-IT" sz="1400" dirty="0" smtClean="0">
                <a:latin typeface="Cambria" panose="02040503050406030204" pitchFamily="18" charset="0"/>
              </a:rPr>
              <a:t>, </a:t>
            </a:r>
            <a:r>
              <a:rPr lang="it-IT" sz="1400" dirty="0" err="1" smtClean="0">
                <a:latin typeface="Cambria" panose="02040503050406030204" pitchFamily="18" charset="0"/>
              </a:rPr>
              <a:t>food</a:t>
            </a:r>
            <a:r>
              <a:rPr lang="it-IT" sz="1400" dirty="0" smtClean="0">
                <a:latin typeface="Cambria" panose="02040503050406030204" pitchFamily="18" charset="0"/>
              </a:rPr>
              <a:t> </a:t>
            </a:r>
            <a:r>
              <a:rPr lang="it-IT" sz="1400" dirty="0" err="1" smtClean="0">
                <a:latin typeface="Cambria" panose="02040503050406030204" pitchFamily="18" charset="0"/>
              </a:rPr>
              <a:t>safety</a:t>
            </a:r>
            <a:r>
              <a:rPr lang="it-IT" sz="1400" dirty="0" smtClean="0">
                <a:latin typeface="Cambria" panose="02040503050406030204" pitchFamily="18" charset="0"/>
              </a:rPr>
              <a:t>, HACCP, </a:t>
            </a:r>
            <a:r>
              <a:rPr lang="it-IT" sz="1400" dirty="0" err="1" smtClean="0">
                <a:latin typeface="Cambria" panose="02040503050406030204" pitchFamily="18" charset="0"/>
              </a:rPr>
              <a:t>agronomic</a:t>
            </a:r>
            <a:r>
              <a:rPr lang="it-IT" sz="1400" dirty="0" smtClean="0">
                <a:latin typeface="Cambria" panose="02040503050406030204" pitchFamily="18" charset="0"/>
              </a:rPr>
              <a:t> </a:t>
            </a:r>
            <a:r>
              <a:rPr lang="it-IT" sz="1400" dirty="0" err="1" smtClean="0">
                <a:latin typeface="Cambria" panose="02040503050406030204" pitchFamily="18" charset="0"/>
              </a:rPr>
              <a:t>practices</a:t>
            </a:r>
            <a:r>
              <a:rPr lang="it-IT" sz="1400" dirty="0" smtClean="0">
                <a:latin typeface="Cambria" panose="02040503050406030204" pitchFamily="18" charset="0"/>
              </a:rPr>
              <a:t> and the </a:t>
            </a:r>
            <a:r>
              <a:rPr lang="it-IT" sz="1400" dirty="0" err="1" smtClean="0">
                <a:latin typeface="Cambria" panose="02040503050406030204" pitchFamily="18" charset="0"/>
              </a:rPr>
              <a:t>standards</a:t>
            </a:r>
            <a:r>
              <a:rPr lang="it-IT" sz="1400" dirty="0" smtClean="0">
                <a:latin typeface="Cambria" panose="02040503050406030204" pitchFamily="18" charset="0"/>
              </a:rPr>
              <a:t> to be </a:t>
            </a:r>
            <a:r>
              <a:rPr lang="it-IT" sz="1400" dirty="0" err="1" smtClean="0">
                <a:latin typeface="Cambria" panose="02040503050406030204" pitchFamily="18" charset="0"/>
              </a:rPr>
              <a:t>met</a:t>
            </a:r>
            <a:r>
              <a:rPr lang="it-IT" sz="1400" dirty="0" smtClean="0">
                <a:latin typeface="Cambria" panose="02040503050406030204" pitchFamily="18" charset="0"/>
              </a:rPr>
              <a:t> to </a:t>
            </a:r>
            <a:r>
              <a:rPr lang="it-IT" sz="1400" dirty="0" err="1" smtClean="0">
                <a:latin typeface="Cambria" panose="02040503050406030204" pitchFamily="18" charset="0"/>
              </a:rPr>
              <a:t>obtain</a:t>
            </a:r>
            <a:r>
              <a:rPr lang="it-IT" sz="1400" dirty="0" smtClean="0">
                <a:latin typeface="Cambria" panose="02040503050406030204" pitchFamily="18" charset="0"/>
              </a:rPr>
              <a:t> the </a:t>
            </a:r>
            <a:r>
              <a:rPr lang="it-IT" sz="1400" dirty="0" err="1" smtClean="0">
                <a:latin typeface="Cambria" panose="02040503050406030204" pitchFamily="18" charset="0"/>
              </a:rPr>
              <a:t>prize</a:t>
            </a:r>
            <a:r>
              <a:rPr lang="it-IT" sz="1400" dirty="0" smtClean="0">
                <a:latin typeface="Cambria" panose="02040503050406030204" pitchFamily="18" charset="0"/>
              </a:rPr>
              <a:t> CAP are </a:t>
            </a:r>
            <a:r>
              <a:rPr lang="it-IT" sz="1400" dirty="0" err="1" smtClean="0">
                <a:latin typeface="Cambria" panose="02040503050406030204" pitchFamily="18" charset="0"/>
              </a:rPr>
              <a:t>still</a:t>
            </a:r>
            <a:r>
              <a:rPr lang="it-IT" sz="1400" dirty="0" smtClean="0">
                <a:latin typeface="Cambria" panose="02040503050406030204" pitchFamily="18" charset="0"/>
              </a:rPr>
              <a:t> the </a:t>
            </a:r>
            <a:r>
              <a:rPr lang="it-IT" sz="1400" dirty="0" err="1" smtClean="0">
                <a:latin typeface="Cambria" panose="02040503050406030204" pitchFamily="18" charset="0"/>
              </a:rPr>
              <a:t>most</a:t>
            </a:r>
            <a:r>
              <a:rPr lang="it-IT" sz="1400" dirty="0" smtClean="0">
                <a:latin typeface="Cambria" panose="02040503050406030204" pitchFamily="18" charset="0"/>
              </a:rPr>
              <a:t> </a:t>
            </a:r>
            <a:r>
              <a:rPr lang="it-IT" sz="1400" dirty="0" err="1" smtClean="0">
                <a:latin typeface="Cambria" panose="02040503050406030204" pitchFamily="18" charset="0"/>
              </a:rPr>
              <a:t>requested</a:t>
            </a:r>
            <a:r>
              <a:rPr lang="it-IT" sz="1400" dirty="0" smtClean="0">
                <a:latin typeface="Cambria" panose="02040503050406030204" pitchFamily="18" charset="0"/>
              </a:rPr>
              <a:t> by the </a:t>
            </a:r>
            <a:r>
              <a:rPr lang="it-IT" sz="1400" dirty="0" err="1" smtClean="0">
                <a:latin typeface="Cambria" panose="02040503050406030204" pitchFamily="18" charset="0"/>
              </a:rPr>
              <a:t>farmers</a:t>
            </a:r>
            <a:r>
              <a:rPr lang="it-IT" sz="1400" dirty="0" smtClean="0">
                <a:latin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4893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904239" y="0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it-IT" cap="small" dirty="0" err="1" smtClean="0">
                <a:latin typeface="Cambria" panose="02040503050406030204" pitchFamily="18" charset="0"/>
              </a:rPr>
              <a:t>Regulation</a:t>
            </a:r>
            <a:r>
              <a:rPr lang="it-IT" cap="small" dirty="0" smtClean="0">
                <a:latin typeface="Cambria" panose="02040503050406030204" pitchFamily="18" charset="0"/>
              </a:rPr>
              <a:t> (EU) 1306/2013 and the </a:t>
            </a:r>
            <a:r>
              <a:rPr lang="it-IT" cap="small" dirty="0" err="1" smtClean="0">
                <a:latin typeface="Cambria" panose="02040503050406030204" pitchFamily="18" charset="0"/>
              </a:rPr>
              <a:t>Rural</a:t>
            </a:r>
            <a:r>
              <a:rPr lang="it-IT" cap="small" dirty="0" smtClean="0">
                <a:latin typeface="Cambria" panose="02040503050406030204" pitchFamily="18" charset="0"/>
              </a:rPr>
              <a:t> Development Plan 2014-2020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796233" y="620688"/>
            <a:ext cx="7560840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it-IT" sz="1500" dirty="0" smtClean="0">
                <a:latin typeface="Cambria" panose="02040503050406030204" pitchFamily="18" charset="0"/>
              </a:rPr>
              <a:t>Title III (artt.12-14) of </a:t>
            </a:r>
            <a:r>
              <a:rPr lang="it-IT" sz="1500" dirty="0" err="1" smtClean="0">
                <a:latin typeface="Cambria" panose="02040503050406030204" pitchFamily="18" charset="0"/>
              </a:rPr>
              <a:t>Regulation</a:t>
            </a:r>
            <a:r>
              <a:rPr lang="it-IT" sz="1500" dirty="0" smtClean="0">
                <a:latin typeface="Cambria" panose="02040503050406030204" pitchFamily="18" charset="0"/>
              </a:rPr>
              <a:t> (EU) 1306/2013 on the </a:t>
            </a:r>
            <a:r>
              <a:rPr lang="it-IT" sz="1500" dirty="0" err="1" smtClean="0">
                <a:latin typeface="Cambria" panose="02040503050406030204" pitchFamily="18" charset="0"/>
              </a:rPr>
              <a:t>financing</a:t>
            </a:r>
            <a:r>
              <a:rPr lang="it-IT" sz="1500" dirty="0" smtClean="0">
                <a:latin typeface="Cambria" panose="02040503050406030204" pitchFamily="18" charset="0"/>
              </a:rPr>
              <a:t>, management and </a:t>
            </a:r>
            <a:r>
              <a:rPr lang="it-IT" sz="1500" dirty="0" err="1" smtClean="0">
                <a:latin typeface="Cambria" panose="02040503050406030204" pitchFamily="18" charset="0"/>
              </a:rPr>
              <a:t>monitoring</a:t>
            </a:r>
            <a:r>
              <a:rPr lang="it-IT" sz="1500" dirty="0" smtClean="0">
                <a:latin typeface="Cambria" panose="02040503050406030204" pitchFamily="18" charset="0"/>
              </a:rPr>
              <a:t> of Common  </a:t>
            </a:r>
            <a:r>
              <a:rPr lang="it-IT" sz="1500" dirty="0" err="1" smtClean="0">
                <a:latin typeface="Cambria" panose="02040503050406030204" pitchFamily="18" charset="0"/>
              </a:rPr>
              <a:t>Agricultural</a:t>
            </a:r>
            <a:r>
              <a:rPr lang="it-IT" sz="1500" dirty="0" smtClean="0">
                <a:latin typeface="Cambria" panose="02040503050406030204" pitchFamily="18" charset="0"/>
              </a:rPr>
              <a:t> Policy </a:t>
            </a:r>
            <a:r>
              <a:rPr lang="it-IT" sz="1500" u="sng" dirty="0" err="1" smtClean="0">
                <a:latin typeface="Cambria" panose="02040503050406030204" pitchFamily="18" charset="0"/>
              </a:rPr>
              <a:t>establishes</a:t>
            </a:r>
            <a:r>
              <a:rPr lang="it-IT" sz="1500" u="sng" dirty="0" smtClean="0">
                <a:latin typeface="Cambria" panose="02040503050406030204" pitchFamily="18" charset="0"/>
              </a:rPr>
              <a:t> in </a:t>
            </a:r>
            <a:r>
              <a:rPr lang="it-IT" sz="1500" u="sng" dirty="0" err="1" smtClean="0">
                <a:latin typeface="Cambria" panose="02040503050406030204" pitchFamily="18" charset="0"/>
              </a:rPr>
              <a:t>all</a:t>
            </a:r>
            <a:r>
              <a:rPr lang="it-IT" sz="1500" u="sng" dirty="0" smtClean="0">
                <a:latin typeface="Cambria" panose="02040503050406030204" pitchFamily="18" charset="0"/>
              </a:rPr>
              <a:t> the </a:t>
            </a:r>
            <a:r>
              <a:rPr lang="it-IT" sz="1500" u="sng" dirty="0" err="1" smtClean="0">
                <a:latin typeface="Cambria" panose="02040503050406030204" pitchFamily="18" charset="0"/>
              </a:rPr>
              <a:t>Member</a:t>
            </a:r>
            <a:r>
              <a:rPr lang="it-IT" sz="1500" u="sng" dirty="0" smtClean="0">
                <a:latin typeface="Cambria" panose="02040503050406030204" pitchFamily="18" charset="0"/>
              </a:rPr>
              <a:t> </a:t>
            </a:r>
            <a:r>
              <a:rPr lang="it-IT" sz="1500" u="sng" dirty="0" err="1" smtClean="0">
                <a:latin typeface="Cambria" panose="02040503050406030204" pitchFamily="18" charset="0"/>
              </a:rPr>
              <a:t>States</a:t>
            </a:r>
            <a:r>
              <a:rPr lang="it-IT" sz="1500" u="sng" dirty="0" smtClean="0">
                <a:latin typeface="Cambria" panose="02040503050406030204" pitchFamily="18" charset="0"/>
              </a:rPr>
              <a:t> a </a:t>
            </a:r>
            <a:r>
              <a:rPr lang="it-IT" sz="1500" u="sng" dirty="0" err="1" smtClean="0">
                <a:latin typeface="Cambria" panose="02040503050406030204" pitchFamily="18" charset="0"/>
              </a:rPr>
              <a:t>system</a:t>
            </a:r>
            <a:r>
              <a:rPr lang="it-IT" sz="1500" u="sng" dirty="0" smtClean="0">
                <a:latin typeface="Cambria" panose="02040503050406030204" pitchFamily="18" charset="0"/>
              </a:rPr>
              <a:t> for </a:t>
            </a:r>
            <a:r>
              <a:rPr lang="it-IT" sz="1500" u="sng" dirty="0" err="1" smtClean="0">
                <a:latin typeface="Cambria" panose="02040503050406030204" pitchFamily="18" charset="0"/>
              </a:rPr>
              <a:t>advising</a:t>
            </a:r>
            <a:r>
              <a:rPr lang="it-IT" sz="1500" u="sng" dirty="0" smtClean="0">
                <a:latin typeface="Cambria" panose="02040503050406030204" pitchFamily="18" charset="0"/>
              </a:rPr>
              <a:t> </a:t>
            </a:r>
            <a:r>
              <a:rPr lang="it-IT" sz="1500" u="sng" dirty="0" err="1" smtClean="0">
                <a:latin typeface="Cambria" panose="02040503050406030204" pitchFamily="18" charset="0"/>
              </a:rPr>
              <a:t>beneficiaries</a:t>
            </a:r>
            <a:r>
              <a:rPr lang="it-IT" sz="1500" u="sng" dirty="0" smtClean="0">
                <a:latin typeface="Cambria" panose="02040503050406030204" pitchFamily="18" charset="0"/>
              </a:rPr>
              <a:t> on </a:t>
            </a:r>
            <a:r>
              <a:rPr lang="it-IT" sz="1500" u="sng" dirty="0" err="1" smtClean="0">
                <a:latin typeface="Cambria" panose="02040503050406030204" pitchFamily="18" charset="0"/>
              </a:rPr>
              <a:t>land</a:t>
            </a:r>
            <a:r>
              <a:rPr lang="it-IT" sz="1500" u="sng" dirty="0" smtClean="0">
                <a:latin typeface="Cambria" panose="02040503050406030204" pitchFamily="18" charset="0"/>
              </a:rPr>
              <a:t> management and farm management </a:t>
            </a:r>
            <a:r>
              <a:rPr lang="it-IT" sz="1500" dirty="0" smtClean="0">
                <a:latin typeface="Cambria" panose="02040503050406030204" pitchFamily="18" charset="0"/>
              </a:rPr>
              <a:t>(FAS).</a:t>
            </a:r>
          </a:p>
          <a:p>
            <a:pPr algn="just">
              <a:spcBef>
                <a:spcPts val="600"/>
              </a:spcBef>
            </a:pPr>
            <a:r>
              <a:rPr lang="it-IT" sz="1500" dirty="0" smtClean="0">
                <a:latin typeface="Cambria" panose="02040503050406030204" pitchFamily="18" charset="0"/>
              </a:rPr>
              <a:t>FAS </a:t>
            </a:r>
            <a:r>
              <a:rPr lang="it-IT" sz="1500" dirty="0" err="1" smtClean="0">
                <a:latin typeface="Cambria" panose="02040503050406030204" pitchFamily="18" charset="0"/>
              </a:rPr>
              <a:t>shall</a:t>
            </a:r>
            <a:r>
              <a:rPr lang="it-IT" sz="1500" dirty="0" smtClean="0">
                <a:latin typeface="Cambria" panose="02040503050406030204" pitchFamily="18" charset="0"/>
              </a:rPr>
              <a:t> be </a:t>
            </a:r>
            <a:r>
              <a:rPr lang="it-IT" sz="1500" dirty="0" err="1" smtClean="0">
                <a:latin typeface="Cambria" panose="02040503050406030204" pitchFamily="18" charset="0"/>
              </a:rPr>
              <a:t>operated</a:t>
            </a:r>
            <a:r>
              <a:rPr lang="it-IT" sz="1500" dirty="0" smtClean="0">
                <a:latin typeface="Cambria" panose="02040503050406030204" pitchFamily="18" charset="0"/>
              </a:rPr>
              <a:t> by </a:t>
            </a:r>
            <a:r>
              <a:rPr lang="it-IT" sz="1500" u="sng" dirty="0" err="1" smtClean="0">
                <a:latin typeface="Cambria" panose="02040503050406030204" pitchFamily="18" charset="0"/>
              </a:rPr>
              <a:t>designated</a:t>
            </a:r>
            <a:r>
              <a:rPr lang="it-IT" sz="1500" u="sng" dirty="0" smtClean="0">
                <a:latin typeface="Cambria" panose="02040503050406030204" pitchFamily="18" charset="0"/>
              </a:rPr>
              <a:t> public </a:t>
            </a:r>
            <a:r>
              <a:rPr lang="it-IT" sz="1500" u="sng" dirty="0" err="1" smtClean="0">
                <a:latin typeface="Cambria" panose="02040503050406030204" pitchFamily="18" charset="0"/>
              </a:rPr>
              <a:t>bodies</a:t>
            </a:r>
            <a:r>
              <a:rPr lang="it-IT" sz="1500" u="sng" dirty="0" smtClean="0">
                <a:latin typeface="Cambria" panose="02040503050406030204" pitchFamily="18" charset="0"/>
              </a:rPr>
              <a:t> or </a:t>
            </a:r>
            <a:r>
              <a:rPr lang="it-IT" sz="1500" u="sng" dirty="0" err="1" smtClean="0">
                <a:latin typeface="Cambria" panose="02040503050406030204" pitchFamily="18" charset="0"/>
              </a:rPr>
              <a:t>selected</a:t>
            </a:r>
            <a:r>
              <a:rPr lang="it-IT" sz="1500" u="sng" dirty="0" smtClean="0">
                <a:latin typeface="Cambria" panose="02040503050406030204" pitchFamily="18" charset="0"/>
              </a:rPr>
              <a:t> private </a:t>
            </a:r>
            <a:r>
              <a:rPr lang="it-IT" sz="1500" u="sng" dirty="0" err="1" smtClean="0">
                <a:latin typeface="Cambria" panose="02040503050406030204" pitchFamily="18" charset="0"/>
              </a:rPr>
              <a:t>bodies</a:t>
            </a:r>
            <a:r>
              <a:rPr lang="it-IT" sz="1500" dirty="0" smtClean="0">
                <a:latin typeface="Cambria" panose="02040503050406030204" pitchFamily="18" charset="0"/>
              </a:rPr>
              <a:t>.</a:t>
            </a:r>
          </a:p>
          <a:p>
            <a:pPr algn="just">
              <a:spcBef>
                <a:spcPts val="600"/>
              </a:spcBef>
            </a:pPr>
            <a:r>
              <a:rPr lang="it-IT" sz="1500" dirty="0" err="1" smtClean="0">
                <a:latin typeface="Cambria" panose="02040503050406030204" pitchFamily="18" charset="0"/>
              </a:rPr>
              <a:t>Advisory</a:t>
            </a:r>
            <a:r>
              <a:rPr lang="it-IT" sz="1500" dirty="0" smtClean="0">
                <a:latin typeface="Cambria" panose="02040503050406030204" pitchFamily="18" charset="0"/>
              </a:rPr>
              <a:t> </a:t>
            </a:r>
            <a:r>
              <a:rPr lang="it-IT" sz="1500" dirty="0" err="1" smtClean="0">
                <a:latin typeface="Cambria" panose="02040503050406030204" pitchFamily="18" charset="0"/>
              </a:rPr>
              <a:t>services</a:t>
            </a:r>
            <a:r>
              <a:rPr lang="it-IT" sz="1500" dirty="0" smtClean="0">
                <a:latin typeface="Cambria" panose="02040503050406030204" pitchFamily="18" charset="0"/>
              </a:rPr>
              <a:t> </a:t>
            </a:r>
            <a:r>
              <a:rPr lang="it-IT" sz="1500" dirty="0" err="1" smtClean="0">
                <a:latin typeface="Cambria" panose="02040503050406030204" pitchFamily="18" charset="0"/>
              </a:rPr>
              <a:t>shall</a:t>
            </a:r>
            <a:r>
              <a:rPr lang="it-IT" sz="1500" dirty="0" smtClean="0">
                <a:latin typeface="Cambria" panose="02040503050406030204" pitchFamily="18" charset="0"/>
              </a:rPr>
              <a:t> cover the </a:t>
            </a:r>
            <a:r>
              <a:rPr lang="it-IT" sz="1500" dirty="0" err="1" smtClean="0">
                <a:latin typeface="Cambria" panose="02040503050406030204" pitchFamily="18" charset="0"/>
              </a:rPr>
              <a:t>following</a:t>
            </a:r>
            <a:r>
              <a:rPr lang="it-IT" sz="1500" dirty="0" smtClean="0">
                <a:latin typeface="Cambria" panose="02040503050406030204" pitchFamily="18" charset="0"/>
              </a:rPr>
              <a:t> </a:t>
            </a:r>
            <a:r>
              <a:rPr lang="it-IT" sz="1500" dirty="0" err="1" smtClean="0">
                <a:latin typeface="Cambria" panose="02040503050406030204" pitchFamily="18" charset="0"/>
              </a:rPr>
              <a:t>arguments</a:t>
            </a:r>
            <a:r>
              <a:rPr lang="it-IT" sz="1500" dirty="0" smtClean="0">
                <a:latin typeface="Cambria" panose="02040503050406030204" pitchFamily="18" charset="0"/>
              </a:rPr>
              <a:t>: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1500" dirty="0" err="1" smtClean="0">
                <a:latin typeface="Cambria" panose="02040503050406030204" pitchFamily="18" charset="0"/>
              </a:rPr>
              <a:t>Obligations</a:t>
            </a:r>
            <a:r>
              <a:rPr lang="it-IT" sz="1500" dirty="0" smtClean="0">
                <a:latin typeface="Cambria" panose="02040503050406030204" pitchFamily="18" charset="0"/>
              </a:rPr>
              <a:t> </a:t>
            </a:r>
            <a:r>
              <a:rPr lang="it-IT" sz="1500" dirty="0" err="1" smtClean="0">
                <a:latin typeface="Cambria" panose="02040503050406030204" pitchFamily="18" charset="0"/>
              </a:rPr>
              <a:t>resulting</a:t>
            </a:r>
            <a:r>
              <a:rPr lang="it-IT" sz="1500" dirty="0" smtClean="0">
                <a:latin typeface="Cambria" panose="02040503050406030204" pitchFamily="18" charset="0"/>
              </a:rPr>
              <a:t> from the </a:t>
            </a:r>
            <a:r>
              <a:rPr lang="it-IT" sz="1500" u="sng" dirty="0" err="1" smtClean="0">
                <a:latin typeface="Cambria" panose="02040503050406030204" pitchFamily="18" charset="0"/>
              </a:rPr>
              <a:t>statutory</a:t>
            </a:r>
            <a:r>
              <a:rPr lang="it-IT" sz="1500" u="sng" dirty="0" smtClean="0">
                <a:latin typeface="Cambria" panose="02040503050406030204" pitchFamily="18" charset="0"/>
              </a:rPr>
              <a:t> management </a:t>
            </a:r>
            <a:r>
              <a:rPr lang="it-IT" sz="1500" u="sng" dirty="0" err="1" smtClean="0">
                <a:latin typeface="Cambria" panose="02040503050406030204" pitchFamily="18" charset="0"/>
              </a:rPr>
              <a:t>requirements</a:t>
            </a:r>
            <a:r>
              <a:rPr lang="it-IT" sz="1500" u="sng" dirty="0" smtClean="0">
                <a:latin typeface="Cambria" panose="02040503050406030204" pitchFamily="18" charset="0"/>
              </a:rPr>
              <a:t> </a:t>
            </a:r>
            <a:r>
              <a:rPr lang="it-IT" sz="1500" dirty="0" smtClean="0">
                <a:latin typeface="Cambria" panose="02040503050406030204" pitchFamily="18" charset="0"/>
              </a:rPr>
              <a:t>and the </a:t>
            </a:r>
            <a:r>
              <a:rPr lang="it-IT" sz="1500" u="sng" dirty="0" err="1" smtClean="0">
                <a:latin typeface="Cambria" panose="02040503050406030204" pitchFamily="18" charset="0"/>
              </a:rPr>
              <a:t>standards</a:t>
            </a:r>
            <a:r>
              <a:rPr lang="it-IT" sz="1500" u="sng" dirty="0" smtClean="0">
                <a:latin typeface="Cambria" panose="02040503050406030204" pitchFamily="18" charset="0"/>
              </a:rPr>
              <a:t> for </a:t>
            </a:r>
            <a:r>
              <a:rPr lang="it-IT" sz="1500" u="sng" dirty="0" err="1" smtClean="0">
                <a:latin typeface="Cambria" panose="02040503050406030204" pitchFamily="18" charset="0"/>
              </a:rPr>
              <a:t>food</a:t>
            </a:r>
            <a:r>
              <a:rPr lang="it-IT" sz="1500" u="sng" dirty="0" smtClean="0">
                <a:latin typeface="Cambria" panose="02040503050406030204" pitchFamily="18" charset="0"/>
              </a:rPr>
              <a:t> </a:t>
            </a:r>
            <a:r>
              <a:rPr lang="it-IT" sz="1500" u="sng" dirty="0" err="1" smtClean="0">
                <a:latin typeface="Cambria" panose="02040503050406030204" pitchFamily="18" charset="0"/>
              </a:rPr>
              <a:t>agricultural</a:t>
            </a:r>
            <a:r>
              <a:rPr lang="it-IT" sz="1500" u="sng" dirty="0" smtClean="0">
                <a:latin typeface="Cambria" panose="02040503050406030204" pitchFamily="18" charset="0"/>
              </a:rPr>
              <a:t> and </a:t>
            </a:r>
            <a:r>
              <a:rPr lang="it-IT" sz="1500" u="sng" dirty="0" err="1" smtClean="0">
                <a:latin typeface="Cambria" panose="02040503050406030204" pitchFamily="18" charset="0"/>
              </a:rPr>
              <a:t>environmental</a:t>
            </a:r>
            <a:r>
              <a:rPr lang="it-IT" sz="1500" u="sng" dirty="0" smtClean="0">
                <a:latin typeface="Cambria" panose="02040503050406030204" pitchFamily="18" charset="0"/>
              </a:rPr>
              <a:t> </a:t>
            </a:r>
            <a:r>
              <a:rPr lang="it-IT" sz="1500" u="sng" dirty="0" err="1" smtClean="0">
                <a:latin typeface="Cambria" panose="02040503050406030204" pitchFamily="18" charset="0"/>
              </a:rPr>
              <a:t>condition</a:t>
            </a:r>
            <a:r>
              <a:rPr lang="it-IT" sz="1500" u="sng" dirty="0" smtClean="0">
                <a:latin typeface="Cambria" panose="02040503050406030204" pitchFamily="18" charset="0"/>
              </a:rPr>
              <a:t> of </a:t>
            </a:r>
            <a:r>
              <a:rPr lang="it-IT" sz="1500" u="sng" dirty="0" err="1" smtClean="0">
                <a:latin typeface="Cambria" panose="02040503050406030204" pitchFamily="18" charset="0"/>
              </a:rPr>
              <a:t>land</a:t>
            </a:r>
            <a:endParaRPr lang="it-IT" sz="1500" u="sng" dirty="0" smtClean="0">
              <a:latin typeface="Cambria" panose="02040503050406030204" pitchFamily="18" charset="0"/>
            </a:endParaRP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1500" dirty="0" err="1" smtClean="0">
                <a:latin typeface="Cambria" panose="02040503050406030204" pitchFamily="18" charset="0"/>
              </a:rPr>
              <a:t>Agricultural</a:t>
            </a:r>
            <a:r>
              <a:rPr lang="it-IT" sz="1500" dirty="0" smtClean="0">
                <a:latin typeface="Cambria" panose="02040503050406030204" pitchFamily="18" charset="0"/>
              </a:rPr>
              <a:t> </a:t>
            </a:r>
            <a:r>
              <a:rPr lang="it-IT" sz="1500" dirty="0" err="1" smtClean="0">
                <a:latin typeface="Cambria" panose="02040503050406030204" pitchFamily="18" charset="0"/>
              </a:rPr>
              <a:t>practices</a:t>
            </a:r>
            <a:r>
              <a:rPr lang="it-IT" sz="1500" dirty="0" smtClean="0">
                <a:latin typeface="Cambria" panose="02040503050406030204" pitchFamily="18" charset="0"/>
              </a:rPr>
              <a:t> </a:t>
            </a:r>
            <a:r>
              <a:rPr lang="it-IT" sz="1500" dirty="0" err="1" smtClean="0">
                <a:latin typeface="Cambria" panose="02040503050406030204" pitchFamily="18" charset="0"/>
              </a:rPr>
              <a:t>beneficial</a:t>
            </a:r>
            <a:r>
              <a:rPr lang="it-IT" sz="1500" dirty="0" smtClean="0">
                <a:latin typeface="Cambria" panose="02040503050406030204" pitchFamily="18" charset="0"/>
              </a:rPr>
              <a:t> for </a:t>
            </a:r>
            <a:r>
              <a:rPr lang="it-IT" sz="1500" u="sng" dirty="0" err="1" smtClean="0">
                <a:latin typeface="Cambria" panose="02040503050406030204" pitchFamily="18" charset="0"/>
              </a:rPr>
              <a:t>climate</a:t>
            </a:r>
            <a:r>
              <a:rPr lang="it-IT" sz="1500" u="sng" dirty="0" smtClean="0">
                <a:latin typeface="Cambria" panose="02040503050406030204" pitchFamily="18" charset="0"/>
              </a:rPr>
              <a:t> and </a:t>
            </a:r>
            <a:r>
              <a:rPr lang="it-IT" sz="1500" u="sng" dirty="0" err="1" smtClean="0">
                <a:latin typeface="Cambria" panose="02040503050406030204" pitchFamily="18" charset="0"/>
              </a:rPr>
              <a:t>environment</a:t>
            </a:r>
            <a:r>
              <a:rPr lang="it-IT" sz="1500" u="sng" dirty="0" smtClean="0">
                <a:latin typeface="Cambria" panose="02040503050406030204" pitchFamily="18" charset="0"/>
              </a:rPr>
              <a:t> and </a:t>
            </a:r>
            <a:r>
              <a:rPr lang="it-IT" sz="1500" u="sng" dirty="0" err="1" smtClean="0">
                <a:latin typeface="Cambria" panose="02040503050406030204" pitchFamily="18" charset="0"/>
              </a:rPr>
              <a:t>maintenance</a:t>
            </a:r>
            <a:r>
              <a:rPr lang="it-IT" sz="1500" u="sng" dirty="0" smtClean="0">
                <a:latin typeface="Cambria" panose="02040503050406030204" pitchFamily="18" charset="0"/>
              </a:rPr>
              <a:t> of </a:t>
            </a:r>
            <a:r>
              <a:rPr lang="it-IT" sz="1500" u="sng" dirty="0" err="1" smtClean="0">
                <a:latin typeface="Cambria" panose="02040503050406030204" pitchFamily="18" charset="0"/>
              </a:rPr>
              <a:t>agricultural</a:t>
            </a:r>
            <a:r>
              <a:rPr lang="it-IT" sz="1500" u="sng" dirty="0" smtClean="0">
                <a:latin typeface="Cambria" panose="02040503050406030204" pitchFamily="18" charset="0"/>
              </a:rPr>
              <a:t> </a:t>
            </a:r>
            <a:r>
              <a:rPr lang="it-IT" sz="1500" u="sng" dirty="0" err="1" smtClean="0">
                <a:latin typeface="Cambria" panose="02040503050406030204" pitchFamily="18" charset="0"/>
              </a:rPr>
              <a:t>areas</a:t>
            </a:r>
            <a:endParaRPr lang="it-IT" sz="1500" u="sng" dirty="0">
              <a:latin typeface="Cambria" panose="02040503050406030204" pitchFamily="18" charset="0"/>
            </a:endParaRP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1500" dirty="0" smtClean="0">
                <a:latin typeface="Cambria" panose="02040503050406030204" pitchFamily="18" charset="0"/>
              </a:rPr>
              <a:t>Farm </a:t>
            </a:r>
            <a:r>
              <a:rPr lang="it-IT" sz="1500" dirty="0" err="1" smtClean="0">
                <a:latin typeface="Cambria" panose="02040503050406030204" pitchFamily="18" charset="0"/>
              </a:rPr>
              <a:t>modernization</a:t>
            </a:r>
            <a:r>
              <a:rPr lang="it-IT" sz="1500" dirty="0" smtClean="0">
                <a:latin typeface="Cambria" panose="02040503050406030204" pitchFamily="18" charset="0"/>
              </a:rPr>
              <a:t>, </a:t>
            </a:r>
            <a:r>
              <a:rPr lang="it-IT" sz="1500" dirty="0" err="1" smtClean="0">
                <a:latin typeface="Cambria" panose="02040503050406030204" pitchFamily="18" charset="0"/>
              </a:rPr>
              <a:t>competitiveness</a:t>
            </a:r>
            <a:r>
              <a:rPr lang="it-IT" sz="1500" dirty="0" smtClean="0">
                <a:latin typeface="Cambria" panose="02040503050406030204" pitchFamily="18" charset="0"/>
              </a:rPr>
              <a:t>, building, </a:t>
            </a:r>
            <a:r>
              <a:rPr lang="it-IT" sz="1500" dirty="0" err="1" smtClean="0">
                <a:latin typeface="Cambria" panose="02040503050406030204" pitchFamily="18" charset="0"/>
              </a:rPr>
              <a:t>sectoral</a:t>
            </a:r>
            <a:r>
              <a:rPr lang="it-IT" sz="1500" dirty="0" smtClean="0">
                <a:latin typeface="Cambria" panose="02040503050406030204" pitchFamily="18" charset="0"/>
              </a:rPr>
              <a:t> </a:t>
            </a:r>
            <a:r>
              <a:rPr lang="it-IT" sz="1500" dirty="0" err="1" smtClean="0">
                <a:latin typeface="Cambria" panose="02040503050406030204" pitchFamily="18" charset="0"/>
              </a:rPr>
              <a:t>integration</a:t>
            </a:r>
            <a:r>
              <a:rPr lang="it-IT" sz="1500" dirty="0" smtClean="0">
                <a:latin typeface="Cambria" panose="02040503050406030204" pitchFamily="18" charset="0"/>
              </a:rPr>
              <a:t>, </a:t>
            </a:r>
            <a:r>
              <a:rPr lang="it-IT" sz="1500" dirty="0" err="1" smtClean="0">
                <a:latin typeface="Cambria" panose="02040503050406030204" pitchFamily="18" charset="0"/>
              </a:rPr>
              <a:t>innovation</a:t>
            </a:r>
            <a:r>
              <a:rPr lang="it-IT" sz="1500" dirty="0" smtClean="0">
                <a:latin typeface="Cambria" panose="02040503050406030204" pitchFamily="18" charset="0"/>
              </a:rPr>
              <a:t>, market </a:t>
            </a:r>
            <a:r>
              <a:rPr lang="it-IT" sz="1500" dirty="0" err="1" smtClean="0">
                <a:latin typeface="Cambria" panose="02040503050406030204" pitchFamily="18" charset="0"/>
              </a:rPr>
              <a:t>orientation</a:t>
            </a:r>
            <a:r>
              <a:rPr lang="it-IT" sz="1500" dirty="0" smtClean="0">
                <a:latin typeface="Cambria" panose="02040503050406030204" pitchFamily="18" charset="0"/>
              </a:rPr>
              <a:t>, promotion of </a:t>
            </a:r>
            <a:r>
              <a:rPr lang="it-IT" sz="1500" dirty="0" err="1" smtClean="0">
                <a:latin typeface="Cambria" panose="02040503050406030204" pitchFamily="18" charset="0"/>
              </a:rPr>
              <a:t>entrepreneurship</a:t>
            </a:r>
            <a:endParaRPr lang="it-IT" sz="1500" dirty="0" smtClean="0">
              <a:latin typeface="Cambria" panose="02040503050406030204" pitchFamily="18" charset="0"/>
            </a:endParaRP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1500" dirty="0" smtClean="0">
                <a:latin typeface="Cambria" panose="02040503050406030204" pitchFamily="18" charset="0"/>
              </a:rPr>
              <a:t>Promotion of </a:t>
            </a:r>
            <a:r>
              <a:rPr lang="it-IT" sz="1500" dirty="0" err="1" smtClean="0">
                <a:latin typeface="Cambria" panose="02040503050406030204" pitchFamily="18" charset="0"/>
              </a:rPr>
              <a:t>conversions</a:t>
            </a:r>
            <a:r>
              <a:rPr lang="it-IT" sz="1500" dirty="0" smtClean="0">
                <a:latin typeface="Cambria" panose="02040503050406030204" pitchFamily="18" charset="0"/>
              </a:rPr>
              <a:t> of </a:t>
            </a:r>
            <a:r>
              <a:rPr lang="it-IT" sz="1500" dirty="0" err="1" smtClean="0">
                <a:latin typeface="Cambria" panose="02040503050406030204" pitchFamily="18" charset="0"/>
              </a:rPr>
              <a:t>farms</a:t>
            </a:r>
            <a:r>
              <a:rPr lang="it-IT" sz="1500" dirty="0" smtClean="0">
                <a:latin typeface="Cambria" panose="02040503050406030204" pitchFamily="18" charset="0"/>
              </a:rPr>
              <a:t>, </a:t>
            </a:r>
            <a:r>
              <a:rPr lang="it-IT" sz="1500" dirty="0" err="1" smtClean="0">
                <a:latin typeface="Cambria" panose="02040503050406030204" pitchFamily="18" charset="0"/>
              </a:rPr>
              <a:t>diversification</a:t>
            </a:r>
            <a:r>
              <a:rPr lang="it-IT" sz="1500" dirty="0" smtClean="0">
                <a:latin typeface="Cambria" panose="02040503050406030204" pitchFamily="18" charset="0"/>
              </a:rPr>
              <a:t>, </a:t>
            </a:r>
            <a:r>
              <a:rPr lang="it-IT" sz="1500" dirty="0" err="1" smtClean="0">
                <a:latin typeface="Cambria" panose="02040503050406030204" pitchFamily="18" charset="0"/>
              </a:rPr>
              <a:t>risk</a:t>
            </a:r>
            <a:r>
              <a:rPr lang="it-IT" sz="1500" dirty="0" smtClean="0">
                <a:latin typeface="Cambria" panose="02040503050406030204" pitchFamily="18" charset="0"/>
              </a:rPr>
              <a:t> management . </a:t>
            </a:r>
            <a:r>
              <a:rPr lang="it-IT" sz="1500" dirty="0" err="1" smtClean="0">
                <a:latin typeface="Cambria" panose="02040503050406030204" pitchFamily="18" charset="0"/>
              </a:rPr>
              <a:t>Climate</a:t>
            </a:r>
            <a:r>
              <a:rPr lang="it-IT" sz="1500" dirty="0" smtClean="0">
                <a:latin typeface="Cambria" panose="02040503050406030204" pitchFamily="18" charset="0"/>
              </a:rPr>
              <a:t> </a:t>
            </a:r>
            <a:r>
              <a:rPr lang="it-IT" sz="1500" dirty="0" err="1" smtClean="0">
                <a:latin typeface="Cambria" panose="02040503050406030204" pitchFamily="18" charset="0"/>
              </a:rPr>
              <a:t>change</a:t>
            </a:r>
            <a:r>
              <a:rPr lang="it-IT" sz="1500" dirty="0" smtClean="0">
                <a:latin typeface="Cambria" panose="02040503050406030204" pitchFamily="18" charset="0"/>
              </a:rPr>
              <a:t> </a:t>
            </a:r>
            <a:r>
              <a:rPr lang="it-IT" sz="1500" dirty="0" err="1" smtClean="0">
                <a:latin typeface="Cambria" panose="02040503050406030204" pitchFamily="18" charset="0"/>
              </a:rPr>
              <a:t>mitigation</a:t>
            </a:r>
            <a:r>
              <a:rPr lang="it-IT" sz="1500" dirty="0" smtClean="0">
                <a:latin typeface="Cambria" panose="02040503050406030204" pitchFamily="18" charset="0"/>
              </a:rPr>
              <a:t> and </a:t>
            </a:r>
            <a:r>
              <a:rPr lang="it-IT" sz="1500" dirty="0" err="1" smtClean="0">
                <a:latin typeface="Cambria" panose="02040503050406030204" pitchFamily="18" charset="0"/>
              </a:rPr>
              <a:t>adaptation</a:t>
            </a:r>
            <a:r>
              <a:rPr lang="it-IT" sz="1500" dirty="0" smtClean="0">
                <a:latin typeface="Cambria" panose="02040503050406030204" pitchFamily="18" charset="0"/>
              </a:rPr>
              <a:t>, </a:t>
            </a:r>
            <a:r>
              <a:rPr lang="it-IT" sz="1500" dirty="0" err="1" smtClean="0">
                <a:latin typeface="Cambria" panose="02040503050406030204" pitchFamily="18" charset="0"/>
              </a:rPr>
              <a:t>biodiversity</a:t>
            </a:r>
            <a:r>
              <a:rPr lang="it-IT" sz="1500" dirty="0" smtClean="0">
                <a:latin typeface="Cambria" panose="02040503050406030204" pitchFamily="18" charset="0"/>
              </a:rPr>
              <a:t> and </a:t>
            </a:r>
            <a:r>
              <a:rPr lang="it-IT" sz="1500" dirty="0" err="1" smtClean="0">
                <a:latin typeface="Cambria" panose="02040503050406030204" pitchFamily="18" charset="0"/>
              </a:rPr>
              <a:t>protection</a:t>
            </a:r>
            <a:r>
              <a:rPr lang="it-IT" sz="1500" dirty="0" smtClean="0">
                <a:latin typeface="Cambria" panose="02040503050406030204" pitchFamily="18" charset="0"/>
              </a:rPr>
              <a:t> of water.</a:t>
            </a:r>
          </a:p>
          <a:p>
            <a:pPr algn="just">
              <a:spcBef>
                <a:spcPts val="600"/>
              </a:spcBef>
            </a:pPr>
            <a:r>
              <a:rPr lang="it-IT" sz="15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A </a:t>
            </a:r>
            <a:r>
              <a:rPr lang="it-IT" sz="1500" dirty="0" err="1" smtClean="0">
                <a:solidFill>
                  <a:srgbClr val="FF0000"/>
                </a:solidFill>
                <a:latin typeface="Cambria" panose="02040503050406030204" pitchFamily="18" charset="0"/>
              </a:rPr>
              <a:t>very</a:t>
            </a:r>
            <a:r>
              <a:rPr lang="it-IT" sz="15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it-IT" sz="1500" dirty="0" err="1" smtClean="0">
                <a:solidFill>
                  <a:srgbClr val="FF0000"/>
                </a:solidFill>
                <a:latin typeface="Cambria" panose="02040503050406030204" pitchFamily="18" charset="0"/>
              </a:rPr>
              <a:t>broad</a:t>
            </a:r>
            <a:r>
              <a:rPr lang="it-IT" sz="15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it-IT" sz="1500" dirty="0" err="1" smtClean="0">
                <a:solidFill>
                  <a:srgbClr val="FF0000"/>
                </a:solidFill>
                <a:latin typeface="Cambria" panose="02040503050406030204" pitchFamily="18" charset="0"/>
              </a:rPr>
              <a:t>spectrum</a:t>
            </a:r>
            <a:r>
              <a:rPr lang="it-IT" sz="15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 of </a:t>
            </a:r>
            <a:r>
              <a:rPr lang="it-IT" sz="1500" dirty="0" err="1" smtClean="0">
                <a:solidFill>
                  <a:srgbClr val="FF0000"/>
                </a:solidFill>
                <a:latin typeface="Cambria" panose="02040503050406030204" pitchFamily="18" charset="0"/>
              </a:rPr>
              <a:t>activities</a:t>
            </a:r>
            <a:r>
              <a:rPr lang="it-IT" sz="15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 can be </a:t>
            </a:r>
            <a:r>
              <a:rPr lang="it-IT" sz="1500" dirty="0" err="1" smtClean="0">
                <a:solidFill>
                  <a:srgbClr val="FF0000"/>
                </a:solidFill>
                <a:latin typeface="Cambria" panose="02040503050406030204" pitchFamily="18" charset="0"/>
              </a:rPr>
              <a:t>included</a:t>
            </a:r>
            <a:r>
              <a:rPr lang="it-IT" sz="15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 in FAS in the </a:t>
            </a:r>
            <a:r>
              <a:rPr lang="it-IT" sz="1500" dirty="0" err="1" smtClean="0">
                <a:solidFill>
                  <a:srgbClr val="FF0000"/>
                </a:solidFill>
                <a:latin typeface="Cambria" panose="02040503050406030204" pitchFamily="18" charset="0"/>
              </a:rPr>
              <a:t>next</a:t>
            </a:r>
            <a:r>
              <a:rPr lang="it-IT" sz="15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it-IT" sz="1500" dirty="0" err="1" smtClean="0">
                <a:solidFill>
                  <a:srgbClr val="FF0000"/>
                </a:solidFill>
                <a:latin typeface="Cambria" panose="02040503050406030204" pitchFamily="18" charset="0"/>
              </a:rPr>
              <a:t>programming</a:t>
            </a:r>
            <a:r>
              <a:rPr lang="it-IT" sz="15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it-IT" sz="1500" dirty="0" err="1" smtClean="0">
                <a:solidFill>
                  <a:srgbClr val="FF0000"/>
                </a:solidFill>
                <a:latin typeface="Cambria" panose="02040503050406030204" pitchFamily="18" charset="0"/>
              </a:rPr>
              <a:t>period</a:t>
            </a:r>
            <a:r>
              <a:rPr lang="it-IT" sz="15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. 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1331640" y="4941168"/>
            <a:ext cx="6192688" cy="7232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it-IT" dirty="0" smtClean="0">
                <a:latin typeface="Cambria" panose="02040503050406030204" pitchFamily="18" charset="0"/>
              </a:rPr>
              <a:t>Art.15 </a:t>
            </a:r>
            <a:r>
              <a:rPr lang="it-IT" dirty="0" err="1" smtClean="0">
                <a:latin typeface="Cambria" panose="02040503050406030204" pitchFamily="18" charset="0"/>
              </a:rPr>
              <a:t>Regulation</a:t>
            </a:r>
            <a:r>
              <a:rPr lang="it-IT" dirty="0" smtClean="0">
                <a:latin typeface="Cambria" panose="02040503050406030204" pitchFamily="18" charset="0"/>
              </a:rPr>
              <a:t> (UE) 1305/2013 </a:t>
            </a:r>
          </a:p>
          <a:p>
            <a:pPr algn="ctr">
              <a:spcBef>
                <a:spcPts val="600"/>
              </a:spcBef>
            </a:pPr>
            <a:r>
              <a:rPr lang="it-IT" dirty="0" err="1" smtClean="0">
                <a:latin typeface="Cambria" panose="02040503050406030204" pitchFamily="18" charset="0"/>
              </a:rPr>
              <a:t>Advisory</a:t>
            </a:r>
            <a:r>
              <a:rPr lang="it-IT" dirty="0" smtClean="0">
                <a:latin typeface="Cambria" panose="02040503050406030204" pitchFamily="18" charset="0"/>
              </a:rPr>
              <a:t> Services, farm management and farm </a:t>
            </a:r>
            <a:r>
              <a:rPr lang="it-IT" dirty="0" err="1" smtClean="0">
                <a:latin typeface="Cambria" panose="02040503050406030204" pitchFamily="18" charset="0"/>
              </a:rPr>
              <a:t>relief</a:t>
            </a:r>
            <a:r>
              <a:rPr lang="it-IT" dirty="0" smtClean="0">
                <a:latin typeface="Cambria" panose="02040503050406030204" pitchFamily="18" charset="0"/>
              </a:rPr>
              <a:t> </a:t>
            </a:r>
            <a:r>
              <a:rPr lang="it-IT" dirty="0" err="1" smtClean="0">
                <a:latin typeface="Cambria" panose="02040503050406030204" pitchFamily="18" charset="0"/>
              </a:rPr>
              <a:t>services</a:t>
            </a:r>
            <a:endParaRPr lang="it-IT" dirty="0" smtClean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9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904239" y="0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it-IT" cap="small" dirty="0" err="1" smtClean="0">
                <a:latin typeface="Cambria" panose="02040503050406030204" pitchFamily="18" charset="0"/>
              </a:rPr>
              <a:t>Advisory</a:t>
            </a:r>
            <a:r>
              <a:rPr lang="it-IT" cap="small" dirty="0" smtClean="0">
                <a:latin typeface="Cambria" panose="02040503050406030204" pitchFamily="18" charset="0"/>
              </a:rPr>
              <a:t> Services in the </a:t>
            </a:r>
            <a:r>
              <a:rPr lang="it-IT" cap="small" dirty="0" err="1" smtClean="0">
                <a:latin typeface="Cambria" panose="02040503050406030204" pitchFamily="18" charset="0"/>
              </a:rPr>
              <a:t>Rural</a:t>
            </a:r>
            <a:r>
              <a:rPr lang="it-IT" cap="small" dirty="0" smtClean="0">
                <a:latin typeface="Cambria" panose="02040503050406030204" pitchFamily="18" charset="0"/>
              </a:rPr>
              <a:t> Development Plan 2014-2020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2699792" y="540985"/>
            <a:ext cx="6035780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1400" dirty="0" err="1" smtClean="0">
                <a:latin typeface="Cambria" panose="02040503050406030204" pitchFamily="18" charset="0"/>
              </a:rPr>
              <a:t>During</a:t>
            </a:r>
            <a:r>
              <a:rPr lang="it-IT" sz="1400" dirty="0" smtClean="0">
                <a:latin typeface="Cambria" panose="02040503050406030204" pitchFamily="18" charset="0"/>
              </a:rPr>
              <a:t> 2007-2013 </a:t>
            </a:r>
            <a:r>
              <a:rPr lang="it-IT" sz="1400" dirty="0" err="1" smtClean="0">
                <a:latin typeface="Cambria" panose="02040503050406030204" pitchFamily="18" charset="0"/>
              </a:rPr>
              <a:t>programming</a:t>
            </a:r>
            <a:r>
              <a:rPr lang="it-IT" sz="1400" dirty="0" smtClean="0">
                <a:latin typeface="Cambria" panose="02040503050406030204" pitchFamily="18" charset="0"/>
              </a:rPr>
              <a:t> </a:t>
            </a:r>
            <a:r>
              <a:rPr lang="it-IT" sz="1400" dirty="0" err="1" smtClean="0">
                <a:latin typeface="Cambria" panose="02040503050406030204" pitchFamily="18" charset="0"/>
              </a:rPr>
              <a:t>period</a:t>
            </a:r>
            <a:r>
              <a:rPr lang="it-IT" sz="1400" dirty="0" smtClean="0">
                <a:latin typeface="Cambria" panose="02040503050406030204" pitchFamily="18" charset="0"/>
              </a:rPr>
              <a:t> the use and </a:t>
            </a:r>
            <a:r>
              <a:rPr lang="it-IT" sz="1400" dirty="0" err="1" smtClean="0">
                <a:latin typeface="Cambria" panose="02040503050406030204" pitchFamily="18" charset="0"/>
              </a:rPr>
              <a:t>setting</a:t>
            </a:r>
            <a:r>
              <a:rPr lang="it-IT" sz="1400" dirty="0" smtClean="0">
                <a:latin typeface="Cambria" panose="02040503050406030204" pitchFamily="18" charset="0"/>
              </a:rPr>
              <a:t> up of </a:t>
            </a:r>
            <a:r>
              <a:rPr lang="it-IT" sz="1400" dirty="0" err="1" smtClean="0">
                <a:latin typeface="Cambria" panose="02040503050406030204" pitchFamily="18" charset="0"/>
              </a:rPr>
              <a:t>advisory</a:t>
            </a:r>
            <a:r>
              <a:rPr lang="it-IT" sz="1400" dirty="0" smtClean="0">
                <a:latin typeface="Cambria" panose="02040503050406030204" pitchFamily="18" charset="0"/>
              </a:rPr>
              <a:t> </a:t>
            </a:r>
            <a:r>
              <a:rPr lang="it-IT" sz="1400" dirty="0" err="1" smtClean="0">
                <a:latin typeface="Cambria" panose="02040503050406030204" pitchFamily="18" charset="0"/>
              </a:rPr>
              <a:t>services</a:t>
            </a:r>
            <a:r>
              <a:rPr lang="it-IT" sz="1400" dirty="0" smtClean="0">
                <a:latin typeface="Cambria" panose="02040503050406030204" pitchFamily="18" charset="0"/>
              </a:rPr>
              <a:t> </a:t>
            </a:r>
            <a:r>
              <a:rPr lang="it-IT" sz="1400" dirty="0" err="1" smtClean="0">
                <a:latin typeface="Cambria" panose="02040503050406030204" pitchFamily="18" charset="0"/>
              </a:rPr>
              <a:t>were</a:t>
            </a:r>
            <a:r>
              <a:rPr lang="it-IT" sz="1400" dirty="0" smtClean="0">
                <a:latin typeface="Cambria" panose="02040503050406030204" pitchFamily="18" charset="0"/>
              </a:rPr>
              <a:t> </a:t>
            </a:r>
            <a:r>
              <a:rPr lang="it-IT" sz="1400" dirty="0" err="1" smtClean="0">
                <a:latin typeface="Cambria" panose="02040503050406030204" pitchFamily="18" charset="0"/>
              </a:rPr>
              <a:t>already</a:t>
            </a:r>
            <a:r>
              <a:rPr lang="it-IT" sz="1400" dirty="0" smtClean="0">
                <a:latin typeface="Cambria" panose="02040503050406030204" pitchFamily="18" charset="0"/>
              </a:rPr>
              <a:t> </a:t>
            </a:r>
            <a:r>
              <a:rPr lang="it-IT" sz="1400" dirty="0" err="1" smtClean="0">
                <a:latin typeface="Cambria" panose="02040503050406030204" pitchFamily="18" charset="0"/>
              </a:rPr>
              <a:t>supported</a:t>
            </a:r>
            <a:r>
              <a:rPr lang="it-IT" sz="1400" dirty="0" smtClean="0">
                <a:latin typeface="Cambria" panose="02040503050406030204" pitchFamily="18" charset="0"/>
              </a:rPr>
              <a:t> </a:t>
            </a:r>
            <a:r>
              <a:rPr lang="it-IT" sz="1400" dirty="0" err="1" smtClean="0">
                <a:latin typeface="Cambria" panose="02040503050406030204" pitchFamily="18" charset="0"/>
              </a:rPr>
              <a:t>but</a:t>
            </a:r>
            <a:r>
              <a:rPr lang="it-IT" sz="1400" dirty="0" smtClean="0">
                <a:latin typeface="Cambria" panose="02040503050406030204" pitchFamily="18" charset="0"/>
              </a:rPr>
              <a:t> under </a:t>
            </a:r>
            <a:r>
              <a:rPr lang="it-IT" sz="1400" dirty="0" err="1" smtClean="0">
                <a:latin typeface="Cambria" panose="02040503050406030204" pitchFamily="18" charset="0"/>
              </a:rPr>
              <a:t>two</a:t>
            </a:r>
            <a:r>
              <a:rPr lang="it-IT" sz="1400" dirty="0" smtClean="0">
                <a:latin typeface="Cambria" panose="02040503050406030204" pitchFamily="18" charset="0"/>
              </a:rPr>
              <a:t> </a:t>
            </a:r>
            <a:r>
              <a:rPr lang="it-IT" sz="1400" dirty="0" err="1" smtClean="0">
                <a:latin typeface="Cambria" panose="02040503050406030204" pitchFamily="18" charset="0"/>
              </a:rPr>
              <a:t>different</a:t>
            </a:r>
            <a:r>
              <a:rPr lang="it-IT" sz="1400" dirty="0" smtClean="0">
                <a:latin typeface="Cambria" panose="02040503050406030204" pitchFamily="18" charset="0"/>
              </a:rPr>
              <a:t> </a:t>
            </a:r>
            <a:r>
              <a:rPr lang="it-IT" sz="1400" dirty="0" err="1" smtClean="0">
                <a:latin typeface="Cambria" panose="02040503050406030204" pitchFamily="18" charset="0"/>
              </a:rPr>
              <a:t>Measures</a:t>
            </a:r>
            <a:r>
              <a:rPr lang="it-IT" sz="1400" dirty="0" smtClean="0">
                <a:latin typeface="Cambria" panose="02040503050406030204" pitchFamily="18" charset="0"/>
              </a:rPr>
              <a:t> (114 and 115). The new </a:t>
            </a:r>
            <a:r>
              <a:rPr lang="it-IT" sz="1400" dirty="0" err="1" smtClean="0">
                <a:latin typeface="Cambria" panose="02040503050406030204" pitchFamily="18" charset="0"/>
              </a:rPr>
              <a:t>regulation</a:t>
            </a:r>
            <a:r>
              <a:rPr lang="it-IT" sz="1400" dirty="0" smtClean="0">
                <a:latin typeface="Cambria" panose="02040503050406030204" pitchFamily="18" charset="0"/>
              </a:rPr>
              <a:t> </a:t>
            </a:r>
            <a:r>
              <a:rPr lang="it-IT" sz="1400" dirty="0" err="1" smtClean="0">
                <a:latin typeface="Cambria" panose="02040503050406030204" pitchFamily="18" charset="0"/>
              </a:rPr>
              <a:t>introduced</a:t>
            </a:r>
            <a:r>
              <a:rPr lang="it-IT" sz="1400" dirty="0" smtClean="0">
                <a:latin typeface="Cambria" panose="02040503050406030204" pitchFamily="18" charset="0"/>
              </a:rPr>
              <a:t> a </a:t>
            </a:r>
            <a:r>
              <a:rPr lang="it-IT" sz="1400" dirty="0" err="1" smtClean="0">
                <a:latin typeface="Cambria" panose="02040503050406030204" pitchFamily="18" charset="0"/>
              </a:rPr>
              <a:t>simplification</a:t>
            </a:r>
            <a:r>
              <a:rPr lang="it-IT" sz="1400" dirty="0" smtClean="0">
                <a:latin typeface="Cambria" panose="02040503050406030204" pitchFamily="18" charset="0"/>
              </a:rPr>
              <a:t> </a:t>
            </a:r>
            <a:r>
              <a:rPr lang="it-IT" sz="1400" dirty="0" err="1" smtClean="0">
                <a:latin typeface="Cambria" panose="02040503050406030204" pitchFamily="18" charset="0"/>
              </a:rPr>
              <a:t>merging</a:t>
            </a:r>
            <a:r>
              <a:rPr lang="it-IT" sz="1400" dirty="0" smtClean="0">
                <a:latin typeface="Cambria" panose="02040503050406030204" pitchFamily="18" charset="0"/>
              </a:rPr>
              <a:t> </a:t>
            </a:r>
            <a:r>
              <a:rPr lang="it-IT" sz="1400" dirty="0" err="1" smtClean="0">
                <a:latin typeface="Cambria" panose="02040503050406030204" pitchFamily="18" charset="0"/>
              </a:rPr>
              <a:t>them</a:t>
            </a:r>
            <a:r>
              <a:rPr lang="it-IT" sz="1400" dirty="0" smtClean="0">
                <a:latin typeface="Cambria" panose="02040503050406030204" pitchFamily="18" charset="0"/>
              </a:rPr>
              <a:t> in a single </a:t>
            </a:r>
            <a:r>
              <a:rPr lang="it-IT" sz="1400" dirty="0" err="1" smtClean="0">
                <a:latin typeface="Cambria" panose="02040503050406030204" pitchFamily="18" charset="0"/>
              </a:rPr>
              <a:t>one</a:t>
            </a:r>
            <a:r>
              <a:rPr lang="it-IT" sz="1400" dirty="0" smtClean="0">
                <a:latin typeface="Cambria" panose="02040503050406030204" pitchFamily="18" charset="0"/>
              </a:rPr>
              <a:t>.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1400" dirty="0" smtClean="0">
                <a:latin typeface="Cambria" panose="02040503050406030204" pitchFamily="18" charset="0"/>
              </a:rPr>
              <a:t>The new </a:t>
            </a:r>
            <a:r>
              <a:rPr lang="it-IT" sz="1400" dirty="0" err="1" smtClean="0">
                <a:latin typeface="Cambria" panose="02040503050406030204" pitchFamily="18" charset="0"/>
              </a:rPr>
              <a:t>Measure</a:t>
            </a:r>
            <a:r>
              <a:rPr lang="it-IT" sz="1400" dirty="0" smtClean="0">
                <a:latin typeface="Cambria" panose="02040503050406030204" pitchFamily="18" charset="0"/>
              </a:rPr>
              <a:t> </a:t>
            </a:r>
            <a:r>
              <a:rPr lang="it-IT" sz="1400" dirty="0" err="1" smtClean="0">
                <a:latin typeface="Cambria" panose="02040503050406030204" pitchFamily="18" charset="0"/>
              </a:rPr>
              <a:t>includes</a:t>
            </a:r>
            <a:r>
              <a:rPr lang="it-IT" sz="1400" dirty="0" smtClean="0">
                <a:latin typeface="Cambria" panose="02040503050406030204" pitchFamily="18" charset="0"/>
              </a:rPr>
              <a:t> the training of </a:t>
            </a:r>
            <a:r>
              <a:rPr lang="it-IT" sz="1400" dirty="0" err="1" smtClean="0">
                <a:latin typeface="Cambria" panose="02040503050406030204" pitchFamily="18" charset="0"/>
              </a:rPr>
              <a:t>advisors</a:t>
            </a:r>
            <a:r>
              <a:rPr lang="it-IT" sz="1400" dirty="0" smtClean="0">
                <a:latin typeface="Cambria" panose="02040503050406030204" pitchFamily="18" charset="0"/>
              </a:rPr>
              <a:t> to </a:t>
            </a:r>
            <a:r>
              <a:rPr lang="it-IT" sz="1400" dirty="0" err="1" smtClean="0">
                <a:latin typeface="Cambria" panose="02040503050406030204" pitchFamily="18" charset="0"/>
              </a:rPr>
              <a:t>ensure</a:t>
            </a:r>
            <a:r>
              <a:rPr lang="it-IT" sz="1400" dirty="0" smtClean="0">
                <a:latin typeface="Cambria" panose="02040503050406030204" pitchFamily="18" charset="0"/>
              </a:rPr>
              <a:t> the </a:t>
            </a:r>
            <a:r>
              <a:rPr lang="it-IT" sz="1400" dirty="0" err="1" smtClean="0">
                <a:latin typeface="Cambria" panose="02040503050406030204" pitchFamily="18" charset="0"/>
              </a:rPr>
              <a:t>quality</a:t>
            </a:r>
            <a:r>
              <a:rPr lang="it-IT" sz="1400" dirty="0" smtClean="0">
                <a:latin typeface="Cambria" panose="02040503050406030204" pitchFamily="18" charset="0"/>
              </a:rPr>
              <a:t> and the </a:t>
            </a:r>
            <a:r>
              <a:rPr lang="it-IT" sz="1400" dirty="0" err="1" smtClean="0">
                <a:latin typeface="Cambria" panose="02040503050406030204" pitchFamily="18" charset="0"/>
              </a:rPr>
              <a:t>relevance</a:t>
            </a:r>
            <a:r>
              <a:rPr lang="it-IT" sz="1400" dirty="0" smtClean="0">
                <a:latin typeface="Cambria" panose="02040503050406030204" pitchFamily="18" charset="0"/>
              </a:rPr>
              <a:t> to the </a:t>
            </a:r>
            <a:r>
              <a:rPr lang="it-IT" sz="1400" dirty="0" err="1" smtClean="0">
                <a:latin typeface="Cambria" panose="02040503050406030204" pitchFamily="18" charset="0"/>
              </a:rPr>
              <a:t>advice</a:t>
            </a:r>
            <a:r>
              <a:rPr lang="it-IT" sz="1400" dirty="0" smtClean="0">
                <a:latin typeface="Cambria" panose="02040503050406030204" pitchFamily="18" charset="0"/>
              </a:rPr>
              <a:t> </a:t>
            </a:r>
            <a:r>
              <a:rPr lang="it-IT" sz="1400" dirty="0" err="1" smtClean="0">
                <a:latin typeface="Cambria" panose="02040503050406030204" pitchFamily="18" charset="0"/>
              </a:rPr>
              <a:t>provided</a:t>
            </a:r>
            <a:r>
              <a:rPr lang="it-IT" sz="1400" dirty="0" smtClean="0">
                <a:latin typeface="Cambria" panose="02040503050406030204" pitchFamily="18" charset="0"/>
              </a:rPr>
              <a:t>.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1400" dirty="0" smtClean="0">
                <a:latin typeface="Cambria" panose="02040503050406030204" pitchFamily="18" charset="0"/>
              </a:rPr>
              <a:t>The </a:t>
            </a:r>
            <a:r>
              <a:rPr lang="it-IT" sz="1400" dirty="0" err="1" smtClean="0">
                <a:latin typeface="Cambria" panose="02040503050406030204" pitchFamily="18" charset="0"/>
              </a:rPr>
              <a:t>beneficiaries</a:t>
            </a:r>
            <a:r>
              <a:rPr lang="it-IT" sz="1400" dirty="0" smtClean="0">
                <a:latin typeface="Cambria" panose="02040503050406030204" pitchFamily="18" charset="0"/>
              </a:rPr>
              <a:t> </a:t>
            </a:r>
            <a:r>
              <a:rPr lang="it-IT" sz="1400" dirty="0" err="1" smtClean="0">
                <a:latin typeface="Cambria" panose="02040503050406030204" pitchFamily="18" charset="0"/>
              </a:rPr>
              <a:t>shall</a:t>
            </a:r>
            <a:r>
              <a:rPr lang="it-IT" sz="1400" dirty="0" smtClean="0">
                <a:latin typeface="Cambria" panose="02040503050406030204" pitchFamily="18" charset="0"/>
              </a:rPr>
              <a:t> be </a:t>
            </a:r>
            <a:r>
              <a:rPr lang="it-IT" sz="1400" dirty="0" err="1" smtClean="0">
                <a:latin typeface="Cambria" panose="02040503050406030204" pitchFamily="18" charset="0"/>
              </a:rPr>
              <a:t>chosen</a:t>
            </a:r>
            <a:r>
              <a:rPr lang="it-IT" sz="1400" dirty="0" smtClean="0">
                <a:latin typeface="Cambria" panose="02040503050406030204" pitchFamily="18" charset="0"/>
              </a:rPr>
              <a:t> </a:t>
            </a:r>
            <a:r>
              <a:rPr lang="it-IT" sz="1400" dirty="0" err="1" smtClean="0">
                <a:latin typeface="Cambria" panose="02040503050406030204" pitchFamily="18" charset="0"/>
              </a:rPr>
              <a:t>through</a:t>
            </a:r>
            <a:r>
              <a:rPr lang="it-IT" sz="1400" dirty="0" smtClean="0">
                <a:latin typeface="Cambria" panose="02040503050406030204" pitchFamily="18" charset="0"/>
              </a:rPr>
              <a:t> </a:t>
            </a:r>
            <a:r>
              <a:rPr lang="it-IT" sz="1400" dirty="0" err="1" smtClean="0">
                <a:latin typeface="Cambria" panose="02040503050406030204" pitchFamily="18" charset="0"/>
              </a:rPr>
              <a:t>calls</a:t>
            </a:r>
            <a:r>
              <a:rPr lang="it-IT" sz="1400" dirty="0" smtClean="0">
                <a:latin typeface="Cambria" panose="02040503050406030204" pitchFamily="18" charset="0"/>
              </a:rPr>
              <a:t> for </a:t>
            </a:r>
            <a:r>
              <a:rPr lang="it-IT" sz="1400" dirty="0" err="1" smtClean="0">
                <a:latin typeface="Cambria" panose="02040503050406030204" pitchFamily="18" charset="0"/>
              </a:rPr>
              <a:t>tenders</a:t>
            </a:r>
            <a:r>
              <a:rPr lang="it-IT" sz="1400" dirty="0" smtClean="0">
                <a:latin typeface="Cambria" panose="02040503050406030204" pitchFamily="18" charset="0"/>
              </a:rPr>
              <a:t>, </a:t>
            </a:r>
            <a:r>
              <a:rPr lang="it-IT" sz="1400" dirty="0" err="1" smtClean="0">
                <a:latin typeface="Cambria" panose="02040503050406030204" pitchFamily="18" charset="0"/>
              </a:rPr>
              <a:t>governed</a:t>
            </a:r>
            <a:r>
              <a:rPr lang="it-IT" sz="1400" dirty="0" smtClean="0">
                <a:latin typeface="Cambria" panose="02040503050406030204" pitchFamily="18" charset="0"/>
              </a:rPr>
              <a:t> by public </a:t>
            </a:r>
            <a:r>
              <a:rPr lang="it-IT" sz="1400" dirty="0" err="1" smtClean="0">
                <a:latin typeface="Cambria" panose="02040503050406030204" pitchFamily="18" charset="0"/>
              </a:rPr>
              <a:t>procurement</a:t>
            </a:r>
            <a:r>
              <a:rPr lang="it-IT" sz="1400" dirty="0" smtClean="0">
                <a:latin typeface="Cambria" panose="02040503050406030204" pitchFamily="18" charset="0"/>
              </a:rPr>
              <a:t> law, open to public and private </a:t>
            </a:r>
            <a:r>
              <a:rPr lang="it-IT" sz="1400" dirty="0" err="1" smtClean="0">
                <a:latin typeface="Cambria" panose="02040503050406030204" pitchFamily="18" charset="0"/>
              </a:rPr>
              <a:t>bodies</a:t>
            </a:r>
            <a:r>
              <a:rPr lang="it-IT" sz="1400" dirty="0" smtClean="0">
                <a:latin typeface="Cambria" panose="02040503050406030204" pitchFamily="18" charset="0"/>
              </a:rPr>
              <a:t>.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1400" dirty="0" smtClean="0">
                <a:latin typeface="Cambria" panose="02040503050406030204" pitchFamily="18" charset="0"/>
              </a:rPr>
              <a:t>The </a:t>
            </a:r>
            <a:r>
              <a:rPr lang="it-IT" sz="1400" dirty="0" err="1" smtClean="0">
                <a:latin typeface="Cambria" panose="02040503050406030204" pitchFamily="18" charset="0"/>
              </a:rPr>
              <a:t>limitation</a:t>
            </a:r>
            <a:r>
              <a:rPr lang="it-IT" sz="1400" dirty="0" smtClean="0">
                <a:latin typeface="Cambria" panose="02040503050406030204" pitchFamily="18" charset="0"/>
              </a:rPr>
              <a:t> on the </a:t>
            </a:r>
            <a:r>
              <a:rPr lang="it-IT" sz="1400" dirty="0" err="1" smtClean="0">
                <a:latin typeface="Cambria" panose="02040503050406030204" pitchFamily="18" charset="0"/>
              </a:rPr>
              <a:t>frequency</a:t>
            </a:r>
            <a:r>
              <a:rPr lang="it-IT" sz="1400" dirty="0" smtClean="0">
                <a:latin typeface="Cambria" panose="02040503050406030204" pitchFamily="18" charset="0"/>
              </a:rPr>
              <a:t> of use of the </a:t>
            </a:r>
            <a:r>
              <a:rPr lang="it-IT" sz="1400" dirty="0" err="1" smtClean="0">
                <a:latin typeface="Cambria" panose="02040503050406030204" pitchFamily="18" charset="0"/>
              </a:rPr>
              <a:t>advisory</a:t>
            </a:r>
            <a:r>
              <a:rPr lang="it-IT" sz="1400" dirty="0" smtClean="0">
                <a:latin typeface="Cambria" panose="02040503050406030204" pitchFamily="18" charset="0"/>
              </a:rPr>
              <a:t> </a:t>
            </a:r>
            <a:r>
              <a:rPr lang="it-IT" sz="1400" dirty="0" err="1" smtClean="0">
                <a:latin typeface="Cambria" panose="02040503050406030204" pitchFamily="18" charset="0"/>
              </a:rPr>
              <a:t>services</a:t>
            </a:r>
            <a:r>
              <a:rPr lang="it-IT" sz="1400" dirty="0" smtClean="0">
                <a:latin typeface="Cambria" panose="02040503050406030204" pitchFamily="18" charset="0"/>
              </a:rPr>
              <a:t> </a:t>
            </a:r>
            <a:r>
              <a:rPr lang="it-IT" sz="1400" dirty="0" err="1" smtClean="0">
                <a:latin typeface="Cambria" panose="02040503050406030204" pitchFamily="18" charset="0"/>
              </a:rPr>
              <a:t>has</a:t>
            </a:r>
            <a:r>
              <a:rPr lang="it-IT" sz="1400" dirty="0" smtClean="0">
                <a:latin typeface="Cambria" panose="02040503050406030204" pitchFamily="18" charset="0"/>
              </a:rPr>
              <a:t> </a:t>
            </a:r>
            <a:r>
              <a:rPr lang="it-IT" sz="1400" dirty="0" err="1" smtClean="0">
                <a:latin typeface="Cambria" panose="02040503050406030204" pitchFamily="18" charset="0"/>
              </a:rPr>
              <a:t>been</a:t>
            </a:r>
            <a:r>
              <a:rPr lang="it-IT" sz="1400" dirty="0" smtClean="0">
                <a:latin typeface="Cambria" panose="02040503050406030204" pitchFamily="18" charset="0"/>
              </a:rPr>
              <a:t> </a:t>
            </a:r>
            <a:r>
              <a:rPr lang="it-IT" sz="1400" dirty="0" err="1" smtClean="0">
                <a:latin typeface="Cambria" panose="02040503050406030204" pitchFamily="18" charset="0"/>
              </a:rPr>
              <a:t>removed</a:t>
            </a:r>
            <a:r>
              <a:rPr lang="it-IT" sz="1400" dirty="0" smtClean="0">
                <a:latin typeface="Cambria" panose="02040503050406030204" pitchFamily="18" charset="0"/>
              </a:rPr>
              <a:t> in </a:t>
            </a:r>
            <a:r>
              <a:rPr lang="it-IT" sz="1400" dirty="0" err="1" smtClean="0">
                <a:latin typeface="Cambria" panose="02040503050406030204" pitchFamily="18" charset="0"/>
              </a:rPr>
              <a:t>order</a:t>
            </a:r>
            <a:r>
              <a:rPr lang="it-IT" sz="1400" dirty="0" smtClean="0">
                <a:latin typeface="Cambria" panose="02040503050406030204" pitchFamily="18" charset="0"/>
              </a:rPr>
              <a:t> to </a:t>
            </a:r>
            <a:r>
              <a:rPr lang="it-IT" sz="1400" dirty="0" err="1" smtClean="0">
                <a:latin typeface="Cambria" panose="02040503050406030204" pitchFamily="18" charset="0"/>
              </a:rPr>
              <a:t>allow</a:t>
            </a:r>
            <a:r>
              <a:rPr lang="it-IT" sz="1400" dirty="0" smtClean="0">
                <a:latin typeface="Cambria" panose="02040503050406030204" pitchFamily="18" charset="0"/>
              </a:rPr>
              <a:t> </a:t>
            </a:r>
            <a:r>
              <a:rPr lang="it-IT" sz="1400" dirty="0" err="1" smtClean="0">
                <a:latin typeface="Cambria" panose="02040503050406030204" pitchFamily="18" charset="0"/>
              </a:rPr>
              <a:t>farmers</a:t>
            </a:r>
            <a:r>
              <a:rPr lang="it-IT" sz="1400" dirty="0" smtClean="0">
                <a:latin typeface="Cambria" panose="02040503050406030204" pitchFamily="18" charset="0"/>
              </a:rPr>
              <a:t> to use the service </a:t>
            </a:r>
            <a:r>
              <a:rPr lang="it-IT" sz="1400" dirty="0" err="1" smtClean="0">
                <a:latin typeface="Cambria" panose="02040503050406030204" pitchFamily="18" charset="0"/>
              </a:rPr>
              <a:t>according</a:t>
            </a:r>
            <a:r>
              <a:rPr lang="it-IT" sz="1400" dirty="0" smtClean="0">
                <a:latin typeface="Cambria" panose="02040503050406030204" pitchFamily="18" charset="0"/>
              </a:rPr>
              <a:t> to </a:t>
            </a:r>
            <a:r>
              <a:rPr lang="it-IT" sz="1400" dirty="0" err="1" smtClean="0">
                <a:latin typeface="Cambria" panose="02040503050406030204" pitchFamily="18" charset="0"/>
              </a:rPr>
              <a:t>their</a:t>
            </a:r>
            <a:r>
              <a:rPr lang="it-IT" sz="1400" dirty="0" smtClean="0">
                <a:latin typeface="Cambria" panose="02040503050406030204" pitchFamily="18" charset="0"/>
              </a:rPr>
              <a:t> </a:t>
            </a:r>
            <a:r>
              <a:rPr lang="it-IT" sz="1400" dirty="0" err="1" smtClean="0">
                <a:latin typeface="Cambria" panose="02040503050406030204" pitchFamily="18" charset="0"/>
              </a:rPr>
              <a:t>needs</a:t>
            </a:r>
            <a:r>
              <a:rPr lang="it-IT" sz="1400" dirty="0" smtClean="0">
                <a:latin typeface="Cambria" panose="02040503050406030204" pitchFamily="18" charset="0"/>
              </a:rPr>
              <a:t>.</a:t>
            </a:r>
          </a:p>
        </p:txBody>
      </p:sp>
      <p:sp>
        <p:nvSpPr>
          <p:cNvPr id="2" name="Rettangolo 1"/>
          <p:cNvSpPr/>
          <p:nvPr/>
        </p:nvSpPr>
        <p:spPr>
          <a:xfrm>
            <a:off x="467544" y="540985"/>
            <a:ext cx="2088232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it-IT" sz="5400" b="1" cap="none" spc="0" dirty="0" err="1" smtClean="0">
                <a:ln/>
                <a:solidFill>
                  <a:schemeClr val="accent3"/>
                </a:solidFill>
                <a:effectLst/>
              </a:rPr>
              <a:t>What’s</a:t>
            </a:r>
            <a:r>
              <a:rPr lang="it-IT" sz="5400" b="1" cap="none" spc="0" dirty="0" smtClean="0">
                <a:ln/>
                <a:solidFill>
                  <a:schemeClr val="accent3"/>
                </a:solidFill>
                <a:effectLst/>
              </a:rPr>
              <a:t> news?</a:t>
            </a:r>
            <a:endParaRPr lang="it-IT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755576" y="3573016"/>
            <a:ext cx="7848872" cy="2846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it-IT" sz="1400" dirty="0" err="1" smtClean="0">
                <a:latin typeface="Cambria" panose="02040503050406030204" pitchFamily="18" charset="0"/>
              </a:rPr>
              <a:t>Objectives</a:t>
            </a:r>
            <a:r>
              <a:rPr lang="it-IT" sz="1400" dirty="0" smtClean="0">
                <a:latin typeface="Cambria" panose="02040503050406030204" pitchFamily="18" charset="0"/>
              </a:rPr>
              <a:t>: </a:t>
            </a:r>
            <a:r>
              <a:rPr lang="it-IT" sz="1400" dirty="0" err="1" smtClean="0">
                <a:latin typeface="Cambria" panose="02040503050406030204" pitchFamily="18" charset="0"/>
              </a:rPr>
              <a:t>improve</a:t>
            </a:r>
            <a:r>
              <a:rPr lang="it-IT" sz="1400" dirty="0" smtClean="0">
                <a:latin typeface="Cambria" panose="02040503050406030204" pitchFamily="18" charset="0"/>
              </a:rPr>
              <a:t> </a:t>
            </a:r>
            <a:r>
              <a:rPr lang="it-IT" sz="1400" dirty="0">
                <a:latin typeface="Cambria" panose="02040503050406030204" pitchFamily="18" charset="0"/>
              </a:rPr>
              <a:t>the </a:t>
            </a:r>
            <a:r>
              <a:rPr lang="it-IT" sz="1400" dirty="0" err="1" smtClean="0">
                <a:latin typeface="Cambria" panose="02040503050406030204" pitchFamily="18" charset="0"/>
              </a:rPr>
              <a:t>sustainable</a:t>
            </a:r>
            <a:r>
              <a:rPr lang="it-IT" sz="1400" dirty="0" smtClean="0">
                <a:latin typeface="Cambria" panose="02040503050406030204" pitchFamily="18" charset="0"/>
              </a:rPr>
              <a:t> </a:t>
            </a:r>
            <a:r>
              <a:rPr lang="it-IT" sz="1400" dirty="0">
                <a:latin typeface="Cambria" panose="02040503050406030204" pitchFamily="18" charset="0"/>
              </a:rPr>
              <a:t>management and the </a:t>
            </a:r>
            <a:r>
              <a:rPr lang="it-IT" sz="1400" dirty="0" err="1">
                <a:latin typeface="Cambria" panose="02040503050406030204" pitchFamily="18" charset="0"/>
              </a:rPr>
              <a:t>economic</a:t>
            </a:r>
            <a:r>
              <a:rPr lang="it-IT" sz="1400" dirty="0">
                <a:latin typeface="Cambria" panose="02040503050406030204" pitchFamily="18" charset="0"/>
              </a:rPr>
              <a:t> and </a:t>
            </a:r>
            <a:r>
              <a:rPr lang="it-IT" sz="1400" dirty="0" err="1">
                <a:latin typeface="Cambria" panose="02040503050406030204" pitchFamily="18" charset="0"/>
              </a:rPr>
              <a:t>environmental</a:t>
            </a:r>
            <a:r>
              <a:rPr lang="it-IT" sz="1400" dirty="0">
                <a:latin typeface="Cambria" panose="02040503050406030204" pitchFamily="18" charset="0"/>
              </a:rPr>
              <a:t> </a:t>
            </a:r>
            <a:r>
              <a:rPr lang="it-IT" sz="1400" dirty="0" err="1">
                <a:latin typeface="Cambria" panose="02040503050406030204" pitchFamily="18" charset="0"/>
              </a:rPr>
              <a:t>permormance</a:t>
            </a:r>
            <a:r>
              <a:rPr lang="it-IT" sz="1400" dirty="0">
                <a:latin typeface="Cambria" panose="02040503050406030204" pitchFamily="18" charset="0"/>
              </a:rPr>
              <a:t> of </a:t>
            </a:r>
            <a:r>
              <a:rPr lang="it-IT" sz="1400" dirty="0" smtClean="0">
                <a:latin typeface="Cambria" panose="02040503050406030204" pitchFamily="18" charset="0"/>
              </a:rPr>
              <a:t>farm, </a:t>
            </a:r>
            <a:r>
              <a:rPr lang="it-IT" sz="1400" dirty="0" err="1">
                <a:latin typeface="Cambria" panose="02040503050406030204" pitchFamily="18" charset="0"/>
              </a:rPr>
              <a:t>forest</a:t>
            </a:r>
            <a:r>
              <a:rPr lang="it-IT" sz="1400" dirty="0">
                <a:latin typeface="Cambria" panose="02040503050406030204" pitchFamily="18" charset="0"/>
              </a:rPr>
              <a:t> </a:t>
            </a:r>
            <a:r>
              <a:rPr lang="it-IT" sz="1400" dirty="0" err="1">
                <a:latin typeface="Cambria" panose="02040503050406030204" pitchFamily="18" charset="0"/>
              </a:rPr>
              <a:t>holdings</a:t>
            </a:r>
            <a:r>
              <a:rPr lang="it-IT" sz="1400" dirty="0">
                <a:latin typeface="Cambria" panose="02040503050406030204" pitchFamily="18" charset="0"/>
              </a:rPr>
              <a:t> </a:t>
            </a:r>
            <a:r>
              <a:rPr lang="it-IT" sz="1400" dirty="0" err="1">
                <a:latin typeface="Cambria" panose="02040503050406030204" pitchFamily="18" charset="0"/>
              </a:rPr>
              <a:t>ans</a:t>
            </a:r>
            <a:r>
              <a:rPr lang="it-IT" sz="1400" dirty="0">
                <a:latin typeface="Cambria" panose="02040503050406030204" pitchFamily="18" charset="0"/>
              </a:rPr>
              <a:t> </a:t>
            </a:r>
            <a:r>
              <a:rPr lang="it-IT" sz="1400" dirty="0" err="1">
                <a:latin typeface="Cambria" panose="02040503050406030204" pitchFamily="18" charset="0"/>
              </a:rPr>
              <a:t>SMEs</a:t>
            </a:r>
            <a:r>
              <a:rPr lang="it-IT" sz="1400" dirty="0">
                <a:latin typeface="Cambria" panose="02040503050406030204" pitchFamily="18" charset="0"/>
              </a:rPr>
              <a:t> </a:t>
            </a:r>
            <a:r>
              <a:rPr lang="it-IT" sz="1400" dirty="0" err="1">
                <a:latin typeface="Cambria" panose="02040503050406030204" pitchFamily="18" charset="0"/>
              </a:rPr>
              <a:t>operating</a:t>
            </a:r>
            <a:r>
              <a:rPr lang="it-IT" sz="1400" dirty="0">
                <a:latin typeface="Cambria" panose="02040503050406030204" pitchFamily="18" charset="0"/>
              </a:rPr>
              <a:t> in </a:t>
            </a:r>
            <a:r>
              <a:rPr lang="it-IT" sz="1400" dirty="0" err="1">
                <a:latin typeface="Cambria" panose="02040503050406030204" pitchFamily="18" charset="0"/>
              </a:rPr>
              <a:t>rural</a:t>
            </a:r>
            <a:r>
              <a:rPr lang="it-IT" sz="1400" dirty="0">
                <a:latin typeface="Cambria" panose="02040503050406030204" pitchFamily="18" charset="0"/>
              </a:rPr>
              <a:t> </a:t>
            </a:r>
            <a:r>
              <a:rPr lang="it-IT" sz="1400" dirty="0" err="1">
                <a:latin typeface="Cambria" panose="02040503050406030204" pitchFamily="18" charset="0"/>
              </a:rPr>
              <a:t>areas</a:t>
            </a:r>
            <a:r>
              <a:rPr lang="it-IT" sz="1400" dirty="0">
                <a:latin typeface="Cambria" panose="02040503050406030204" pitchFamily="18" charset="0"/>
              </a:rPr>
              <a:t>.</a:t>
            </a:r>
          </a:p>
          <a:p>
            <a:pPr algn="just">
              <a:spcBef>
                <a:spcPts val="600"/>
              </a:spcBef>
            </a:pPr>
            <a:r>
              <a:rPr lang="it-IT" sz="1400" dirty="0" err="1" smtClean="0">
                <a:latin typeface="Cambria" panose="02040503050406030204" pitchFamily="18" charset="0"/>
              </a:rPr>
              <a:t>It</a:t>
            </a:r>
            <a:r>
              <a:rPr lang="it-IT" sz="1400" dirty="0" smtClean="0">
                <a:latin typeface="Cambria" panose="02040503050406030204" pitchFamily="18" charset="0"/>
              </a:rPr>
              <a:t> </a:t>
            </a:r>
            <a:r>
              <a:rPr lang="it-IT" sz="1400" dirty="0" err="1">
                <a:latin typeface="Cambria" panose="02040503050406030204" pitchFamily="18" charset="0"/>
              </a:rPr>
              <a:t>contributes</a:t>
            </a:r>
            <a:r>
              <a:rPr lang="it-IT" sz="1400" dirty="0">
                <a:latin typeface="Cambria" panose="02040503050406030204" pitchFamily="18" charset="0"/>
              </a:rPr>
              <a:t> to </a:t>
            </a:r>
            <a:r>
              <a:rPr lang="it-IT" sz="1400" dirty="0" err="1">
                <a:latin typeface="Cambria" panose="02040503050406030204" pitchFamily="18" charset="0"/>
              </a:rPr>
              <a:t>Priority</a:t>
            </a:r>
            <a:r>
              <a:rPr lang="it-IT" sz="1400" dirty="0">
                <a:latin typeface="Cambria" panose="02040503050406030204" pitchFamily="18" charset="0"/>
              </a:rPr>
              <a:t> 1 «</a:t>
            </a:r>
            <a:r>
              <a:rPr lang="it-IT" sz="1400" dirty="0" err="1">
                <a:latin typeface="Cambria" panose="02040503050406030204" pitchFamily="18" charset="0"/>
              </a:rPr>
              <a:t>Fostering</a:t>
            </a:r>
            <a:r>
              <a:rPr lang="it-IT" sz="1400" dirty="0">
                <a:latin typeface="Cambria" panose="02040503050406030204" pitchFamily="18" charset="0"/>
              </a:rPr>
              <a:t> </a:t>
            </a:r>
            <a:r>
              <a:rPr lang="it-IT" sz="1400" dirty="0" err="1">
                <a:latin typeface="Cambria" panose="02040503050406030204" pitchFamily="18" charset="0"/>
              </a:rPr>
              <a:t>innovation</a:t>
            </a:r>
            <a:r>
              <a:rPr lang="it-IT" sz="1400" dirty="0">
                <a:latin typeface="Cambria" panose="02040503050406030204" pitchFamily="18" charset="0"/>
              </a:rPr>
              <a:t>, </a:t>
            </a:r>
            <a:r>
              <a:rPr lang="it-IT" sz="1400" dirty="0" err="1">
                <a:latin typeface="Cambria" panose="02040503050406030204" pitchFamily="18" charset="0"/>
              </a:rPr>
              <a:t>cooperation</a:t>
            </a:r>
            <a:r>
              <a:rPr lang="it-IT" sz="1400" dirty="0">
                <a:latin typeface="Cambria" panose="02040503050406030204" pitchFamily="18" charset="0"/>
              </a:rPr>
              <a:t> and the </a:t>
            </a:r>
            <a:r>
              <a:rPr lang="it-IT" sz="1400" dirty="0" err="1">
                <a:latin typeface="Cambria" panose="02040503050406030204" pitchFamily="18" charset="0"/>
              </a:rPr>
              <a:t>development</a:t>
            </a:r>
            <a:r>
              <a:rPr lang="it-IT" sz="1400" dirty="0">
                <a:latin typeface="Cambria" panose="02040503050406030204" pitchFamily="18" charset="0"/>
              </a:rPr>
              <a:t> of </a:t>
            </a:r>
            <a:r>
              <a:rPr lang="it-IT" sz="1400" dirty="0" smtClean="0">
                <a:latin typeface="Cambria" panose="02040503050406030204" pitchFamily="18" charset="0"/>
              </a:rPr>
              <a:t>the </a:t>
            </a:r>
            <a:r>
              <a:rPr lang="it-IT" sz="1400" dirty="0" err="1">
                <a:latin typeface="Cambria" panose="02040503050406030204" pitchFamily="18" charset="0"/>
              </a:rPr>
              <a:t>knowledge</a:t>
            </a:r>
            <a:r>
              <a:rPr lang="it-IT" sz="1400" dirty="0">
                <a:latin typeface="Cambria" panose="02040503050406030204" pitchFamily="18" charset="0"/>
              </a:rPr>
              <a:t> base in </a:t>
            </a:r>
            <a:r>
              <a:rPr lang="it-IT" sz="1400" dirty="0" err="1">
                <a:latin typeface="Cambria" panose="02040503050406030204" pitchFamily="18" charset="0"/>
              </a:rPr>
              <a:t>rural</a:t>
            </a:r>
            <a:r>
              <a:rPr lang="it-IT" sz="1400" dirty="0">
                <a:latin typeface="Cambria" panose="02040503050406030204" pitchFamily="18" charset="0"/>
              </a:rPr>
              <a:t> </a:t>
            </a:r>
            <a:r>
              <a:rPr lang="it-IT" sz="1400" dirty="0" err="1">
                <a:latin typeface="Cambria" panose="02040503050406030204" pitchFamily="18" charset="0"/>
              </a:rPr>
              <a:t>areas</a:t>
            </a:r>
            <a:r>
              <a:rPr lang="it-IT" sz="1400" dirty="0" smtClean="0">
                <a:latin typeface="Cambria" panose="02040503050406030204" pitchFamily="18" charset="0"/>
              </a:rPr>
              <a:t>» </a:t>
            </a:r>
            <a:r>
              <a:rPr lang="it-IT" sz="1400" dirty="0" err="1" smtClean="0">
                <a:latin typeface="Cambria" panose="02040503050406030204" pitchFamily="18" charset="0"/>
              </a:rPr>
              <a:t>but</a:t>
            </a:r>
            <a:r>
              <a:rPr lang="it-IT" sz="1400" dirty="0" smtClean="0">
                <a:latin typeface="Cambria" panose="02040503050406030204" pitchFamily="18" charset="0"/>
              </a:rPr>
              <a:t> </a:t>
            </a:r>
            <a:r>
              <a:rPr lang="it-IT" sz="1400" dirty="0" err="1" smtClean="0">
                <a:latin typeface="Cambria" panose="02040503050406030204" pitchFamily="18" charset="0"/>
              </a:rPr>
              <a:t>it</a:t>
            </a:r>
            <a:r>
              <a:rPr lang="it-IT" sz="1400" dirty="0" smtClean="0">
                <a:latin typeface="Cambria" panose="02040503050406030204" pitchFamily="18" charset="0"/>
              </a:rPr>
              <a:t> can be </a:t>
            </a:r>
            <a:r>
              <a:rPr lang="it-IT" sz="1400" dirty="0" err="1" smtClean="0">
                <a:latin typeface="Cambria" panose="02040503050406030204" pitchFamily="18" charset="0"/>
              </a:rPr>
              <a:t>considered</a:t>
            </a:r>
            <a:r>
              <a:rPr lang="it-IT" sz="1400" dirty="0" smtClean="0">
                <a:latin typeface="Cambria" panose="02040503050406030204" pitchFamily="18" charset="0"/>
              </a:rPr>
              <a:t> a </a:t>
            </a:r>
            <a:r>
              <a:rPr lang="it-IT" sz="1400" dirty="0" err="1">
                <a:latin typeface="Cambria" panose="02040503050406030204" pitchFamily="18" charset="0"/>
              </a:rPr>
              <a:t>horizontal</a:t>
            </a:r>
            <a:r>
              <a:rPr lang="it-IT" sz="1400" dirty="0">
                <a:latin typeface="Cambria" panose="02040503050406030204" pitchFamily="18" charset="0"/>
              </a:rPr>
              <a:t> </a:t>
            </a:r>
            <a:r>
              <a:rPr lang="it-IT" sz="1400" dirty="0" err="1">
                <a:latin typeface="Cambria" panose="02040503050406030204" pitchFamily="18" charset="0"/>
              </a:rPr>
              <a:t>measure</a:t>
            </a:r>
            <a:r>
              <a:rPr lang="it-IT" sz="1400" dirty="0">
                <a:latin typeface="Cambria" panose="02040503050406030204" pitchFamily="18" charset="0"/>
              </a:rPr>
              <a:t>, </a:t>
            </a:r>
            <a:r>
              <a:rPr lang="it-IT" sz="1400" dirty="0" err="1">
                <a:latin typeface="Cambria" panose="02040503050406030204" pitchFamily="18" charset="0"/>
              </a:rPr>
              <a:t>relevant</a:t>
            </a:r>
            <a:r>
              <a:rPr lang="it-IT" sz="1400" dirty="0">
                <a:latin typeface="Cambria" panose="02040503050406030204" pitchFamily="18" charset="0"/>
              </a:rPr>
              <a:t> for </a:t>
            </a:r>
            <a:r>
              <a:rPr lang="it-IT" sz="1400" dirty="0" err="1">
                <a:latin typeface="Cambria" panose="02040503050406030204" pitchFamily="18" charset="0"/>
              </a:rPr>
              <a:t>all</a:t>
            </a:r>
            <a:r>
              <a:rPr lang="it-IT" sz="1400" dirty="0">
                <a:latin typeface="Cambria" panose="02040503050406030204" pitchFamily="18" charset="0"/>
              </a:rPr>
              <a:t> of </a:t>
            </a:r>
            <a:r>
              <a:rPr lang="it-IT" sz="1400" dirty="0" err="1">
                <a:latin typeface="Cambria" panose="02040503050406030204" pitchFamily="18" charset="0"/>
              </a:rPr>
              <a:t>priorities</a:t>
            </a:r>
            <a:r>
              <a:rPr lang="it-IT" sz="1400" dirty="0">
                <a:latin typeface="Cambria" panose="02040503050406030204" pitchFamily="18" charset="0"/>
              </a:rPr>
              <a:t> for RD</a:t>
            </a:r>
            <a:r>
              <a:rPr lang="it-IT" sz="1400" dirty="0" smtClean="0">
                <a:latin typeface="Cambria" panose="02040503050406030204" pitchFamily="18" charset="0"/>
              </a:rPr>
              <a:t>.</a:t>
            </a:r>
          </a:p>
          <a:p>
            <a:pPr algn="just">
              <a:spcBef>
                <a:spcPts val="600"/>
              </a:spcBef>
            </a:pPr>
            <a:endParaRPr lang="it-IT" sz="1400" dirty="0">
              <a:latin typeface="Cambria" panose="02040503050406030204" pitchFamily="18" charset="0"/>
            </a:endParaRPr>
          </a:p>
          <a:p>
            <a:pPr algn="just">
              <a:spcBef>
                <a:spcPts val="600"/>
              </a:spcBef>
            </a:pPr>
            <a:r>
              <a:rPr lang="it-IT" sz="1400" dirty="0" err="1" smtClean="0">
                <a:latin typeface="Cambria" panose="02040503050406030204" pitchFamily="18" charset="0"/>
              </a:rPr>
              <a:t>As</a:t>
            </a:r>
            <a:r>
              <a:rPr lang="it-IT" sz="1400" dirty="0" smtClean="0">
                <a:latin typeface="Cambria" panose="02040503050406030204" pitchFamily="18" charset="0"/>
              </a:rPr>
              <a:t> in the </a:t>
            </a:r>
            <a:r>
              <a:rPr lang="it-IT" sz="1400" dirty="0" err="1" smtClean="0">
                <a:latin typeface="Cambria" panose="02040503050406030204" pitchFamily="18" charset="0"/>
              </a:rPr>
              <a:t>past</a:t>
            </a:r>
            <a:r>
              <a:rPr lang="it-IT" sz="1400" dirty="0" smtClean="0">
                <a:latin typeface="Cambria" panose="02040503050406030204" pitchFamily="18" charset="0"/>
              </a:rPr>
              <a:t>, in </a:t>
            </a:r>
            <a:r>
              <a:rPr lang="it-IT" sz="1400" dirty="0" err="1" smtClean="0">
                <a:latin typeface="Cambria" panose="02040503050406030204" pitchFamily="18" charset="0"/>
              </a:rPr>
              <a:t>Italy</a:t>
            </a:r>
            <a:r>
              <a:rPr lang="it-IT" sz="1400" dirty="0" smtClean="0">
                <a:latin typeface="Cambria" panose="02040503050406030204" pitchFamily="18" charset="0"/>
              </a:rPr>
              <a:t> </a:t>
            </a:r>
            <a:r>
              <a:rPr lang="it-IT" sz="1400" dirty="0" err="1" smtClean="0">
                <a:latin typeface="Cambria" panose="02040503050406030204" pitchFamily="18" charset="0"/>
              </a:rPr>
              <a:t>there</a:t>
            </a:r>
            <a:r>
              <a:rPr lang="it-IT" sz="1400" dirty="0" smtClean="0">
                <a:latin typeface="Cambria" panose="02040503050406030204" pitchFamily="18" charset="0"/>
              </a:rPr>
              <a:t> are </a:t>
            </a:r>
            <a:r>
              <a:rPr lang="it-IT" sz="1400" dirty="0" err="1" smtClean="0">
                <a:latin typeface="Cambria" panose="02040503050406030204" pitchFamily="18" charset="0"/>
              </a:rPr>
              <a:t>different</a:t>
            </a:r>
            <a:r>
              <a:rPr lang="it-IT" sz="1400" dirty="0" smtClean="0">
                <a:latin typeface="Cambria" panose="02040503050406030204" pitchFamily="18" charset="0"/>
              </a:rPr>
              <a:t> </a:t>
            </a:r>
            <a:r>
              <a:rPr lang="it-IT" sz="1400" dirty="0" err="1" smtClean="0">
                <a:latin typeface="Cambria" panose="02040503050406030204" pitchFamily="18" charset="0"/>
              </a:rPr>
              <a:t>applications</a:t>
            </a:r>
            <a:r>
              <a:rPr lang="it-IT" sz="1400" dirty="0" smtClean="0">
                <a:latin typeface="Cambria" panose="02040503050406030204" pitchFamily="18" charset="0"/>
              </a:rPr>
              <a:t> in </a:t>
            </a:r>
            <a:r>
              <a:rPr lang="it-IT" sz="1400" dirty="0" err="1" smtClean="0">
                <a:latin typeface="Cambria" panose="02040503050406030204" pitchFamily="18" charset="0"/>
              </a:rPr>
              <a:t>every</a:t>
            </a:r>
            <a:r>
              <a:rPr lang="it-IT" sz="1400" dirty="0" smtClean="0">
                <a:latin typeface="Cambria" panose="02040503050406030204" pitchFamily="18" charset="0"/>
              </a:rPr>
              <a:t> </a:t>
            </a:r>
            <a:r>
              <a:rPr lang="it-IT" sz="1400" dirty="0" err="1" smtClean="0">
                <a:latin typeface="Cambria" panose="02040503050406030204" pitchFamily="18" charset="0"/>
              </a:rPr>
              <a:t>Region</a:t>
            </a:r>
            <a:r>
              <a:rPr lang="it-IT" sz="1400" dirty="0" smtClean="0">
                <a:latin typeface="Cambria" panose="02040503050406030204" pitchFamily="18" charset="0"/>
              </a:rPr>
              <a:t>. </a:t>
            </a:r>
            <a:r>
              <a:rPr lang="it-IT" sz="1400" dirty="0" err="1" smtClean="0">
                <a:latin typeface="Cambria" panose="02040503050406030204" pitchFamily="18" charset="0"/>
              </a:rPr>
              <a:t>All</a:t>
            </a:r>
            <a:r>
              <a:rPr lang="it-IT" sz="1400" dirty="0" smtClean="0">
                <a:latin typeface="Cambria" panose="02040503050406030204" pitchFamily="18" charset="0"/>
              </a:rPr>
              <a:t> the </a:t>
            </a:r>
            <a:r>
              <a:rPr lang="it-IT" sz="1400" dirty="0" err="1" smtClean="0">
                <a:latin typeface="Cambria" panose="02040503050406030204" pitchFamily="18" charset="0"/>
              </a:rPr>
              <a:t>Rural</a:t>
            </a:r>
            <a:r>
              <a:rPr lang="it-IT" sz="1400" dirty="0" smtClean="0">
                <a:latin typeface="Cambria" panose="02040503050406030204" pitchFamily="18" charset="0"/>
              </a:rPr>
              <a:t> Development </a:t>
            </a:r>
            <a:r>
              <a:rPr lang="it-IT" sz="1400" dirty="0" err="1" smtClean="0">
                <a:latin typeface="Cambria" panose="02040503050406030204" pitchFamily="18" charset="0"/>
              </a:rPr>
              <a:t>Plans</a:t>
            </a:r>
            <a:r>
              <a:rPr lang="it-IT" sz="1400" dirty="0" smtClean="0">
                <a:latin typeface="Cambria" panose="02040503050406030204" pitchFamily="18" charset="0"/>
              </a:rPr>
              <a:t>  </a:t>
            </a:r>
            <a:r>
              <a:rPr lang="it-IT" sz="1400" dirty="0" err="1" smtClean="0">
                <a:latin typeface="Cambria" panose="02040503050406030204" pitchFamily="18" charset="0"/>
              </a:rPr>
              <a:t>have</a:t>
            </a:r>
            <a:r>
              <a:rPr lang="it-IT" sz="1400" dirty="0" smtClean="0">
                <a:latin typeface="Cambria" panose="02040503050406030204" pitchFamily="18" charset="0"/>
              </a:rPr>
              <a:t> </a:t>
            </a:r>
            <a:r>
              <a:rPr lang="it-IT" sz="1400" dirty="0" err="1" smtClean="0">
                <a:latin typeface="Cambria" panose="02040503050406030204" pitchFamily="18" charset="0"/>
              </a:rPr>
              <a:t>implemented</a:t>
            </a:r>
            <a:r>
              <a:rPr lang="it-IT" sz="1400" dirty="0" smtClean="0">
                <a:latin typeface="Cambria" panose="02040503050406030204" pitchFamily="18" charset="0"/>
              </a:rPr>
              <a:t> the new </a:t>
            </a:r>
            <a:r>
              <a:rPr lang="it-IT" sz="1400" dirty="0" err="1" smtClean="0">
                <a:latin typeface="Cambria" panose="02040503050406030204" pitchFamily="18" charset="0"/>
              </a:rPr>
              <a:t>Measure</a:t>
            </a:r>
            <a:r>
              <a:rPr lang="it-IT" sz="1400" dirty="0">
                <a:latin typeface="Cambria" panose="02040503050406030204" pitchFamily="18" charset="0"/>
              </a:rPr>
              <a:t> </a:t>
            </a:r>
            <a:r>
              <a:rPr lang="it-IT" sz="1400" dirty="0" smtClean="0">
                <a:latin typeface="Cambria" panose="02040503050406030204" pitchFamily="18" charset="0"/>
              </a:rPr>
              <a:t>for the </a:t>
            </a:r>
            <a:r>
              <a:rPr lang="it-IT" sz="1400" dirty="0" err="1" smtClean="0">
                <a:latin typeface="Cambria" panose="02040503050406030204" pitchFamily="18" charset="0"/>
              </a:rPr>
              <a:t>next</a:t>
            </a:r>
            <a:r>
              <a:rPr lang="it-IT" sz="1400" dirty="0" smtClean="0">
                <a:latin typeface="Cambria" panose="02040503050406030204" pitchFamily="18" charset="0"/>
              </a:rPr>
              <a:t> </a:t>
            </a:r>
            <a:r>
              <a:rPr lang="it-IT" sz="1400" dirty="0" err="1" smtClean="0">
                <a:latin typeface="Cambria" panose="02040503050406030204" pitchFamily="18" charset="0"/>
              </a:rPr>
              <a:t>programming</a:t>
            </a:r>
            <a:r>
              <a:rPr lang="it-IT" sz="1400" dirty="0" smtClean="0">
                <a:latin typeface="Cambria" panose="02040503050406030204" pitchFamily="18" charset="0"/>
              </a:rPr>
              <a:t> </a:t>
            </a:r>
            <a:r>
              <a:rPr lang="it-IT" sz="1400" dirty="0" err="1" smtClean="0">
                <a:latin typeface="Cambria" panose="02040503050406030204" pitchFamily="18" charset="0"/>
              </a:rPr>
              <a:t>period</a:t>
            </a:r>
            <a:r>
              <a:rPr lang="it-IT" sz="1400" dirty="0">
                <a:latin typeface="Cambria" panose="02040503050406030204" pitchFamily="18" charset="0"/>
              </a:rPr>
              <a:t> </a:t>
            </a:r>
            <a:r>
              <a:rPr lang="it-IT" sz="1400" dirty="0" err="1" smtClean="0">
                <a:latin typeface="Cambria" panose="02040503050406030204" pitchFamily="18" charset="0"/>
              </a:rPr>
              <a:t>following</a:t>
            </a:r>
            <a:r>
              <a:rPr lang="it-IT" sz="1400" dirty="0" smtClean="0">
                <a:latin typeface="Cambria" panose="02040503050406030204" pitchFamily="18" charset="0"/>
              </a:rPr>
              <a:t> the </a:t>
            </a:r>
            <a:r>
              <a:rPr lang="it-IT" sz="1400" dirty="0" err="1" smtClean="0">
                <a:latin typeface="Cambria" panose="02040503050406030204" pitchFamily="18" charset="0"/>
              </a:rPr>
              <a:t>indication</a:t>
            </a:r>
            <a:r>
              <a:rPr lang="it-IT" sz="1400" dirty="0" smtClean="0">
                <a:latin typeface="Cambria" panose="02040503050406030204" pitchFamily="18" charset="0"/>
              </a:rPr>
              <a:t> of the </a:t>
            </a:r>
            <a:r>
              <a:rPr lang="it-IT" sz="1400" dirty="0" err="1" smtClean="0">
                <a:latin typeface="Cambria" panose="02040503050406030204" pitchFamily="18" charset="0"/>
              </a:rPr>
              <a:t>Measure</a:t>
            </a:r>
            <a:r>
              <a:rPr lang="it-IT" sz="1400" dirty="0" smtClean="0">
                <a:latin typeface="Cambria" panose="02040503050406030204" pitchFamily="18" charset="0"/>
              </a:rPr>
              <a:t> fiche. </a:t>
            </a:r>
            <a:r>
              <a:rPr lang="it-IT" sz="1400" dirty="0" err="1" smtClean="0">
                <a:latin typeface="Cambria" panose="02040503050406030204" pitchFamily="18" charset="0"/>
              </a:rPr>
              <a:t>Guidelines</a:t>
            </a:r>
            <a:r>
              <a:rPr lang="it-IT" sz="1400" dirty="0" smtClean="0">
                <a:latin typeface="Cambria" panose="02040503050406030204" pitchFamily="18" charset="0"/>
              </a:rPr>
              <a:t> </a:t>
            </a:r>
            <a:r>
              <a:rPr lang="it-IT" sz="1400" dirty="0" err="1" smtClean="0">
                <a:latin typeface="Cambria" panose="02040503050406030204" pitchFamily="18" charset="0"/>
              </a:rPr>
              <a:t>have</a:t>
            </a:r>
            <a:r>
              <a:rPr lang="it-IT" sz="1400" dirty="0" smtClean="0">
                <a:latin typeface="Cambria" panose="02040503050406030204" pitchFamily="18" charset="0"/>
              </a:rPr>
              <a:t> </a:t>
            </a:r>
            <a:r>
              <a:rPr lang="it-IT" sz="1400" dirty="0" err="1" smtClean="0">
                <a:latin typeface="Cambria" panose="02040503050406030204" pitchFamily="18" charset="0"/>
              </a:rPr>
              <a:t>been</a:t>
            </a:r>
            <a:r>
              <a:rPr lang="it-IT" sz="1400" dirty="0" smtClean="0">
                <a:latin typeface="Cambria" panose="02040503050406030204" pitchFamily="18" charset="0"/>
              </a:rPr>
              <a:t> </a:t>
            </a:r>
            <a:r>
              <a:rPr lang="it-IT" sz="1400" dirty="0" err="1" smtClean="0">
                <a:latin typeface="Cambria" panose="02040503050406030204" pitchFamily="18" charset="0"/>
              </a:rPr>
              <a:t>issued</a:t>
            </a:r>
            <a:r>
              <a:rPr lang="it-IT" sz="1400" dirty="0" smtClean="0">
                <a:latin typeface="Cambria" panose="02040503050406030204" pitchFamily="18" charset="0"/>
              </a:rPr>
              <a:t> by </a:t>
            </a:r>
            <a:r>
              <a:rPr lang="it-IT" sz="1400" dirty="0" err="1" smtClean="0">
                <a:latin typeface="Cambria" panose="02040503050406030204" pitchFamily="18" charset="0"/>
              </a:rPr>
              <a:t>Mipaaf</a:t>
            </a:r>
            <a:r>
              <a:rPr lang="it-IT" sz="1400" dirty="0" smtClean="0">
                <a:latin typeface="Cambria" panose="02040503050406030204" pitchFamily="18" charset="0"/>
              </a:rPr>
              <a:t> to coordinate the </a:t>
            </a:r>
            <a:r>
              <a:rPr lang="it-IT" sz="1400" dirty="0" err="1" smtClean="0">
                <a:latin typeface="Cambria" panose="02040503050406030204" pitchFamily="18" charset="0"/>
              </a:rPr>
              <a:t>intervention</a:t>
            </a:r>
            <a:r>
              <a:rPr lang="it-IT" sz="1400" dirty="0" smtClean="0">
                <a:latin typeface="Cambria" panose="02040503050406030204" pitchFamily="18" charset="0"/>
              </a:rPr>
              <a:t> </a:t>
            </a:r>
            <a:r>
              <a:rPr lang="it-IT" sz="1400" dirty="0" err="1" smtClean="0">
                <a:latin typeface="Cambria" panose="02040503050406030204" pitchFamily="18" charset="0"/>
              </a:rPr>
              <a:t>at</a:t>
            </a:r>
            <a:r>
              <a:rPr lang="it-IT" sz="1400" dirty="0" smtClean="0">
                <a:latin typeface="Cambria" panose="02040503050406030204" pitchFamily="18" charset="0"/>
              </a:rPr>
              <a:t> </a:t>
            </a:r>
            <a:r>
              <a:rPr lang="it-IT" sz="1400" dirty="0" err="1" smtClean="0">
                <a:latin typeface="Cambria" panose="02040503050406030204" pitchFamily="18" charset="0"/>
              </a:rPr>
              <a:t>national</a:t>
            </a:r>
            <a:r>
              <a:rPr lang="it-IT" sz="1400" dirty="0" smtClean="0">
                <a:latin typeface="Cambria" panose="02040503050406030204" pitchFamily="18" charset="0"/>
              </a:rPr>
              <a:t> </a:t>
            </a:r>
            <a:r>
              <a:rPr lang="it-IT" sz="1400" dirty="0" err="1" smtClean="0">
                <a:latin typeface="Cambria" panose="02040503050406030204" pitchFamily="18" charset="0"/>
              </a:rPr>
              <a:t>level</a:t>
            </a:r>
            <a:r>
              <a:rPr lang="it-IT" sz="1400" dirty="0" smtClean="0">
                <a:latin typeface="Cambria" panose="02040503050406030204" pitchFamily="18" charset="0"/>
              </a:rPr>
              <a:t>.</a:t>
            </a:r>
          </a:p>
          <a:p>
            <a:pPr algn="just">
              <a:spcBef>
                <a:spcPts val="600"/>
              </a:spcBef>
            </a:pPr>
            <a:endParaRPr lang="it-IT" sz="1400" dirty="0">
              <a:latin typeface="Cambria" panose="02040503050406030204" pitchFamily="18" charset="0"/>
            </a:endParaRPr>
          </a:p>
          <a:p>
            <a:pPr algn="just">
              <a:spcBef>
                <a:spcPts val="600"/>
              </a:spcBef>
            </a:pPr>
            <a:endParaRPr lang="it-IT" sz="14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347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904239" y="0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it-IT" cap="small" dirty="0" err="1" smtClean="0">
                <a:latin typeface="Cambria" panose="02040503050406030204" pitchFamily="18" charset="0"/>
              </a:rPr>
              <a:t>Conclusions</a:t>
            </a:r>
            <a:endParaRPr lang="it-IT" cap="small" dirty="0" smtClean="0">
              <a:latin typeface="Cambria" panose="02040503050406030204" pitchFamily="18" charset="0"/>
            </a:endParaRPr>
          </a:p>
        </p:txBody>
      </p:sp>
      <p:sp>
        <p:nvSpPr>
          <p:cNvPr id="2" name="Smile 1"/>
          <p:cNvSpPr/>
          <p:nvPr/>
        </p:nvSpPr>
        <p:spPr>
          <a:xfrm>
            <a:off x="276308" y="620688"/>
            <a:ext cx="914400" cy="914400"/>
          </a:xfrm>
          <a:prstGeom prst="smileyF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Smile 5"/>
          <p:cNvSpPr/>
          <p:nvPr/>
        </p:nvSpPr>
        <p:spPr>
          <a:xfrm>
            <a:off x="276308" y="3416887"/>
            <a:ext cx="914400" cy="914400"/>
          </a:xfrm>
          <a:prstGeom prst="smileyFace">
            <a:avLst>
              <a:gd name="adj" fmla="val -4653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1410302" y="3550689"/>
            <a:ext cx="7410170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1400" dirty="0" smtClean="0">
                <a:latin typeface="Cambria" panose="02040503050406030204" pitchFamily="18" charset="0"/>
              </a:rPr>
              <a:t>The </a:t>
            </a:r>
            <a:r>
              <a:rPr lang="it-IT" sz="1400" dirty="0" err="1" smtClean="0">
                <a:latin typeface="Cambria" panose="02040503050406030204" pitchFamily="18" charset="0"/>
              </a:rPr>
              <a:t>committment</a:t>
            </a:r>
            <a:r>
              <a:rPr lang="it-IT" sz="1400" dirty="0" smtClean="0">
                <a:latin typeface="Cambria" panose="02040503050406030204" pitchFamily="18" charset="0"/>
              </a:rPr>
              <a:t> of the public </a:t>
            </a:r>
            <a:r>
              <a:rPr lang="it-IT" sz="1400" dirty="0" err="1" smtClean="0">
                <a:latin typeface="Cambria" panose="02040503050406030204" pitchFamily="18" charset="0"/>
              </a:rPr>
              <a:t>institution</a:t>
            </a:r>
            <a:r>
              <a:rPr lang="it-IT" sz="1400" dirty="0" smtClean="0">
                <a:latin typeface="Cambria" panose="02040503050406030204" pitchFamily="18" charset="0"/>
              </a:rPr>
              <a:t> </a:t>
            </a:r>
            <a:r>
              <a:rPr lang="it-IT" sz="1400" dirty="0" err="1" smtClean="0">
                <a:latin typeface="Cambria" panose="02040503050406030204" pitchFamily="18" charset="0"/>
              </a:rPr>
              <a:t>is</a:t>
            </a:r>
            <a:r>
              <a:rPr lang="it-IT" sz="1400" dirty="0" smtClean="0">
                <a:latin typeface="Cambria" panose="02040503050406030204" pitchFamily="18" charset="0"/>
              </a:rPr>
              <a:t> </a:t>
            </a:r>
            <a:r>
              <a:rPr lang="it-IT" sz="1400" dirty="0" err="1" smtClean="0">
                <a:latin typeface="Cambria" panose="02040503050406030204" pitchFamily="18" charset="0"/>
              </a:rPr>
              <a:t>not</a:t>
            </a:r>
            <a:r>
              <a:rPr lang="it-IT" sz="1400" dirty="0" smtClean="0">
                <a:latin typeface="Cambria" panose="02040503050406030204" pitchFamily="18" charset="0"/>
              </a:rPr>
              <a:t> </a:t>
            </a:r>
            <a:r>
              <a:rPr lang="it-IT" sz="1400" dirty="0" err="1" smtClean="0">
                <a:latin typeface="Cambria" panose="02040503050406030204" pitchFamily="18" charset="0"/>
              </a:rPr>
              <a:t>continuous</a:t>
            </a:r>
            <a:r>
              <a:rPr lang="it-IT" sz="1400" dirty="0" smtClean="0">
                <a:latin typeface="Cambria" panose="02040503050406030204" pitchFamily="18" charset="0"/>
              </a:rPr>
              <a:t> </a:t>
            </a:r>
            <a:r>
              <a:rPr lang="it-IT" sz="1400" dirty="0" err="1" smtClean="0">
                <a:latin typeface="Cambria" panose="02040503050406030204" pitchFamily="18" charset="0"/>
              </a:rPr>
              <a:t>since</a:t>
            </a:r>
            <a:r>
              <a:rPr lang="it-IT" sz="1400" dirty="0" smtClean="0">
                <a:latin typeface="Cambria" panose="02040503050406030204" pitchFamily="18" charset="0"/>
              </a:rPr>
              <a:t> </a:t>
            </a:r>
            <a:r>
              <a:rPr lang="it-IT" sz="1400" dirty="0" err="1" smtClean="0">
                <a:latin typeface="Cambria" panose="02040503050406030204" pitchFamily="18" charset="0"/>
              </a:rPr>
              <a:t>it</a:t>
            </a:r>
            <a:r>
              <a:rPr lang="it-IT" sz="1400" dirty="0" smtClean="0">
                <a:latin typeface="Cambria" panose="02040503050406030204" pitchFamily="18" charset="0"/>
              </a:rPr>
              <a:t> </a:t>
            </a:r>
            <a:r>
              <a:rPr lang="it-IT" sz="1400" dirty="0" err="1" smtClean="0">
                <a:latin typeface="Cambria" panose="02040503050406030204" pitchFamily="18" charset="0"/>
              </a:rPr>
              <a:t>is</a:t>
            </a:r>
            <a:r>
              <a:rPr lang="it-IT" sz="1400" dirty="0" smtClean="0">
                <a:latin typeface="Cambria" panose="02040503050406030204" pitchFamily="18" charset="0"/>
              </a:rPr>
              <a:t> </a:t>
            </a:r>
            <a:r>
              <a:rPr lang="it-IT" sz="1400" dirty="0" err="1" smtClean="0">
                <a:latin typeface="Cambria" panose="02040503050406030204" pitchFamily="18" charset="0"/>
              </a:rPr>
              <a:t>conditioned</a:t>
            </a:r>
            <a:r>
              <a:rPr lang="it-IT" sz="1400" dirty="0" smtClean="0">
                <a:latin typeface="Cambria" panose="02040503050406030204" pitchFamily="18" charset="0"/>
              </a:rPr>
              <a:t> by the </a:t>
            </a:r>
            <a:r>
              <a:rPr lang="it-IT" sz="1400" dirty="0" err="1" smtClean="0">
                <a:latin typeface="Cambria" panose="02040503050406030204" pitchFamily="18" charset="0"/>
              </a:rPr>
              <a:t>availability</a:t>
            </a:r>
            <a:r>
              <a:rPr lang="it-IT" sz="1400" dirty="0" smtClean="0">
                <a:latin typeface="Cambria" panose="02040503050406030204" pitchFamily="18" charset="0"/>
              </a:rPr>
              <a:t> of </a:t>
            </a:r>
            <a:r>
              <a:rPr lang="it-IT" sz="1400" dirty="0" err="1" smtClean="0">
                <a:latin typeface="Cambria" panose="02040503050406030204" pitchFamily="18" charset="0"/>
              </a:rPr>
              <a:t>European</a:t>
            </a:r>
            <a:r>
              <a:rPr lang="it-IT" sz="1400" dirty="0" smtClean="0">
                <a:latin typeface="Cambria" panose="02040503050406030204" pitchFamily="18" charset="0"/>
              </a:rPr>
              <a:t> Funds, </a:t>
            </a:r>
            <a:r>
              <a:rPr lang="it-IT" sz="1400" dirty="0" err="1" smtClean="0">
                <a:latin typeface="Cambria" panose="02040503050406030204" pitchFamily="18" charset="0"/>
              </a:rPr>
              <a:t>especially</a:t>
            </a:r>
            <a:r>
              <a:rPr lang="it-IT" sz="1400" dirty="0" smtClean="0">
                <a:latin typeface="Cambria" panose="02040503050406030204" pitchFamily="18" charset="0"/>
              </a:rPr>
              <a:t> the </a:t>
            </a:r>
            <a:r>
              <a:rPr lang="it-IT" sz="1400" dirty="0" err="1" smtClean="0">
                <a:latin typeface="Cambria" panose="02040503050406030204" pitchFamily="18" charset="0"/>
              </a:rPr>
              <a:t>Rural</a:t>
            </a:r>
            <a:r>
              <a:rPr lang="it-IT" sz="1400" dirty="0" smtClean="0">
                <a:latin typeface="Cambria" panose="02040503050406030204" pitchFamily="18" charset="0"/>
              </a:rPr>
              <a:t> Development Funds. For </a:t>
            </a:r>
            <a:r>
              <a:rPr lang="it-IT" sz="1400" dirty="0" err="1" smtClean="0">
                <a:latin typeface="Cambria" panose="02040503050406030204" pitchFamily="18" charset="0"/>
              </a:rPr>
              <a:t>example</a:t>
            </a:r>
            <a:r>
              <a:rPr lang="it-IT" sz="1400" dirty="0" smtClean="0">
                <a:latin typeface="Cambria" panose="02040503050406030204" pitchFamily="18" charset="0"/>
              </a:rPr>
              <a:t>: in 2000-2006 the EU policy </a:t>
            </a:r>
            <a:r>
              <a:rPr lang="it-IT" sz="1400" dirty="0" err="1" smtClean="0">
                <a:latin typeface="Cambria" panose="02040503050406030204" pitchFamily="18" charset="0"/>
              </a:rPr>
              <a:t>neglected</a:t>
            </a:r>
            <a:r>
              <a:rPr lang="it-IT" sz="1400" dirty="0" smtClean="0">
                <a:latin typeface="Cambria" panose="02040503050406030204" pitchFamily="18" charset="0"/>
              </a:rPr>
              <a:t> the </a:t>
            </a:r>
            <a:r>
              <a:rPr lang="it-IT" sz="1400" dirty="0" err="1" smtClean="0">
                <a:latin typeface="Cambria" panose="02040503050406030204" pitchFamily="18" charset="0"/>
              </a:rPr>
              <a:t>advisory</a:t>
            </a:r>
            <a:r>
              <a:rPr lang="it-IT" sz="1400" dirty="0" smtClean="0">
                <a:latin typeface="Cambria" panose="02040503050406030204" pitchFamily="18" charset="0"/>
              </a:rPr>
              <a:t> </a:t>
            </a:r>
            <a:r>
              <a:rPr lang="it-IT" sz="1400" dirty="0" err="1" smtClean="0">
                <a:latin typeface="Cambria" panose="02040503050406030204" pitchFamily="18" charset="0"/>
              </a:rPr>
              <a:t>services</a:t>
            </a:r>
            <a:r>
              <a:rPr lang="it-IT" sz="1400" dirty="0" smtClean="0">
                <a:latin typeface="Cambria" panose="02040503050406030204" pitchFamily="18" charset="0"/>
              </a:rPr>
              <a:t> and </a:t>
            </a:r>
            <a:r>
              <a:rPr lang="it-IT" sz="1400" dirty="0" err="1" smtClean="0">
                <a:latin typeface="Cambria" panose="02040503050406030204" pitchFamily="18" charset="0"/>
              </a:rPr>
              <a:t>many</a:t>
            </a:r>
            <a:r>
              <a:rPr lang="it-IT" sz="1400" dirty="0" smtClean="0">
                <a:latin typeface="Cambria" panose="02040503050406030204" pitchFamily="18" charset="0"/>
              </a:rPr>
              <a:t> </a:t>
            </a:r>
            <a:r>
              <a:rPr lang="it-IT" sz="1400" dirty="0" err="1" smtClean="0">
                <a:latin typeface="Cambria" panose="02040503050406030204" pitchFamily="18" charset="0"/>
              </a:rPr>
              <a:t>Regions</a:t>
            </a:r>
            <a:r>
              <a:rPr lang="it-IT" sz="1400" dirty="0" smtClean="0">
                <a:latin typeface="Cambria" panose="02040503050406030204" pitchFamily="18" charset="0"/>
              </a:rPr>
              <a:t> </a:t>
            </a:r>
            <a:r>
              <a:rPr lang="it-IT" sz="1400" dirty="0" err="1" smtClean="0">
                <a:latin typeface="Cambria" panose="02040503050406030204" pitchFamily="18" charset="0"/>
              </a:rPr>
              <a:t>did</a:t>
            </a:r>
            <a:r>
              <a:rPr lang="it-IT" sz="1400" dirty="0" smtClean="0">
                <a:latin typeface="Cambria" panose="02040503050406030204" pitchFamily="18" charset="0"/>
              </a:rPr>
              <a:t> </a:t>
            </a:r>
            <a:r>
              <a:rPr lang="it-IT" sz="1400" dirty="0" err="1" smtClean="0">
                <a:latin typeface="Cambria" panose="02040503050406030204" pitchFamily="18" charset="0"/>
              </a:rPr>
              <a:t>not</a:t>
            </a:r>
            <a:r>
              <a:rPr lang="it-IT" sz="1400" dirty="0" smtClean="0">
                <a:latin typeface="Cambria" panose="02040503050406030204" pitchFamily="18" charset="0"/>
              </a:rPr>
              <a:t> </a:t>
            </a:r>
            <a:r>
              <a:rPr lang="it-IT" sz="1400" dirty="0" err="1" smtClean="0">
                <a:latin typeface="Cambria" panose="02040503050406030204" pitchFamily="18" charset="0"/>
              </a:rPr>
              <a:t>replace</a:t>
            </a:r>
            <a:r>
              <a:rPr lang="it-IT" sz="1400" dirty="0" smtClean="0">
                <a:latin typeface="Cambria" panose="02040503050406030204" pitchFamily="18" charset="0"/>
              </a:rPr>
              <a:t> </a:t>
            </a:r>
            <a:r>
              <a:rPr lang="it-IT" sz="1400" dirty="0" err="1" smtClean="0">
                <a:latin typeface="Cambria" panose="02040503050406030204" pitchFamily="18" charset="0"/>
              </a:rPr>
              <a:t>these</a:t>
            </a:r>
            <a:r>
              <a:rPr lang="it-IT" sz="1400" dirty="0" smtClean="0">
                <a:latin typeface="Cambria" panose="02040503050406030204" pitchFamily="18" charset="0"/>
              </a:rPr>
              <a:t> funds, </a:t>
            </a:r>
            <a:r>
              <a:rPr lang="it-IT" sz="1400" dirty="0" err="1" smtClean="0">
                <a:latin typeface="Cambria" panose="02040503050406030204" pitchFamily="18" charset="0"/>
              </a:rPr>
              <a:t>assuring</a:t>
            </a:r>
            <a:r>
              <a:rPr lang="it-IT" sz="1400" dirty="0" smtClean="0">
                <a:latin typeface="Cambria" panose="02040503050406030204" pitchFamily="18" charset="0"/>
              </a:rPr>
              <a:t> </a:t>
            </a:r>
            <a:r>
              <a:rPr lang="it-IT" sz="1400" dirty="0" err="1" smtClean="0">
                <a:latin typeface="Cambria" panose="02040503050406030204" pitchFamily="18" charset="0"/>
              </a:rPr>
              <a:t>only</a:t>
            </a:r>
            <a:r>
              <a:rPr lang="it-IT" sz="1400" dirty="0" smtClean="0">
                <a:latin typeface="Cambria" panose="02040503050406030204" pitchFamily="18" charset="0"/>
              </a:rPr>
              <a:t> the </a:t>
            </a:r>
            <a:r>
              <a:rPr lang="it-IT" sz="1400" dirty="0" err="1" smtClean="0">
                <a:latin typeface="Cambria" panose="02040503050406030204" pitchFamily="18" charset="0"/>
              </a:rPr>
              <a:t>functioning</a:t>
            </a:r>
            <a:r>
              <a:rPr lang="it-IT" sz="1400" dirty="0" smtClean="0">
                <a:latin typeface="Cambria" panose="02040503050406030204" pitchFamily="18" charset="0"/>
              </a:rPr>
              <a:t> of the public </a:t>
            </a:r>
            <a:r>
              <a:rPr lang="it-IT" sz="1400" dirty="0" err="1" smtClean="0">
                <a:latin typeface="Cambria" panose="02040503050406030204" pitchFamily="18" charset="0"/>
              </a:rPr>
              <a:t>structures</a:t>
            </a:r>
            <a:r>
              <a:rPr lang="it-IT" sz="1400" dirty="0" smtClean="0">
                <a:latin typeface="Cambria" panose="02040503050406030204" pitchFamily="18" charset="0"/>
              </a:rPr>
              <a:t> and </a:t>
            </a:r>
            <a:r>
              <a:rPr lang="it-IT" sz="1400" dirty="0" err="1" smtClean="0">
                <a:latin typeface="Cambria" panose="02040503050406030204" pitchFamily="18" charset="0"/>
              </a:rPr>
              <a:t>basic</a:t>
            </a:r>
            <a:r>
              <a:rPr lang="it-IT" sz="1400" dirty="0" smtClean="0">
                <a:latin typeface="Cambria" panose="02040503050406030204" pitchFamily="18" charset="0"/>
              </a:rPr>
              <a:t> </a:t>
            </a:r>
            <a:r>
              <a:rPr lang="it-IT" sz="1400" dirty="0" err="1" smtClean="0">
                <a:latin typeface="Cambria" panose="02040503050406030204" pitchFamily="18" charset="0"/>
              </a:rPr>
              <a:t>services</a:t>
            </a:r>
            <a:r>
              <a:rPr lang="it-IT" sz="1400" dirty="0" smtClean="0">
                <a:latin typeface="Cambria" panose="02040503050406030204" pitchFamily="18" charset="0"/>
              </a:rPr>
              <a:t>.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1400" dirty="0" err="1" smtClean="0">
                <a:latin typeface="Cambria" panose="02040503050406030204" pitchFamily="18" charset="0"/>
              </a:rPr>
              <a:t>There</a:t>
            </a:r>
            <a:r>
              <a:rPr lang="it-IT" sz="1400" dirty="0" smtClean="0">
                <a:latin typeface="Cambria" panose="02040503050406030204" pitchFamily="18" charset="0"/>
              </a:rPr>
              <a:t> </a:t>
            </a:r>
            <a:r>
              <a:rPr lang="it-IT" sz="1400" dirty="0" err="1" smtClean="0">
                <a:latin typeface="Cambria" panose="02040503050406030204" pitchFamily="18" charset="0"/>
              </a:rPr>
              <a:t>is</a:t>
            </a:r>
            <a:r>
              <a:rPr lang="it-IT" sz="1400" dirty="0" smtClean="0">
                <a:latin typeface="Cambria" panose="02040503050406030204" pitchFamily="18" charset="0"/>
              </a:rPr>
              <a:t> </a:t>
            </a:r>
            <a:r>
              <a:rPr lang="it-IT" sz="1400" dirty="0" err="1" smtClean="0">
                <a:latin typeface="Cambria" panose="02040503050406030204" pitchFamily="18" charset="0"/>
              </a:rPr>
              <a:t>not</a:t>
            </a:r>
            <a:r>
              <a:rPr lang="it-IT" sz="1400" dirty="0" smtClean="0">
                <a:latin typeface="Cambria" panose="02040503050406030204" pitchFamily="18" charset="0"/>
              </a:rPr>
              <a:t> a regular flow of </a:t>
            </a:r>
            <a:r>
              <a:rPr lang="it-IT" sz="1400" dirty="0" err="1" smtClean="0">
                <a:latin typeface="Cambria" panose="02040503050406030204" pitchFamily="18" charset="0"/>
              </a:rPr>
              <a:t>resources</a:t>
            </a:r>
            <a:r>
              <a:rPr lang="it-IT" sz="1400" dirty="0" smtClean="0">
                <a:latin typeface="Cambria" panose="02040503050406030204" pitchFamily="18" charset="0"/>
              </a:rPr>
              <a:t> to the </a:t>
            </a:r>
            <a:r>
              <a:rPr lang="it-IT" sz="1400" dirty="0" err="1" smtClean="0">
                <a:latin typeface="Cambria" panose="02040503050406030204" pitchFamily="18" charset="0"/>
              </a:rPr>
              <a:t>system</a:t>
            </a:r>
            <a:r>
              <a:rPr lang="it-IT" sz="1400" dirty="0" smtClean="0">
                <a:latin typeface="Cambria" panose="02040503050406030204" pitchFamily="18" charset="0"/>
              </a:rPr>
              <a:t>, </a:t>
            </a:r>
            <a:r>
              <a:rPr lang="it-IT" sz="1400" dirty="0" err="1" smtClean="0">
                <a:latin typeface="Cambria" panose="02040503050406030204" pitchFamily="18" charset="0"/>
              </a:rPr>
              <a:t>especially</a:t>
            </a:r>
            <a:r>
              <a:rPr lang="it-IT" sz="1400" dirty="0" smtClean="0">
                <a:latin typeface="Cambria" panose="02040503050406030204" pitchFamily="18" charset="0"/>
              </a:rPr>
              <a:t> with </a:t>
            </a:r>
            <a:r>
              <a:rPr lang="it-IT" sz="1400" dirty="0" err="1" smtClean="0">
                <a:latin typeface="Cambria" panose="02040503050406030204" pitchFamily="18" charset="0"/>
              </a:rPr>
              <a:t>regard</a:t>
            </a:r>
            <a:r>
              <a:rPr lang="it-IT" sz="1400" dirty="0" smtClean="0">
                <a:latin typeface="Cambria" panose="02040503050406030204" pitchFamily="18" charset="0"/>
              </a:rPr>
              <a:t> the management and the </a:t>
            </a:r>
            <a:r>
              <a:rPr lang="it-IT" sz="1400" dirty="0" err="1" smtClean="0">
                <a:latin typeface="Cambria" panose="02040503050406030204" pitchFamily="18" charset="0"/>
              </a:rPr>
              <a:t>organization</a:t>
            </a:r>
            <a:r>
              <a:rPr lang="it-IT" sz="1400" dirty="0">
                <a:latin typeface="Cambria" panose="02040503050406030204" pitchFamily="18" charset="0"/>
              </a:rPr>
              <a:t> </a:t>
            </a:r>
            <a:r>
              <a:rPr lang="it-IT" sz="1400" dirty="0" smtClean="0">
                <a:latin typeface="Cambria" panose="02040503050406030204" pitchFamily="18" charset="0"/>
              </a:rPr>
              <a:t>of the </a:t>
            </a:r>
            <a:r>
              <a:rPr lang="it-IT" sz="1400" dirty="0" err="1" smtClean="0">
                <a:latin typeface="Cambria" panose="02040503050406030204" pitchFamily="18" charset="0"/>
              </a:rPr>
              <a:t>specialized</a:t>
            </a:r>
            <a:r>
              <a:rPr lang="it-IT" sz="1400" dirty="0" smtClean="0">
                <a:latin typeface="Cambria" panose="02040503050406030204" pitchFamily="18" charset="0"/>
              </a:rPr>
              <a:t> </a:t>
            </a:r>
            <a:r>
              <a:rPr lang="it-IT" sz="1400" dirty="0" err="1" smtClean="0">
                <a:latin typeface="Cambria" panose="02040503050406030204" pitchFamily="18" charset="0"/>
              </a:rPr>
              <a:t>advisors</a:t>
            </a:r>
            <a:endParaRPr lang="it-IT" sz="1400" dirty="0" smtClean="0">
              <a:latin typeface="Cambria" panose="02040503050406030204" pitchFamily="18" charset="0"/>
            </a:endParaRP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1400" dirty="0" smtClean="0">
                <a:latin typeface="Cambria" panose="02040503050406030204" pitchFamily="18" charset="0"/>
              </a:rPr>
              <a:t>The </a:t>
            </a:r>
            <a:r>
              <a:rPr lang="it-IT" sz="1400" dirty="0" err="1" smtClean="0">
                <a:latin typeface="Cambria" panose="02040503050406030204" pitchFamily="18" charset="0"/>
              </a:rPr>
              <a:t>decentralization</a:t>
            </a:r>
            <a:r>
              <a:rPr lang="it-IT" sz="1400" dirty="0" smtClean="0">
                <a:latin typeface="Cambria" panose="02040503050406030204" pitchFamily="18" charset="0"/>
              </a:rPr>
              <a:t> </a:t>
            </a:r>
            <a:r>
              <a:rPr lang="it-IT" sz="1400" dirty="0" err="1" smtClean="0">
                <a:latin typeface="Cambria" panose="02040503050406030204" pitchFamily="18" charset="0"/>
              </a:rPr>
              <a:t>has</a:t>
            </a:r>
            <a:r>
              <a:rPr lang="it-IT" sz="1400" dirty="0" smtClean="0">
                <a:latin typeface="Cambria" panose="02040503050406030204" pitchFamily="18" charset="0"/>
              </a:rPr>
              <a:t> </a:t>
            </a:r>
            <a:r>
              <a:rPr lang="it-IT" sz="1400" dirty="0" err="1" smtClean="0">
                <a:latin typeface="Cambria" panose="02040503050406030204" pitchFamily="18" charset="0"/>
              </a:rPr>
              <a:t>dispersed</a:t>
            </a:r>
            <a:r>
              <a:rPr lang="it-IT" sz="1400" dirty="0" smtClean="0">
                <a:latin typeface="Cambria" panose="02040503050406030204" pitchFamily="18" charset="0"/>
              </a:rPr>
              <a:t> </a:t>
            </a:r>
            <a:r>
              <a:rPr lang="it-IT" sz="1400" dirty="0" err="1" smtClean="0">
                <a:latin typeface="Cambria" panose="02040503050406030204" pitchFamily="18" charset="0"/>
              </a:rPr>
              <a:t>administrative</a:t>
            </a:r>
            <a:r>
              <a:rPr lang="it-IT" sz="1400" dirty="0" smtClean="0">
                <a:latin typeface="Cambria" panose="02040503050406030204" pitchFamily="18" charset="0"/>
              </a:rPr>
              <a:t> and </a:t>
            </a:r>
            <a:r>
              <a:rPr lang="it-IT" sz="1400" dirty="0" err="1" smtClean="0">
                <a:latin typeface="Cambria" panose="02040503050406030204" pitchFamily="18" charset="0"/>
              </a:rPr>
              <a:t>political</a:t>
            </a:r>
            <a:r>
              <a:rPr lang="it-IT" sz="1400" dirty="0" smtClean="0">
                <a:latin typeface="Cambria" panose="02040503050406030204" pitchFamily="18" charset="0"/>
              </a:rPr>
              <a:t> </a:t>
            </a:r>
            <a:r>
              <a:rPr lang="it-IT" sz="1400" dirty="0" err="1" smtClean="0">
                <a:latin typeface="Cambria" panose="02040503050406030204" pitchFamily="18" charset="0"/>
              </a:rPr>
              <a:t>responsabilities</a:t>
            </a:r>
            <a:r>
              <a:rPr lang="it-IT" sz="1400" dirty="0" smtClean="0">
                <a:latin typeface="Cambria" panose="02040503050406030204" pitchFamily="18" charset="0"/>
              </a:rPr>
              <a:t> </a:t>
            </a:r>
            <a:r>
              <a:rPr lang="it-IT" sz="1400" dirty="0" err="1" smtClean="0">
                <a:latin typeface="Cambria" panose="02040503050406030204" pitchFamily="18" charset="0"/>
              </a:rPr>
              <a:t>among</a:t>
            </a:r>
            <a:r>
              <a:rPr lang="it-IT" sz="1400" dirty="0" smtClean="0">
                <a:latin typeface="Cambria" panose="02040503050406030204" pitchFamily="18" charset="0"/>
              </a:rPr>
              <a:t> </a:t>
            </a:r>
            <a:r>
              <a:rPr lang="it-IT" sz="1400" dirty="0" err="1" smtClean="0">
                <a:latin typeface="Cambria" panose="02040503050406030204" pitchFamily="18" charset="0"/>
              </a:rPr>
              <a:t>different</a:t>
            </a:r>
            <a:r>
              <a:rPr lang="it-IT" sz="1400" dirty="0" smtClean="0">
                <a:latin typeface="Cambria" panose="02040503050406030204" pitchFamily="18" charset="0"/>
              </a:rPr>
              <a:t> </a:t>
            </a:r>
            <a:r>
              <a:rPr lang="it-IT" sz="1400" dirty="0" err="1" smtClean="0">
                <a:latin typeface="Cambria" panose="02040503050406030204" pitchFamily="18" charset="0"/>
              </a:rPr>
              <a:t>levels</a:t>
            </a:r>
            <a:r>
              <a:rPr lang="it-IT" sz="1400" dirty="0" smtClean="0">
                <a:latin typeface="Cambria" panose="02040503050406030204" pitchFamily="18" charset="0"/>
              </a:rPr>
              <a:t> of </a:t>
            </a:r>
            <a:r>
              <a:rPr lang="it-IT" sz="1400" dirty="0" err="1" smtClean="0">
                <a:latin typeface="Cambria" panose="02040503050406030204" pitchFamily="18" charset="0"/>
              </a:rPr>
              <a:t>authorities</a:t>
            </a:r>
            <a:r>
              <a:rPr lang="it-IT" sz="1400" dirty="0" smtClean="0">
                <a:latin typeface="Cambria" panose="02040503050406030204" pitchFamily="18" charset="0"/>
              </a:rPr>
              <a:t> and </a:t>
            </a:r>
            <a:r>
              <a:rPr lang="it-IT" sz="1400" dirty="0" err="1" smtClean="0">
                <a:latin typeface="Cambria" panose="02040503050406030204" pitchFamily="18" charset="0"/>
              </a:rPr>
              <a:t>this</a:t>
            </a:r>
            <a:r>
              <a:rPr lang="it-IT" sz="1400" dirty="0" smtClean="0">
                <a:latin typeface="Cambria" panose="02040503050406030204" pitchFamily="18" charset="0"/>
              </a:rPr>
              <a:t> </a:t>
            </a:r>
            <a:r>
              <a:rPr lang="it-IT" sz="1400" dirty="0" err="1" smtClean="0">
                <a:latin typeface="Cambria" panose="02040503050406030204" pitchFamily="18" charset="0"/>
              </a:rPr>
              <a:t>is</a:t>
            </a:r>
            <a:r>
              <a:rPr lang="it-IT" sz="1400" dirty="0" smtClean="0">
                <a:latin typeface="Cambria" panose="02040503050406030204" pitchFamily="18" charset="0"/>
              </a:rPr>
              <a:t> </a:t>
            </a:r>
            <a:r>
              <a:rPr lang="it-IT" sz="1400" dirty="0" err="1" smtClean="0">
                <a:latin typeface="Cambria" panose="02040503050406030204" pitchFamily="18" charset="0"/>
              </a:rPr>
              <a:t>resulted</a:t>
            </a:r>
            <a:r>
              <a:rPr lang="it-IT" sz="1400" dirty="0" smtClean="0">
                <a:latin typeface="Cambria" panose="02040503050406030204" pitchFamily="18" charset="0"/>
              </a:rPr>
              <a:t> in a </a:t>
            </a:r>
            <a:r>
              <a:rPr lang="it-IT" sz="1400" dirty="0" err="1" smtClean="0">
                <a:latin typeface="Cambria" panose="02040503050406030204" pitchFamily="18" charset="0"/>
              </a:rPr>
              <a:t>fragmented</a:t>
            </a:r>
            <a:r>
              <a:rPr lang="it-IT" sz="1400" dirty="0" smtClean="0">
                <a:latin typeface="Cambria" panose="02040503050406030204" pitchFamily="18" charset="0"/>
              </a:rPr>
              <a:t> </a:t>
            </a:r>
            <a:r>
              <a:rPr lang="it-IT" sz="1400" dirty="0" err="1" smtClean="0">
                <a:latin typeface="Cambria" panose="02040503050406030204" pitchFamily="18" charset="0"/>
              </a:rPr>
              <a:t>system</a:t>
            </a:r>
            <a:r>
              <a:rPr lang="it-IT" sz="1400" dirty="0" smtClean="0">
                <a:latin typeface="Cambria" panose="02040503050406030204" pitchFamily="18" charset="0"/>
              </a:rPr>
              <a:t>.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1400" dirty="0" smtClean="0">
                <a:latin typeface="Cambria" panose="02040503050406030204" pitchFamily="18" charset="0"/>
              </a:rPr>
              <a:t>FAS </a:t>
            </a:r>
            <a:r>
              <a:rPr lang="it-IT" sz="1400" dirty="0" err="1" smtClean="0">
                <a:latin typeface="Cambria" panose="02040503050406030204" pitchFamily="18" charset="0"/>
              </a:rPr>
              <a:t>could</a:t>
            </a:r>
            <a:r>
              <a:rPr lang="it-IT" sz="1400" dirty="0" smtClean="0">
                <a:latin typeface="Cambria" panose="02040503050406030204" pitchFamily="18" charset="0"/>
              </a:rPr>
              <a:t> </a:t>
            </a:r>
            <a:r>
              <a:rPr lang="it-IT" sz="1400" dirty="0" err="1" smtClean="0">
                <a:latin typeface="Cambria" panose="02040503050406030204" pitchFamily="18" charset="0"/>
              </a:rPr>
              <a:t>have</a:t>
            </a:r>
            <a:r>
              <a:rPr lang="it-IT" sz="1400" dirty="0" smtClean="0">
                <a:latin typeface="Cambria" panose="02040503050406030204" pitchFamily="18" charset="0"/>
              </a:rPr>
              <a:t> </a:t>
            </a:r>
            <a:r>
              <a:rPr lang="it-IT" sz="1400" dirty="0" err="1" smtClean="0">
                <a:latin typeface="Cambria" panose="02040503050406030204" pitchFamily="18" charset="0"/>
              </a:rPr>
              <a:t>point</a:t>
            </a:r>
            <a:r>
              <a:rPr lang="it-IT" sz="1400" dirty="0" smtClean="0">
                <a:latin typeface="Cambria" panose="02040503050406030204" pitchFamily="18" charset="0"/>
              </a:rPr>
              <a:t> of </a:t>
            </a:r>
            <a:r>
              <a:rPr lang="it-IT" sz="1400" dirty="0" err="1" smtClean="0">
                <a:latin typeface="Cambria" panose="02040503050406030204" pitchFamily="18" charset="0"/>
              </a:rPr>
              <a:t>view</a:t>
            </a:r>
            <a:r>
              <a:rPr lang="it-IT" sz="1400" dirty="0" smtClean="0">
                <a:latin typeface="Cambria" panose="02040503050406030204" pitchFamily="18" charset="0"/>
              </a:rPr>
              <a:t> </a:t>
            </a:r>
            <a:r>
              <a:rPr lang="it-IT" sz="1400" dirty="0" err="1" smtClean="0">
                <a:latin typeface="Cambria" panose="02040503050406030204" pitchFamily="18" charset="0"/>
              </a:rPr>
              <a:t>broader</a:t>
            </a:r>
            <a:r>
              <a:rPr lang="it-IT" sz="1400" dirty="0" smtClean="0">
                <a:latin typeface="Cambria" panose="02040503050406030204" pitchFamily="18" charset="0"/>
              </a:rPr>
              <a:t> </a:t>
            </a:r>
            <a:r>
              <a:rPr lang="it-IT" sz="1400" dirty="0" err="1" smtClean="0">
                <a:latin typeface="Cambria" panose="02040503050406030204" pitchFamily="18" charset="0"/>
              </a:rPr>
              <a:t>respect</a:t>
            </a:r>
            <a:r>
              <a:rPr lang="it-IT" sz="1400" dirty="0" smtClean="0">
                <a:latin typeface="Cambria" panose="02040503050406030204" pitchFamily="18" charset="0"/>
              </a:rPr>
              <a:t> to </a:t>
            </a:r>
            <a:r>
              <a:rPr lang="it-IT" sz="1400" dirty="0" err="1" smtClean="0">
                <a:latin typeface="Cambria" panose="02040503050406030204" pitchFamily="18" charset="0"/>
              </a:rPr>
              <a:t>those</a:t>
            </a:r>
            <a:r>
              <a:rPr lang="it-IT" sz="1400" dirty="0" smtClean="0">
                <a:latin typeface="Cambria" panose="02040503050406030204" pitchFamily="18" charset="0"/>
              </a:rPr>
              <a:t> </a:t>
            </a:r>
            <a:r>
              <a:rPr lang="it-IT" sz="1400" dirty="0" err="1" smtClean="0">
                <a:latin typeface="Cambria" panose="02040503050406030204" pitchFamily="18" charset="0"/>
              </a:rPr>
              <a:t>required</a:t>
            </a:r>
            <a:r>
              <a:rPr lang="it-IT" sz="1400" dirty="0" smtClean="0">
                <a:latin typeface="Cambria" panose="02040503050406030204" pitchFamily="18" charset="0"/>
              </a:rPr>
              <a:t> by the RD </a:t>
            </a:r>
            <a:r>
              <a:rPr lang="it-IT" sz="1400" dirty="0" err="1" smtClean="0">
                <a:latin typeface="Cambria" panose="02040503050406030204" pitchFamily="18" charset="0"/>
              </a:rPr>
              <a:t>policies</a:t>
            </a:r>
            <a:r>
              <a:rPr lang="it-IT" sz="1400" dirty="0" smtClean="0">
                <a:latin typeface="Cambria" panose="02040503050406030204" pitchFamily="18" charset="0"/>
              </a:rPr>
              <a:t> (2007-2013 </a:t>
            </a:r>
            <a:r>
              <a:rPr lang="it-IT" sz="1400" dirty="0" err="1" smtClean="0">
                <a:latin typeface="Cambria" panose="02040503050406030204" pitchFamily="18" charset="0"/>
              </a:rPr>
              <a:t>period</a:t>
            </a:r>
            <a:r>
              <a:rPr lang="it-IT" sz="1400" dirty="0" smtClean="0">
                <a:latin typeface="Cambria" panose="02040503050406030204" pitchFamily="18" charset="0"/>
              </a:rPr>
              <a:t>)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1361438" y="620688"/>
            <a:ext cx="7387026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1400" dirty="0" smtClean="0">
                <a:latin typeface="Cambria" panose="02040503050406030204" pitchFamily="18" charset="0"/>
              </a:rPr>
              <a:t>The funds for FAS </a:t>
            </a:r>
            <a:r>
              <a:rPr lang="it-IT" sz="1400" dirty="0" err="1" smtClean="0">
                <a:latin typeface="Cambria" panose="02040503050406030204" pitchFamily="18" charset="0"/>
              </a:rPr>
              <a:t>provided</a:t>
            </a:r>
            <a:r>
              <a:rPr lang="it-IT" sz="1400" dirty="0" smtClean="0">
                <a:latin typeface="Cambria" panose="02040503050406030204" pitchFamily="18" charset="0"/>
              </a:rPr>
              <a:t> by the </a:t>
            </a:r>
            <a:r>
              <a:rPr lang="it-IT" sz="1400" dirty="0" err="1" smtClean="0">
                <a:latin typeface="Cambria" panose="02040503050406030204" pitchFamily="18" charset="0"/>
              </a:rPr>
              <a:t>Regulation</a:t>
            </a:r>
            <a:r>
              <a:rPr lang="it-IT" sz="1400" dirty="0" smtClean="0">
                <a:latin typeface="Cambria" panose="02040503050406030204" pitchFamily="18" charset="0"/>
              </a:rPr>
              <a:t> 1698/2005 </a:t>
            </a:r>
            <a:r>
              <a:rPr lang="it-IT" sz="1400" dirty="0" err="1" smtClean="0">
                <a:latin typeface="Cambria" panose="02040503050406030204" pitchFamily="18" charset="0"/>
              </a:rPr>
              <a:t>supported</a:t>
            </a:r>
            <a:r>
              <a:rPr lang="it-IT" sz="1400" dirty="0" smtClean="0">
                <a:latin typeface="Cambria" panose="02040503050406030204" pitchFamily="18" charset="0"/>
              </a:rPr>
              <a:t> </a:t>
            </a:r>
            <a:r>
              <a:rPr lang="it-IT" sz="1400" dirty="0" err="1" smtClean="0">
                <a:latin typeface="Cambria" panose="02040503050406030204" pitchFamily="18" charset="0"/>
              </a:rPr>
              <a:t>farmers</a:t>
            </a:r>
            <a:r>
              <a:rPr lang="it-IT" sz="1400" dirty="0" smtClean="0">
                <a:latin typeface="Cambria" panose="02040503050406030204" pitchFamily="18" charset="0"/>
              </a:rPr>
              <a:t> to </a:t>
            </a:r>
            <a:r>
              <a:rPr lang="it-IT" sz="1400" dirty="0" err="1" smtClean="0">
                <a:latin typeface="Cambria" panose="02040503050406030204" pitchFamily="18" charset="0"/>
              </a:rPr>
              <a:t>implement</a:t>
            </a:r>
            <a:r>
              <a:rPr lang="it-IT" sz="1400" dirty="0" smtClean="0">
                <a:latin typeface="Cambria" panose="02040503050406030204" pitchFamily="18" charset="0"/>
              </a:rPr>
              <a:t> cross-</a:t>
            </a:r>
            <a:r>
              <a:rPr lang="it-IT" sz="1400" dirty="0" err="1" smtClean="0">
                <a:latin typeface="Cambria" panose="02040503050406030204" pitchFamily="18" charset="0"/>
              </a:rPr>
              <a:t>compliance</a:t>
            </a:r>
            <a:r>
              <a:rPr lang="it-IT" sz="1400" dirty="0" smtClean="0">
                <a:latin typeface="Cambria" panose="02040503050406030204" pitchFamily="18" charset="0"/>
              </a:rPr>
              <a:t> (</a:t>
            </a:r>
            <a:r>
              <a:rPr lang="it-IT" sz="1400" dirty="0" err="1" smtClean="0">
                <a:latin typeface="Cambria" panose="02040503050406030204" pitchFamily="18" charset="0"/>
              </a:rPr>
              <a:t>reducing</a:t>
            </a:r>
            <a:r>
              <a:rPr lang="it-IT" sz="1400" dirty="0" smtClean="0">
                <a:latin typeface="Cambria" panose="02040503050406030204" pitchFamily="18" charset="0"/>
              </a:rPr>
              <a:t> </a:t>
            </a:r>
            <a:r>
              <a:rPr lang="it-IT" sz="1400" dirty="0" err="1" smtClean="0">
                <a:latin typeface="Cambria" panose="02040503050406030204" pitchFamily="18" charset="0"/>
              </a:rPr>
              <a:t>environmental</a:t>
            </a:r>
            <a:r>
              <a:rPr lang="it-IT" sz="1400" dirty="0" smtClean="0">
                <a:latin typeface="Cambria" panose="02040503050406030204" pitchFamily="18" charset="0"/>
              </a:rPr>
              <a:t> impact and </a:t>
            </a:r>
            <a:r>
              <a:rPr lang="it-IT" sz="1400" dirty="0" err="1" smtClean="0">
                <a:latin typeface="Cambria" panose="02040503050406030204" pitchFamily="18" charset="0"/>
              </a:rPr>
              <a:t>soil</a:t>
            </a:r>
            <a:r>
              <a:rPr lang="it-IT" sz="1400" dirty="0" smtClean="0">
                <a:latin typeface="Cambria" panose="02040503050406030204" pitchFamily="18" charset="0"/>
              </a:rPr>
              <a:t> </a:t>
            </a:r>
            <a:r>
              <a:rPr lang="it-IT" sz="1400" dirty="0" err="1" smtClean="0">
                <a:latin typeface="Cambria" panose="02040503050406030204" pitchFamily="18" charset="0"/>
              </a:rPr>
              <a:t>erosion</a:t>
            </a:r>
            <a:r>
              <a:rPr lang="it-IT" sz="1400" dirty="0" smtClean="0">
                <a:latin typeface="Cambria" panose="02040503050406030204" pitchFamily="18" charset="0"/>
              </a:rPr>
              <a:t>, </a:t>
            </a:r>
            <a:r>
              <a:rPr lang="it-IT" sz="1400" dirty="0" err="1" smtClean="0">
                <a:latin typeface="Cambria" panose="02040503050406030204" pitchFamily="18" charset="0"/>
              </a:rPr>
              <a:t>improving</a:t>
            </a:r>
            <a:r>
              <a:rPr lang="it-IT" sz="1400" dirty="0" smtClean="0">
                <a:latin typeface="Cambria" panose="02040503050406030204" pitchFamily="18" charset="0"/>
              </a:rPr>
              <a:t> the </a:t>
            </a:r>
            <a:r>
              <a:rPr lang="it-IT" sz="1400" dirty="0" err="1" smtClean="0">
                <a:latin typeface="Cambria" panose="02040503050406030204" pitchFamily="18" charset="0"/>
              </a:rPr>
              <a:t>animal</a:t>
            </a:r>
            <a:r>
              <a:rPr lang="it-IT" sz="1400" dirty="0" smtClean="0">
                <a:latin typeface="Cambria" panose="02040503050406030204" pitchFamily="18" charset="0"/>
              </a:rPr>
              <a:t> </a:t>
            </a:r>
            <a:r>
              <a:rPr lang="it-IT" sz="1400" dirty="0" err="1" smtClean="0">
                <a:latin typeface="Cambria" panose="02040503050406030204" pitchFamily="18" charset="0"/>
              </a:rPr>
              <a:t>well-being</a:t>
            </a:r>
            <a:r>
              <a:rPr lang="it-IT" sz="1400" dirty="0" smtClean="0">
                <a:latin typeface="Cambria" panose="02040503050406030204" pitchFamily="18" charset="0"/>
              </a:rPr>
              <a:t>, the </a:t>
            </a:r>
            <a:r>
              <a:rPr lang="it-IT" sz="1400" dirty="0" err="1" smtClean="0">
                <a:latin typeface="Cambria" panose="02040503050406030204" pitchFamily="18" charset="0"/>
              </a:rPr>
              <a:t>food</a:t>
            </a:r>
            <a:r>
              <a:rPr lang="it-IT" sz="1400" dirty="0" smtClean="0">
                <a:latin typeface="Cambria" panose="02040503050406030204" pitchFamily="18" charset="0"/>
              </a:rPr>
              <a:t> </a:t>
            </a:r>
            <a:r>
              <a:rPr lang="it-IT" sz="1400" dirty="0" err="1" smtClean="0">
                <a:latin typeface="Cambria" panose="02040503050406030204" pitchFamily="18" charset="0"/>
              </a:rPr>
              <a:t>safety</a:t>
            </a:r>
            <a:r>
              <a:rPr lang="it-IT" sz="1400" dirty="0" smtClean="0">
                <a:latin typeface="Cambria" panose="02040503050406030204" pitchFamily="18" charset="0"/>
              </a:rPr>
              <a:t> and the </a:t>
            </a:r>
            <a:r>
              <a:rPr lang="it-IT" sz="1400" dirty="0" err="1" smtClean="0">
                <a:latin typeface="Cambria" panose="02040503050406030204" pitchFamily="18" charset="0"/>
              </a:rPr>
              <a:t>labour</a:t>
            </a:r>
            <a:r>
              <a:rPr lang="it-IT" sz="1400" dirty="0" smtClean="0">
                <a:latin typeface="Cambria" panose="02040503050406030204" pitchFamily="18" charset="0"/>
              </a:rPr>
              <a:t> </a:t>
            </a:r>
            <a:r>
              <a:rPr lang="it-IT" sz="1400" dirty="0" err="1" smtClean="0">
                <a:latin typeface="Cambria" panose="02040503050406030204" pitchFamily="18" charset="0"/>
              </a:rPr>
              <a:t>safety</a:t>
            </a:r>
            <a:r>
              <a:rPr lang="it-IT" sz="1400" dirty="0" smtClean="0">
                <a:latin typeface="Cambria" panose="02040503050406030204" pitchFamily="18" charset="0"/>
              </a:rPr>
              <a:t>). FAS </a:t>
            </a:r>
            <a:r>
              <a:rPr lang="it-IT" sz="1400" dirty="0" smtClean="0">
                <a:latin typeface="Cambria" panose="02040503050406030204" pitchFamily="18" charset="0"/>
                <a:sym typeface="Wingdings" panose="05000000000000000000" pitchFamily="2" charset="2"/>
              </a:rPr>
              <a:t> </a:t>
            </a:r>
            <a:r>
              <a:rPr lang="it-IT" sz="1400" dirty="0" err="1" smtClean="0">
                <a:latin typeface="Cambria" panose="02040503050406030204" pitchFamily="18" charset="0"/>
                <a:sym typeface="Wingdings" panose="05000000000000000000" pitchFamily="2" charset="2"/>
              </a:rPr>
              <a:t>linked</a:t>
            </a:r>
            <a:r>
              <a:rPr lang="it-IT" sz="1400" dirty="0" smtClean="0">
                <a:latin typeface="Cambria" panose="02040503050406030204" pitchFamily="18" charset="0"/>
                <a:sym typeface="Wingdings" panose="05000000000000000000" pitchFamily="2" charset="2"/>
              </a:rPr>
              <a:t> to a </a:t>
            </a:r>
            <a:r>
              <a:rPr lang="it-IT" sz="1400" dirty="0" err="1" smtClean="0">
                <a:latin typeface="Cambria" panose="02040503050406030204" pitchFamily="18" charset="0"/>
                <a:sym typeface="Wingdings" panose="05000000000000000000" pitchFamily="2" charset="2"/>
              </a:rPr>
              <a:t>specific</a:t>
            </a:r>
            <a:r>
              <a:rPr lang="it-IT" sz="1400" dirty="0" smtClean="0">
                <a:latin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it-IT" sz="1400" dirty="0" err="1" smtClean="0">
                <a:latin typeface="Cambria" panose="02040503050406030204" pitchFamily="18" charset="0"/>
                <a:sym typeface="Wingdings" panose="05000000000000000000" pitchFamily="2" charset="2"/>
              </a:rPr>
              <a:t>political</a:t>
            </a:r>
            <a:r>
              <a:rPr lang="it-IT" sz="1400" dirty="0" smtClean="0">
                <a:latin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it-IT" sz="1400" dirty="0" err="1" smtClean="0">
                <a:latin typeface="Cambria" panose="02040503050406030204" pitchFamily="18" charset="0"/>
                <a:sym typeface="Wingdings" panose="05000000000000000000" pitchFamily="2" charset="2"/>
              </a:rPr>
              <a:t>aim</a:t>
            </a:r>
            <a:r>
              <a:rPr lang="it-IT" sz="1400" dirty="0" smtClean="0">
                <a:latin typeface="Cambria" panose="02040503050406030204" pitchFamily="18" charset="0"/>
                <a:sym typeface="Wingdings" panose="05000000000000000000" pitchFamily="2" charset="2"/>
              </a:rPr>
              <a:t>.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1400" dirty="0" err="1" smtClean="0">
                <a:latin typeface="Cambria" panose="02040503050406030204" pitchFamily="18" charset="0"/>
                <a:sym typeface="Wingdings" panose="05000000000000000000" pitchFamily="2" charset="2"/>
              </a:rPr>
              <a:t>Following</a:t>
            </a:r>
            <a:r>
              <a:rPr lang="it-IT" sz="1400" dirty="0" smtClean="0">
                <a:latin typeface="Cambria" panose="02040503050406030204" pitchFamily="18" charset="0"/>
                <a:sym typeface="Wingdings" panose="05000000000000000000" pitchFamily="2" charset="2"/>
              </a:rPr>
              <a:t> EU Reg. 1698/2005, funds must help </a:t>
            </a:r>
            <a:r>
              <a:rPr lang="it-IT" sz="1400" dirty="0" err="1" smtClean="0">
                <a:latin typeface="Cambria" panose="02040503050406030204" pitchFamily="18" charset="0"/>
                <a:sym typeface="Wingdings" panose="05000000000000000000" pitchFamily="2" charset="2"/>
              </a:rPr>
              <a:t>farmers</a:t>
            </a:r>
            <a:r>
              <a:rPr lang="it-IT" sz="1400" dirty="0" smtClean="0">
                <a:latin typeface="Cambria" panose="02040503050406030204" pitchFamily="18" charset="0"/>
                <a:sym typeface="Wingdings" panose="05000000000000000000" pitchFamily="2" charset="2"/>
              </a:rPr>
              <a:t> and </a:t>
            </a:r>
            <a:r>
              <a:rPr lang="it-IT" sz="1400" dirty="0" err="1" smtClean="0">
                <a:latin typeface="Cambria" panose="02040503050406030204" pitchFamily="18" charset="0"/>
                <a:sym typeface="Wingdings" panose="05000000000000000000" pitchFamily="2" charset="2"/>
              </a:rPr>
              <a:t>forest</a:t>
            </a:r>
            <a:r>
              <a:rPr lang="it-IT" sz="1400" dirty="0" smtClean="0">
                <a:latin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it-IT" sz="1400" dirty="0" err="1" smtClean="0">
                <a:latin typeface="Cambria" panose="02040503050406030204" pitchFamily="18" charset="0"/>
                <a:sym typeface="Wingdings" panose="05000000000000000000" pitchFamily="2" charset="2"/>
              </a:rPr>
              <a:t>holder</a:t>
            </a:r>
            <a:r>
              <a:rPr lang="it-IT" sz="1400" dirty="0" smtClean="0">
                <a:latin typeface="Cambria" panose="02040503050406030204" pitchFamily="18" charset="0"/>
                <a:sym typeface="Wingdings" panose="05000000000000000000" pitchFamily="2" charset="2"/>
              </a:rPr>
              <a:t> to </a:t>
            </a:r>
            <a:r>
              <a:rPr lang="it-IT" sz="1400" dirty="0" err="1" smtClean="0">
                <a:latin typeface="Cambria" panose="02040503050406030204" pitchFamily="18" charset="0"/>
                <a:sym typeface="Wingdings" panose="05000000000000000000" pitchFamily="2" charset="2"/>
              </a:rPr>
              <a:t>meet</a:t>
            </a:r>
            <a:r>
              <a:rPr lang="it-IT" sz="1400" dirty="0" smtClean="0">
                <a:latin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it-IT" sz="1400" dirty="0" err="1" smtClean="0">
                <a:latin typeface="Cambria" panose="02040503050406030204" pitchFamily="18" charset="0"/>
                <a:sym typeface="Wingdings" panose="05000000000000000000" pitchFamily="2" charset="2"/>
              </a:rPr>
              <a:t>costs</a:t>
            </a:r>
            <a:r>
              <a:rPr lang="it-IT" sz="1400" dirty="0" smtClean="0">
                <a:latin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it-IT" sz="1400" dirty="0" err="1" smtClean="0">
                <a:latin typeface="Cambria" panose="02040503050406030204" pitchFamily="18" charset="0"/>
                <a:sym typeface="Wingdings" panose="05000000000000000000" pitchFamily="2" charset="2"/>
              </a:rPr>
              <a:t>arising</a:t>
            </a:r>
            <a:r>
              <a:rPr lang="it-IT" sz="1400" dirty="0" smtClean="0">
                <a:latin typeface="Cambria" panose="02040503050406030204" pitchFamily="18" charset="0"/>
                <a:sym typeface="Wingdings" panose="05000000000000000000" pitchFamily="2" charset="2"/>
              </a:rPr>
              <a:t> from the use of AS to </a:t>
            </a:r>
            <a:r>
              <a:rPr lang="it-IT" sz="1400" dirty="0" err="1" smtClean="0">
                <a:latin typeface="Cambria" panose="02040503050406030204" pitchFamily="18" charset="0"/>
                <a:sym typeface="Wingdings" panose="05000000000000000000" pitchFamily="2" charset="2"/>
              </a:rPr>
              <a:t>improve</a:t>
            </a:r>
            <a:r>
              <a:rPr lang="it-IT" sz="1400" dirty="0" smtClean="0">
                <a:latin typeface="Cambria" panose="02040503050406030204" pitchFamily="18" charset="0"/>
                <a:sym typeface="Wingdings" panose="05000000000000000000" pitchFamily="2" charset="2"/>
              </a:rPr>
              <a:t> the </a:t>
            </a:r>
            <a:r>
              <a:rPr lang="it-IT" sz="1400" dirty="0" err="1" smtClean="0">
                <a:latin typeface="Cambria" panose="02040503050406030204" pitchFamily="18" charset="0"/>
                <a:sym typeface="Wingdings" panose="05000000000000000000" pitchFamily="2" charset="2"/>
              </a:rPr>
              <a:t>overall</a:t>
            </a:r>
            <a:r>
              <a:rPr lang="it-IT" sz="1400" dirty="0" smtClean="0">
                <a:latin typeface="Cambria" panose="02040503050406030204" pitchFamily="18" charset="0"/>
                <a:sym typeface="Wingdings" panose="05000000000000000000" pitchFamily="2" charset="2"/>
              </a:rPr>
              <a:t> performance. FAS  </a:t>
            </a:r>
            <a:r>
              <a:rPr lang="it-IT" sz="1400" dirty="0" err="1" smtClean="0">
                <a:latin typeface="Cambria" panose="02040503050406030204" pitchFamily="18" charset="0"/>
                <a:sym typeface="Wingdings" panose="05000000000000000000" pitchFamily="2" charset="2"/>
              </a:rPr>
              <a:t>linked</a:t>
            </a:r>
            <a:r>
              <a:rPr lang="it-IT" sz="1400" dirty="0" smtClean="0">
                <a:latin typeface="Cambria" panose="02040503050406030204" pitchFamily="18" charset="0"/>
                <a:sym typeface="Wingdings" panose="05000000000000000000" pitchFamily="2" charset="2"/>
              </a:rPr>
              <a:t> to </a:t>
            </a:r>
            <a:r>
              <a:rPr lang="it-IT" sz="1400" dirty="0" err="1" smtClean="0">
                <a:latin typeface="Cambria" panose="02040503050406030204" pitchFamily="18" charset="0"/>
                <a:sym typeface="Wingdings" panose="05000000000000000000" pitchFamily="2" charset="2"/>
              </a:rPr>
              <a:t>activities</a:t>
            </a:r>
            <a:r>
              <a:rPr lang="it-IT" sz="1400" dirty="0" smtClean="0">
                <a:latin typeface="Cambria" panose="02040503050406030204" pitchFamily="18" charset="0"/>
                <a:sym typeface="Wingdings" panose="05000000000000000000" pitchFamily="2" charset="2"/>
              </a:rPr>
              <a:t> and </a:t>
            </a:r>
            <a:r>
              <a:rPr lang="it-IT" sz="1400" dirty="0" err="1" smtClean="0">
                <a:latin typeface="Cambria" panose="02040503050406030204" pitchFamily="18" charset="0"/>
                <a:sym typeface="Wingdings" panose="05000000000000000000" pitchFamily="2" charset="2"/>
              </a:rPr>
              <a:t>instruments</a:t>
            </a:r>
            <a:r>
              <a:rPr lang="it-IT" sz="1400" dirty="0" smtClean="0">
                <a:latin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it-IT" sz="1400" dirty="0" err="1" smtClean="0">
                <a:latin typeface="Cambria" panose="02040503050406030204" pitchFamily="18" charset="0"/>
                <a:sym typeface="Wingdings" panose="05000000000000000000" pitchFamily="2" charset="2"/>
              </a:rPr>
              <a:t>improving</a:t>
            </a:r>
            <a:r>
              <a:rPr lang="it-IT" sz="1400" dirty="0" smtClean="0">
                <a:latin typeface="Cambria" panose="02040503050406030204" pitchFamily="18" charset="0"/>
                <a:sym typeface="Wingdings" panose="05000000000000000000" pitchFamily="2" charset="2"/>
              </a:rPr>
              <a:t> the </a:t>
            </a:r>
            <a:r>
              <a:rPr lang="it-IT" sz="1400" dirty="0" err="1" smtClean="0">
                <a:latin typeface="Cambria" panose="02040503050406030204" pitchFamily="18" charset="0"/>
                <a:sym typeface="Wingdings" panose="05000000000000000000" pitchFamily="2" charset="2"/>
              </a:rPr>
              <a:t>competitiveness</a:t>
            </a:r>
            <a:r>
              <a:rPr lang="it-IT" sz="1400" dirty="0" smtClean="0">
                <a:latin typeface="Cambria" panose="02040503050406030204" pitchFamily="18" charset="0"/>
                <a:sym typeface="Wingdings" panose="05000000000000000000" pitchFamily="2" charset="2"/>
              </a:rPr>
              <a:t>.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1400" dirty="0" err="1" smtClean="0">
                <a:latin typeface="Cambria" panose="02040503050406030204" pitchFamily="18" charset="0"/>
                <a:sym typeface="Wingdings" panose="05000000000000000000" pitchFamily="2" charset="2"/>
              </a:rPr>
              <a:t>Defining</a:t>
            </a:r>
            <a:r>
              <a:rPr lang="it-IT" sz="1400" dirty="0" smtClean="0">
                <a:latin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it-IT" sz="1400" dirty="0" err="1" smtClean="0">
                <a:latin typeface="Cambria" panose="02040503050406030204" pitchFamily="18" charset="0"/>
                <a:sym typeface="Wingdings" panose="05000000000000000000" pitchFamily="2" charset="2"/>
              </a:rPr>
              <a:t>specific</a:t>
            </a:r>
            <a:r>
              <a:rPr lang="it-IT" sz="1400" dirty="0" smtClean="0">
                <a:latin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it-IT" sz="1400" dirty="0" err="1" smtClean="0">
                <a:latin typeface="Cambria" panose="02040503050406030204" pitchFamily="18" charset="0"/>
                <a:sym typeface="Wingdings" panose="05000000000000000000" pitchFamily="2" charset="2"/>
              </a:rPr>
              <a:t>measures</a:t>
            </a:r>
            <a:r>
              <a:rPr lang="it-IT" sz="1400" dirty="0" smtClean="0">
                <a:latin typeface="Cambria" panose="02040503050406030204" pitchFamily="18" charset="0"/>
                <a:sym typeface="Wingdings" panose="05000000000000000000" pitchFamily="2" charset="2"/>
              </a:rPr>
              <a:t> on FAS in the RDP </a:t>
            </a:r>
            <a:r>
              <a:rPr lang="it-IT" sz="1400" dirty="0" err="1" smtClean="0">
                <a:latin typeface="Cambria" panose="02040503050406030204" pitchFamily="18" charset="0"/>
                <a:sym typeface="Wingdings" panose="05000000000000000000" pitchFamily="2" charset="2"/>
              </a:rPr>
              <a:t>could</a:t>
            </a:r>
            <a:r>
              <a:rPr lang="it-IT" sz="1400" dirty="0" smtClean="0">
                <a:latin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it-IT" sz="1400" dirty="0" err="1" smtClean="0">
                <a:latin typeface="Cambria" panose="02040503050406030204" pitchFamily="18" charset="0"/>
                <a:sym typeface="Wingdings" panose="05000000000000000000" pitchFamily="2" charset="2"/>
              </a:rPr>
              <a:t>assure</a:t>
            </a:r>
            <a:r>
              <a:rPr lang="it-IT" sz="1400" dirty="0" smtClean="0">
                <a:latin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it-IT" sz="1400" dirty="0" err="1" smtClean="0">
                <a:latin typeface="Cambria" panose="02040503050406030204" pitchFamily="18" charset="0"/>
                <a:sym typeface="Wingdings" panose="05000000000000000000" pitchFamily="2" charset="2"/>
              </a:rPr>
              <a:t>access</a:t>
            </a:r>
            <a:r>
              <a:rPr lang="it-IT" sz="1400" dirty="0" smtClean="0">
                <a:latin typeface="Cambria" panose="02040503050406030204" pitchFamily="18" charset="0"/>
                <a:sym typeface="Wingdings" panose="05000000000000000000" pitchFamily="2" charset="2"/>
              </a:rPr>
              <a:t> to </a:t>
            </a:r>
            <a:r>
              <a:rPr lang="it-IT" sz="1400" dirty="0" err="1" smtClean="0">
                <a:latin typeface="Cambria" panose="02040503050406030204" pitchFamily="18" charset="0"/>
                <a:sym typeface="Wingdings" panose="05000000000000000000" pitchFamily="2" charset="2"/>
              </a:rPr>
              <a:t>advisors</a:t>
            </a:r>
            <a:r>
              <a:rPr lang="it-IT" sz="1400" dirty="0" smtClean="0">
                <a:latin typeface="Cambria" panose="02040503050406030204" pitchFamily="18" charset="0"/>
                <a:sym typeface="Wingdings" panose="05000000000000000000" pitchFamily="2" charset="2"/>
              </a:rPr>
              <a:t> and </a:t>
            </a:r>
            <a:r>
              <a:rPr lang="it-IT" sz="1400" dirty="0" err="1" smtClean="0">
                <a:latin typeface="Cambria" panose="02040503050406030204" pitchFamily="18" charset="0"/>
                <a:sym typeface="Wingdings" panose="05000000000000000000" pitchFamily="2" charset="2"/>
              </a:rPr>
              <a:t>knowledges</a:t>
            </a:r>
            <a:r>
              <a:rPr lang="it-IT" sz="1400" dirty="0" smtClean="0">
                <a:latin typeface="Cambria" panose="02040503050406030204" pitchFamily="18" charset="0"/>
                <a:sym typeface="Wingdings" panose="05000000000000000000" pitchFamily="2" charset="2"/>
              </a:rPr>
              <a:t> for </a:t>
            </a:r>
            <a:r>
              <a:rPr lang="it-IT" sz="1400" dirty="0" err="1" smtClean="0">
                <a:latin typeface="Cambria" panose="02040503050406030204" pitchFamily="18" charset="0"/>
                <a:sym typeface="Wingdings" panose="05000000000000000000" pitchFamily="2" charset="2"/>
              </a:rPr>
              <a:t>all</a:t>
            </a:r>
            <a:r>
              <a:rPr lang="it-IT" sz="1400" dirty="0" smtClean="0">
                <a:latin typeface="Cambria" panose="02040503050406030204" pitchFamily="18" charset="0"/>
                <a:sym typeface="Wingdings" panose="05000000000000000000" pitchFamily="2" charset="2"/>
              </a:rPr>
              <a:t> the </a:t>
            </a:r>
            <a:r>
              <a:rPr lang="it-IT" sz="1400" dirty="0" err="1" smtClean="0">
                <a:latin typeface="Cambria" panose="02040503050406030204" pitchFamily="18" charset="0"/>
                <a:sym typeface="Wingdings" panose="05000000000000000000" pitchFamily="2" charset="2"/>
              </a:rPr>
              <a:t>farmers</a:t>
            </a:r>
            <a:r>
              <a:rPr lang="it-IT" sz="1400" dirty="0" smtClean="0">
                <a:latin typeface="Cambria" panose="02040503050406030204" pitchFamily="18" charset="0"/>
                <a:sym typeface="Wingdings" panose="05000000000000000000" pitchFamily="2" charset="2"/>
              </a:rPr>
              <a:t> and </a:t>
            </a:r>
            <a:r>
              <a:rPr lang="it-IT" sz="1400" dirty="0" err="1" smtClean="0">
                <a:latin typeface="Cambria" panose="02040503050406030204" pitchFamily="18" charset="0"/>
                <a:sym typeface="Wingdings" panose="05000000000000000000" pitchFamily="2" charset="2"/>
              </a:rPr>
              <a:t>subjects</a:t>
            </a:r>
            <a:r>
              <a:rPr lang="it-IT" sz="1400" dirty="0" smtClean="0">
                <a:latin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it-IT" sz="1400" dirty="0" err="1" smtClean="0">
                <a:latin typeface="Cambria" panose="02040503050406030204" pitchFamily="18" charset="0"/>
                <a:sym typeface="Wingdings" panose="05000000000000000000" pitchFamily="2" charset="2"/>
              </a:rPr>
              <a:t>operating</a:t>
            </a:r>
            <a:r>
              <a:rPr lang="it-IT" sz="1400" dirty="0" smtClean="0">
                <a:latin typeface="Cambria" panose="02040503050406030204" pitchFamily="18" charset="0"/>
                <a:sym typeface="Wingdings" panose="05000000000000000000" pitchFamily="2" charset="2"/>
              </a:rPr>
              <a:t> in </a:t>
            </a:r>
            <a:r>
              <a:rPr lang="it-IT" sz="1400" dirty="0" err="1" smtClean="0">
                <a:latin typeface="Cambria" panose="02040503050406030204" pitchFamily="18" charset="0"/>
                <a:sym typeface="Wingdings" panose="05000000000000000000" pitchFamily="2" charset="2"/>
              </a:rPr>
              <a:t>rural</a:t>
            </a:r>
            <a:r>
              <a:rPr lang="it-IT" sz="1400" dirty="0" smtClean="0">
                <a:latin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it-IT" sz="1400" dirty="0" err="1" smtClean="0">
                <a:latin typeface="Cambria" panose="02040503050406030204" pitchFamily="18" charset="0"/>
                <a:sym typeface="Wingdings" panose="05000000000000000000" pitchFamily="2" charset="2"/>
              </a:rPr>
              <a:t>areas</a:t>
            </a:r>
            <a:r>
              <a:rPr lang="it-IT" sz="1400" dirty="0" smtClean="0">
                <a:latin typeface="Cambria" panose="02040503050406030204" pitchFamily="18" charset="0"/>
                <a:sym typeface="Wingdings" panose="05000000000000000000" pitchFamily="2" charset="2"/>
              </a:rPr>
              <a:t>. </a:t>
            </a:r>
            <a:r>
              <a:rPr lang="it-IT" sz="1400" dirty="0" err="1" smtClean="0">
                <a:latin typeface="Cambria" panose="02040503050406030204" pitchFamily="18" charset="0"/>
                <a:sym typeface="Wingdings" panose="05000000000000000000" pitchFamily="2" charset="2"/>
              </a:rPr>
              <a:t>This</a:t>
            </a:r>
            <a:r>
              <a:rPr lang="it-IT" sz="1400" dirty="0" smtClean="0">
                <a:latin typeface="Cambria" panose="02040503050406030204" pitchFamily="18" charset="0"/>
                <a:sym typeface="Wingdings" panose="05000000000000000000" pitchFamily="2" charset="2"/>
              </a:rPr>
              <a:t> can be more </a:t>
            </a:r>
            <a:r>
              <a:rPr lang="it-IT" sz="1400" dirty="0" err="1" smtClean="0">
                <a:latin typeface="Cambria" panose="02040503050406030204" pitchFamily="18" charset="0"/>
                <a:sym typeface="Wingdings" panose="05000000000000000000" pitchFamily="2" charset="2"/>
              </a:rPr>
              <a:t>effective</a:t>
            </a:r>
            <a:r>
              <a:rPr lang="it-IT" sz="1400" dirty="0" smtClean="0">
                <a:latin typeface="Cambria" panose="02040503050406030204" pitchFamily="18" charset="0"/>
                <a:sym typeface="Wingdings" panose="05000000000000000000" pitchFamily="2" charset="2"/>
              </a:rPr>
              <a:t> and </a:t>
            </a:r>
            <a:r>
              <a:rPr lang="it-IT" sz="1400" dirty="0" err="1" smtClean="0">
                <a:latin typeface="Cambria" panose="02040503050406030204" pitchFamily="18" charset="0"/>
                <a:sym typeface="Wingdings" panose="05000000000000000000" pitchFamily="2" charset="2"/>
              </a:rPr>
              <a:t>efficient</a:t>
            </a:r>
            <a:r>
              <a:rPr lang="it-IT" sz="1400" dirty="0" smtClean="0">
                <a:latin typeface="Cambria" panose="02040503050406030204" pitchFamily="18" charset="0"/>
                <a:sym typeface="Wingdings" panose="05000000000000000000" pitchFamily="2" charset="2"/>
              </a:rPr>
              <a:t>.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1400" dirty="0" smtClean="0">
                <a:latin typeface="Cambria" panose="02040503050406030204" pitchFamily="18" charset="0"/>
                <a:sym typeface="Wingdings" panose="05000000000000000000" pitchFamily="2" charset="2"/>
              </a:rPr>
              <a:t>The source of information and the </a:t>
            </a:r>
            <a:r>
              <a:rPr lang="it-IT" sz="1400" dirty="0" err="1" smtClean="0">
                <a:latin typeface="Cambria" panose="02040503050406030204" pitchFamily="18" charset="0"/>
                <a:sym typeface="Wingdings" panose="05000000000000000000" pitchFamily="2" charset="2"/>
              </a:rPr>
              <a:t>knowledge</a:t>
            </a:r>
            <a:r>
              <a:rPr lang="it-IT" sz="1400" dirty="0" smtClean="0">
                <a:latin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it-IT" sz="1400" dirty="0" err="1" smtClean="0">
                <a:latin typeface="Cambria" panose="02040503050406030204" pitchFamily="18" charset="0"/>
                <a:sym typeface="Wingdings" panose="05000000000000000000" pitchFamily="2" charset="2"/>
              </a:rPr>
              <a:t>needs</a:t>
            </a:r>
            <a:r>
              <a:rPr lang="it-IT" sz="1400" dirty="0" smtClean="0">
                <a:latin typeface="Cambria" panose="02040503050406030204" pitchFamily="18" charset="0"/>
                <a:sym typeface="Wingdings" panose="05000000000000000000" pitchFamily="2" charset="2"/>
              </a:rPr>
              <a:t> of </a:t>
            </a:r>
            <a:r>
              <a:rPr lang="it-IT" sz="1400" dirty="0" err="1" smtClean="0">
                <a:latin typeface="Cambria" panose="02040503050406030204" pitchFamily="18" charset="0"/>
                <a:sym typeface="Wingdings" panose="05000000000000000000" pitchFamily="2" charset="2"/>
              </a:rPr>
              <a:t>farmers</a:t>
            </a:r>
            <a:r>
              <a:rPr lang="it-IT" sz="1400" dirty="0" smtClean="0">
                <a:latin typeface="Cambria" panose="02040503050406030204" pitchFamily="18" charset="0"/>
                <a:sym typeface="Wingdings" panose="05000000000000000000" pitchFamily="2" charset="2"/>
              </a:rPr>
              <a:t> are </a:t>
            </a:r>
            <a:r>
              <a:rPr lang="it-IT" sz="1400" dirty="0" err="1" smtClean="0">
                <a:latin typeface="Cambria" panose="02040503050406030204" pitchFamily="18" charset="0"/>
                <a:sym typeface="Wingdings" panose="05000000000000000000" pitchFamily="2" charset="2"/>
              </a:rPr>
              <a:t>increased</a:t>
            </a:r>
            <a:r>
              <a:rPr lang="it-IT" sz="1400" dirty="0" smtClean="0">
                <a:latin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it-IT" sz="1400" dirty="0" err="1" smtClean="0">
                <a:latin typeface="Cambria" panose="02040503050406030204" pitchFamily="18" charset="0"/>
                <a:sym typeface="Wingdings" panose="05000000000000000000" pitchFamily="2" charset="2"/>
              </a:rPr>
              <a:t>during</a:t>
            </a:r>
            <a:r>
              <a:rPr lang="it-IT" sz="1400" dirty="0" smtClean="0">
                <a:latin typeface="Cambria" panose="02040503050406030204" pitchFamily="18" charset="0"/>
                <a:sym typeface="Wingdings" panose="05000000000000000000" pitchFamily="2" charset="2"/>
              </a:rPr>
              <a:t> the time, </a:t>
            </a:r>
            <a:r>
              <a:rPr lang="it-IT" sz="1400" dirty="0" err="1" smtClean="0">
                <a:latin typeface="Cambria" panose="02040503050406030204" pitchFamily="18" charset="0"/>
                <a:sym typeface="Wingdings" panose="05000000000000000000" pitchFamily="2" charset="2"/>
              </a:rPr>
              <a:t>became</a:t>
            </a:r>
            <a:r>
              <a:rPr lang="it-IT" sz="1400" dirty="0" smtClean="0">
                <a:latin typeface="Cambria" panose="02040503050406030204" pitchFamily="18" charset="0"/>
                <a:sym typeface="Wingdings" panose="05000000000000000000" pitchFamily="2" charset="2"/>
              </a:rPr>
              <a:t> more </a:t>
            </a:r>
            <a:r>
              <a:rPr lang="it-IT" sz="1400" dirty="0" err="1" smtClean="0">
                <a:latin typeface="Cambria" panose="02040503050406030204" pitchFamily="18" charset="0"/>
                <a:sym typeface="Wingdings" panose="05000000000000000000" pitchFamily="2" charset="2"/>
              </a:rPr>
              <a:t>complex</a:t>
            </a:r>
            <a:r>
              <a:rPr lang="it-IT" sz="1400" dirty="0" smtClean="0">
                <a:latin typeface="Cambria" panose="02040503050406030204" pitchFamily="18" charset="0"/>
                <a:sym typeface="Wingdings" panose="05000000000000000000" pitchFamily="2" charset="2"/>
              </a:rPr>
              <a:t>.</a:t>
            </a:r>
            <a:endParaRPr lang="it-IT" sz="1400" dirty="0" smtClean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29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re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268760"/>
            <a:ext cx="2303923" cy="1257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stituto Sperimentale per la Floricoltura di Sanrem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75" y="556556"/>
            <a:ext cx="1494406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9" descr="C:\Sonia\LAVORO SONIA\Amministrazione\Nuova Grafica INEA\Immagin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8073" y="534616"/>
            <a:ext cx="1299382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643075" y="2636912"/>
            <a:ext cx="7597011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 smtClean="0">
                <a:latin typeface="Cambria" panose="02040503050406030204" pitchFamily="18" charset="0"/>
              </a:rPr>
              <a:t>CREA – Council for Agricultural Research and Agricultural Economics Analysis born in 2015 as a merge of </a:t>
            </a:r>
            <a:r>
              <a:rPr lang="en-US" sz="1600" b="1" dirty="0" smtClean="0">
                <a:latin typeface="Cambria" panose="02040503050406030204" pitchFamily="18" charset="0"/>
              </a:rPr>
              <a:t>CRA</a:t>
            </a:r>
            <a:r>
              <a:rPr lang="en-US" sz="1600" dirty="0" smtClean="0">
                <a:latin typeface="Cambria" panose="02040503050406030204" pitchFamily="18" charset="0"/>
              </a:rPr>
              <a:t> and </a:t>
            </a:r>
            <a:r>
              <a:rPr lang="en-US" sz="1600" b="1" dirty="0" smtClean="0">
                <a:latin typeface="Cambria" panose="02040503050406030204" pitchFamily="18" charset="0"/>
              </a:rPr>
              <a:t>INEA</a:t>
            </a:r>
            <a:r>
              <a:rPr lang="en-US" sz="1600" dirty="0" smtClean="0">
                <a:latin typeface="Cambria" panose="02040503050406030204" pitchFamily="18" charset="0"/>
              </a:rPr>
              <a:t>, two agencies that operated under the supervision of the Ministry of Agricultural, Food and Forestry Policies. </a:t>
            </a:r>
          </a:p>
          <a:p>
            <a:pPr algn="just"/>
            <a:endParaRPr lang="en-US" sz="1600" dirty="0">
              <a:latin typeface="Cambria" panose="02040503050406030204" pitchFamily="18" charset="0"/>
            </a:endParaRPr>
          </a:p>
          <a:p>
            <a:pPr algn="just"/>
            <a:r>
              <a:rPr lang="en-US" sz="1600" dirty="0" smtClean="0">
                <a:latin typeface="Cambria" panose="02040503050406030204" pitchFamily="18" charset="0"/>
              </a:rPr>
              <a:t>The objective of the reorganization is to have a better coordination and optimization of administrative, economic and organizational efforts done to promote the Italian agriculture and </a:t>
            </a:r>
            <a:r>
              <a:rPr lang="en-US" sz="1600" dirty="0" err="1" smtClean="0">
                <a:latin typeface="Cambria" panose="02040503050406030204" pitchFamily="18" charset="0"/>
              </a:rPr>
              <a:t>agri</a:t>
            </a:r>
            <a:r>
              <a:rPr lang="en-US" sz="1600" dirty="0" smtClean="0">
                <a:latin typeface="Cambria" panose="02040503050406030204" pitchFamily="18" charset="0"/>
              </a:rPr>
              <a:t>-food industry. CREA consists of 12 </a:t>
            </a:r>
            <a:r>
              <a:rPr lang="en-US" sz="1600" dirty="0" err="1" smtClean="0">
                <a:latin typeface="Cambria" panose="02040503050406030204" pitchFamily="18" charset="0"/>
              </a:rPr>
              <a:t>centres</a:t>
            </a:r>
            <a:r>
              <a:rPr lang="en-US" sz="1600" dirty="0" smtClean="0">
                <a:latin typeface="Cambria" panose="02040503050406030204" pitchFamily="18" charset="0"/>
              </a:rPr>
              <a:t>:</a:t>
            </a:r>
          </a:p>
          <a:p>
            <a:pPr marL="285750" indent="-285750" algn="just">
              <a:buFontTx/>
              <a:buChar char="-"/>
            </a:pPr>
            <a:r>
              <a:rPr lang="en-US" sz="1600" dirty="0" smtClean="0">
                <a:latin typeface="Cambria" panose="02040503050406030204" pitchFamily="18" charset="0"/>
              </a:rPr>
              <a:t>6 related to specific areas: genomics </a:t>
            </a:r>
            <a:r>
              <a:rPr lang="en-US" sz="1600" dirty="0">
                <a:latin typeface="Cambria" panose="02040503050406030204" pitchFamily="18" charset="0"/>
              </a:rPr>
              <a:t>and bioinformatics; agriculture and environment; protection and certification; agricultural engineering and processing; food and nutrition; </a:t>
            </a:r>
            <a:r>
              <a:rPr lang="en-US" sz="1600" u="sng" dirty="0">
                <a:latin typeface="Cambria" panose="02040503050406030204" pitchFamily="18" charset="0"/>
              </a:rPr>
              <a:t>policies and </a:t>
            </a:r>
            <a:r>
              <a:rPr lang="en-US" sz="1600" u="sng" dirty="0" err="1" smtClean="0">
                <a:latin typeface="Cambria" panose="02040503050406030204" pitchFamily="18" charset="0"/>
              </a:rPr>
              <a:t>bioeconomy</a:t>
            </a:r>
            <a:endParaRPr lang="en-US" sz="1600" u="sng" dirty="0" smtClean="0">
              <a:latin typeface="Cambria" panose="020405030504060302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en-US" sz="1600" dirty="0" smtClean="0">
                <a:latin typeface="Cambria" panose="02040503050406030204" pitchFamily="18" charset="0"/>
              </a:rPr>
              <a:t>6 </a:t>
            </a:r>
            <a:r>
              <a:rPr lang="en-US" sz="1600" dirty="0">
                <a:latin typeface="Cambria" panose="02040503050406030204" pitchFamily="18" charset="0"/>
              </a:rPr>
              <a:t>related to the supply </a:t>
            </a:r>
            <a:r>
              <a:rPr lang="en-US" sz="1600" dirty="0" smtClean="0">
                <a:latin typeface="Cambria" panose="02040503050406030204" pitchFamily="18" charset="0"/>
              </a:rPr>
              <a:t>chain: crops </a:t>
            </a:r>
            <a:r>
              <a:rPr lang="en-US" sz="1600" dirty="0">
                <a:latin typeface="Cambria" panose="02040503050406030204" pitchFamily="18" charset="0"/>
              </a:rPr>
              <a:t>and industrial crops; arboriculture; viticulture and enology; horticulture and floriculture; animal husbandry and aquaculture; forests and wood products</a:t>
            </a:r>
            <a:r>
              <a:rPr lang="en-US" sz="1600" dirty="0" smtClean="0">
                <a:latin typeface="Cambria" panose="02040503050406030204" pitchFamily="18" charset="0"/>
              </a:rPr>
              <a:t>.</a:t>
            </a:r>
          </a:p>
          <a:p>
            <a:pPr marL="285750" indent="-285750" algn="just">
              <a:buFontTx/>
              <a:buChar char="-"/>
            </a:pPr>
            <a:endParaRPr lang="en-US" sz="1600" dirty="0">
              <a:latin typeface="Cambria" panose="02040503050406030204" pitchFamily="18" charset="0"/>
            </a:endParaRPr>
          </a:p>
          <a:p>
            <a:pPr marL="285750" indent="-285750" algn="just">
              <a:buFontTx/>
              <a:buChar char="-"/>
            </a:pPr>
            <a:endParaRPr lang="en-US" sz="1600" dirty="0" smtClean="0">
              <a:latin typeface="Cambria" panose="02040503050406030204" pitchFamily="18" charset="0"/>
            </a:endParaRPr>
          </a:p>
          <a:p>
            <a:pPr algn="just"/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hlinkClick r:id="rId6"/>
              </a:rPr>
              <a:t>http://sito.entecra.it/portale/index2.php</a:t>
            </a:r>
            <a:endParaRPr lang="en-US" sz="1600" dirty="0" smtClean="0"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pPr algn="just"/>
            <a:endParaRPr lang="en-US" sz="1600" dirty="0">
              <a:latin typeface="Cambria" panose="02040503050406030204" pitchFamily="18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630202" y="1412361"/>
            <a:ext cx="14944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>
                <a:latin typeface="Cambria" panose="02040503050406030204" pitchFamily="18" charset="0"/>
              </a:rPr>
              <a:t>CRA </a:t>
            </a:r>
          </a:p>
          <a:p>
            <a:pPr algn="ctr"/>
            <a:r>
              <a:rPr lang="it-IT" sz="1400" dirty="0" err="1" smtClean="0">
                <a:latin typeface="Cambria" panose="02040503050406030204" pitchFamily="18" charset="0"/>
              </a:rPr>
              <a:t>Council</a:t>
            </a:r>
            <a:r>
              <a:rPr lang="it-IT" sz="1400" dirty="0" smtClean="0">
                <a:latin typeface="Cambria" panose="02040503050406030204" pitchFamily="18" charset="0"/>
              </a:rPr>
              <a:t> for </a:t>
            </a:r>
            <a:r>
              <a:rPr lang="it-IT" sz="1400" dirty="0" err="1" smtClean="0">
                <a:latin typeface="Cambria" panose="02040503050406030204" pitchFamily="18" charset="0"/>
              </a:rPr>
              <a:t>Agricultural</a:t>
            </a:r>
            <a:r>
              <a:rPr lang="it-IT" sz="1400" dirty="0" smtClean="0">
                <a:latin typeface="Cambria" panose="02040503050406030204" pitchFamily="18" charset="0"/>
              </a:rPr>
              <a:t> </a:t>
            </a:r>
            <a:r>
              <a:rPr lang="it-IT" sz="1400" dirty="0" err="1" smtClean="0">
                <a:latin typeface="Cambria" panose="02040503050406030204" pitchFamily="18" charset="0"/>
              </a:rPr>
              <a:t>Research</a:t>
            </a:r>
            <a:endParaRPr lang="it-IT" sz="1400" dirty="0">
              <a:latin typeface="Cambria" panose="02040503050406030204" pitchFamily="18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6478463" y="1398712"/>
            <a:ext cx="17424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>
                <a:latin typeface="Cambria" panose="02040503050406030204" pitchFamily="18" charset="0"/>
              </a:rPr>
              <a:t>INEA </a:t>
            </a:r>
          </a:p>
          <a:p>
            <a:pPr algn="ctr"/>
            <a:r>
              <a:rPr lang="it-IT" sz="1400" dirty="0" smtClean="0">
                <a:latin typeface="Cambria" panose="02040503050406030204" pitchFamily="18" charset="0"/>
              </a:rPr>
              <a:t>National </a:t>
            </a:r>
            <a:r>
              <a:rPr lang="it-IT" sz="1400" dirty="0" err="1" smtClean="0">
                <a:latin typeface="Cambria" panose="02040503050406030204" pitchFamily="18" charset="0"/>
              </a:rPr>
              <a:t>Institute</a:t>
            </a:r>
            <a:r>
              <a:rPr lang="it-IT" sz="1400" dirty="0" smtClean="0">
                <a:latin typeface="Cambria" panose="02040503050406030204" pitchFamily="18" charset="0"/>
              </a:rPr>
              <a:t> of </a:t>
            </a:r>
            <a:r>
              <a:rPr lang="it-IT" sz="1400" dirty="0" err="1" smtClean="0">
                <a:latin typeface="Cambria" panose="02040503050406030204" pitchFamily="18" charset="0"/>
              </a:rPr>
              <a:t>Agricultural</a:t>
            </a:r>
            <a:r>
              <a:rPr lang="it-IT" sz="1400" dirty="0" smtClean="0">
                <a:latin typeface="Cambria" panose="02040503050406030204" pitchFamily="18" charset="0"/>
              </a:rPr>
              <a:t> </a:t>
            </a:r>
            <a:r>
              <a:rPr lang="it-IT" sz="1400" dirty="0" err="1" smtClean="0">
                <a:latin typeface="Cambria" panose="02040503050406030204" pitchFamily="18" charset="0"/>
              </a:rPr>
              <a:t>Economics</a:t>
            </a:r>
            <a:endParaRPr lang="it-IT" sz="1400" dirty="0">
              <a:latin typeface="Cambria" panose="02040503050406030204" pitchFamily="18" charset="0"/>
            </a:endParaRPr>
          </a:p>
        </p:txBody>
      </p:sp>
      <p:cxnSp>
        <p:nvCxnSpPr>
          <p:cNvPr id="11" name="Connettore 2 10"/>
          <p:cNvCxnSpPr/>
          <p:nvPr/>
        </p:nvCxnSpPr>
        <p:spPr>
          <a:xfrm>
            <a:off x="2411760" y="908720"/>
            <a:ext cx="4032448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ccia in giù 11"/>
          <p:cNvSpPr/>
          <p:nvPr/>
        </p:nvSpPr>
        <p:spPr>
          <a:xfrm>
            <a:off x="3995936" y="1052736"/>
            <a:ext cx="432048" cy="3459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592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904239" y="0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it-IT" cap="small" dirty="0" err="1" smtClean="0">
                <a:latin typeface="Cambria" panose="02040503050406030204" pitchFamily="18" charset="0"/>
              </a:rPr>
              <a:t>Structural</a:t>
            </a:r>
            <a:r>
              <a:rPr lang="it-IT" cap="small" dirty="0" smtClean="0">
                <a:latin typeface="Cambria" panose="02040503050406030204" pitchFamily="18" charset="0"/>
              </a:rPr>
              <a:t> </a:t>
            </a:r>
            <a:r>
              <a:rPr lang="it-IT" cap="small" dirty="0" err="1" smtClean="0">
                <a:latin typeface="Cambria" panose="02040503050406030204" pitchFamily="18" charset="0"/>
              </a:rPr>
              <a:t>characteristics</a:t>
            </a:r>
            <a:r>
              <a:rPr lang="it-IT" cap="small" dirty="0" smtClean="0">
                <a:latin typeface="Cambria" panose="02040503050406030204" pitchFamily="18" charset="0"/>
              </a:rPr>
              <a:t> of </a:t>
            </a:r>
            <a:r>
              <a:rPr lang="it-IT" cap="small" dirty="0" err="1" smtClean="0">
                <a:latin typeface="Cambria" panose="02040503050406030204" pitchFamily="18" charset="0"/>
              </a:rPr>
              <a:t>Agricultural</a:t>
            </a:r>
            <a:r>
              <a:rPr lang="it-IT" cap="small" dirty="0" smtClean="0">
                <a:latin typeface="Cambria" panose="02040503050406030204" pitchFamily="18" charset="0"/>
              </a:rPr>
              <a:t> Sector in </a:t>
            </a:r>
            <a:r>
              <a:rPr lang="it-IT" cap="small" dirty="0" err="1" smtClean="0">
                <a:latin typeface="Cambria" panose="02040503050406030204" pitchFamily="18" charset="0"/>
              </a:rPr>
              <a:t>Italy</a:t>
            </a:r>
            <a:r>
              <a:rPr lang="it-IT" cap="small" dirty="0" smtClean="0">
                <a:latin typeface="Cambria" panose="02040503050406030204" pitchFamily="18" charset="0"/>
              </a:rPr>
              <a:t> (1)</a:t>
            </a:r>
          </a:p>
        </p:txBody>
      </p:sp>
      <p:sp>
        <p:nvSpPr>
          <p:cNvPr id="2" name="Rettangolo 1"/>
          <p:cNvSpPr/>
          <p:nvPr/>
        </p:nvSpPr>
        <p:spPr>
          <a:xfrm>
            <a:off x="347679" y="3068960"/>
            <a:ext cx="8374118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it-IT" sz="1500" dirty="0" err="1" smtClean="0">
                <a:latin typeface="Cambria" panose="02040503050406030204" pitchFamily="18" charset="0"/>
              </a:rPr>
              <a:t>Italy</a:t>
            </a:r>
            <a:r>
              <a:rPr lang="it-IT" sz="1500" dirty="0" smtClean="0">
                <a:latin typeface="Cambria" panose="02040503050406030204" pitchFamily="18" charset="0"/>
              </a:rPr>
              <a:t> </a:t>
            </a:r>
            <a:r>
              <a:rPr lang="it-IT" sz="1500" dirty="0" err="1" smtClean="0">
                <a:latin typeface="Cambria" panose="02040503050406030204" pitchFamily="18" charset="0"/>
              </a:rPr>
              <a:t>is</a:t>
            </a:r>
            <a:r>
              <a:rPr lang="it-IT" sz="1500" dirty="0" smtClean="0">
                <a:latin typeface="Cambria" panose="02040503050406030204" pitchFamily="18" charset="0"/>
              </a:rPr>
              <a:t> </a:t>
            </a:r>
            <a:r>
              <a:rPr lang="it-IT" sz="1500" dirty="0" err="1" smtClean="0">
                <a:latin typeface="Cambria" panose="02040503050406030204" pitchFamily="18" charset="0"/>
              </a:rPr>
              <a:t>characterized</a:t>
            </a:r>
            <a:r>
              <a:rPr lang="it-IT" sz="1500" dirty="0" smtClean="0">
                <a:latin typeface="Cambria" panose="02040503050406030204" pitchFamily="18" charset="0"/>
              </a:rPr>
              <a:t> by a high </a:t>
            </a:r>
            <a:r>
              <a:rPr lang="it-IT" sz="1500" dirty="0" err="1" smtClean="0">
                <a:latin typeface="Cambria" panose="02040503050406030204" pitchFamily="18" charset="0"/>
              </a:rPr>
              <a:t>diversity</a:t>
            </a:r>
            <a:r>
              <a:rPr lang="it-IT" sz="1500" dirty="0" smtClean="0">
                <a:latin typeface="Cambria" panose="02040503050406030204" pitchFamily="18" charset="0"/>
              </a:rPr>
              <a:t> in </a:t>
            </a:r>
            <a:r>
              <a:rPr lang="it-IT" sz="1500" dirty="0" err="1" smtClean="0">
                <a:latin typeface="Cambria" panose="02040503050406030204" pitchFamily="18" charset="0"/>
              </a:rPr>
              <a:t>farming</a:t>
            </a:r>
            <a:r>
              <a:rPr lang="it-IT" sz="1500" dirty="0" smtClean="0">
                <a:latin typeface="Cambria" panose="02040503050406030204" pitchFamily="18" charset="0"/>
              </a:rPr>
              <a:t> </a:t>
            </a:r>
            <a:r>
              <a:rPr lang="it-IT" sz="1500" dirty="0" err="1" smtClean="0">
                <a:latin typeface="Cambria" panose="02040503050406030204" pitchFamily="18" charset="0"/>
              </a:rPr>
              <a:t>systems</a:t>
            </a:r>
            <a:r>
              <a:rPr lang="it-IT" sz="1500" dirty="0" smtClean="0">
                <a:latin typeface="Cambria" panose="02040503050406030204" pitchFamily="18" charset="0"/>
              </a:rPr>
              <a:t>: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1500" dirty="0" err="1" smtClean="0">
                <a:latin typeface="Cambria" panose="02040503050406030204" pitchFamily="18" charset="0"/>
              </a:rPr>
              <a:t>Heterogeneity</a:t>
            </a:r>
            <a:r>
              <a:rPr lang="it-IT" sz="1500" dirty="0" smtClean="0">
                <a:latin typeface="Cambria" panose="02040503050406030204" pitchFamily="18" charset="0"/>
              </a:rPr>
              <a:t> of </a:t>
            </a:r>
            <a:r>
              <a:rPr lang="it-IT" sz="1500" dirty="0" err="1" smtClean="0">
                <a:latin typeface="Cambria" panose="02040503050406030204" pitchFamily="18" charset="0"/>
              </a:rPr>
              <a:t>climatic</a:t>
            </a:r>
            <a:r>
              <a:rPr lang="it-IT" sz="1500" dirty="0" smtClean="0">
                <a:latin typeface="Cambria" panose="02040503050406030204" pitchFamily="18" charset="0"/>
              </a:rPr>
              <a:t> and </a:t>
            </a:r>
            <a:r>
              <a:rPr lang="it-IT" sz="1500" dirty="0" err="1" smtClean="0">
                <a:latin typeface="Cambria" panose="02040503050406030204" pitchFamily="18" charset="0"/>
              </a:rPr>
              <a:t>soil</a:t>
            </a:r>
            <a:r>
              <a:rPr lang="it-IT" sz="1500" dirty="0" smtClean="0">
                <a:latin typeface="Cambria" panose="02040503050406030204" pitchFamily="18" charset="0"/>
              </a:rPr>
              <a:t> </a:t>
            </a:r>
            <a:r>
              <a:rPr lang="it-IT" sz="1500" dirty="0" err="1" smtClean="0">
                <a:latin typeface="Cambria" panose="02040503050406030204" pitchFamily="18" charset="0"/>
              </a:rPr>
              <a:t>conditions</a:t>
            </a:r>
            <a:r>
              <a:rPr lang="it-IT" sz="1500" dirty="0" smtClean="0">
                <a:latin typeface="Cambria" panose="02040503050406030204" pitchFamily="18" charset="0"/>
              </a:rPr>
              <a:t> (</a:t>
            </a:r>
            <a:r>
              <a:rPr lang="it-IT" sz="1500" dirty="0" err="1" smtClean="0">
                <a:latin typeface="Cambria" panose="02040503050406030204" pitchFamily="18" charset="0"/>
              </a:rPr>
              <a:t>hilly</a:t>
            </a:r>
            <a:r>
              <a:rPr lang="it-IT" sz="1500" dirty="0" smtClean="0">
                <a:latin typeface="Cambria" panose="02040503050406030204" pitchFamily="18" charset="0"/>
              </a:rPr>
              <a:t> </a:t>
            </a:r>
            <a:r>
              <a:rPr lang="it-IT" sz="1500" dirty="0" err="1" smtClean="0">
                <a:latin typeface="Cambria" panose="02040503050406030204" pitchFamily="18" charset="0"/>
              </a:rPr>
              <a:t>land</a:t>
            </a:r>
            <a:r>
              <a:rPr lang="it-IT" sz="1500" dirty="0" smtClean="0">
                <a:latin typeface="Cambria" panose="02040503050406030204" pitchFamily="18" charset="0"/>
              </a:rPr>
              <a:t> 41.6%; </a:t>
            </a:r>
            <a:r>
              <a:rPr lang="it-IT" sz="1500" dirty="0" err="1" smtClean="0">
                <a:latin typeface="Cambria" panose="02040503050406030204" pitchFamily="18" charset="0"/>
              </a:rPr>
              <a:t>mountainous</a:t>
            </a:r>
            <a:r>
              <a:rPr lang="it-IT" sz="1500" dirty="0" smtClean="0">
                <a:latin typeface="Cambria" panose="02040503050406030204" pitchFamily="18" charset="0"/>
              </a:rPr>
              <a:t> 35,2%; </a:t>
            </a:r>
            <a:r>
              <a:rPr lang="it-IT" sz="1500" dirty="0" err="1" smtClean="0">
                <a:latin typeface="Cambria" panose="02040503050406030204" pitchFamily="18" charset="0"/>
              </a:rPr>
              <a:t>lowland</a:t>
            </a:r>
            <a:r>
              <a:rPr lang="it-IT" sz="1500" dirty="0" smtClean="0">
                <a:latin typeface="Cambria" panose="02040503050406030204" pitchFamily="18" charset="0"/>
              </a:rPr>
              <a:t> 23,2%)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1500" dirty="0" err="1" smtClean="0">
                <a:latin typeface="Cambria" panose="02040503050406030204" pitchFamily="18" charset="0"/>
              </a:rPr>
              <a:t>Differences</a:t>
            </a:r>
            <a:r>
              <a:rPr lang="it-IT" sz="1500" dirty="0" smtClean="0">
                <a:latin typeface="Cambria" panose="02040503050406030204" pitchFamily="18" charset="0"/>
              </a:rPr>
              <a:t> in </a:t>
            </a:r>
            <a:r>
              <a:rPr lang="it-IT" sz="1500" dirty="0" err="1" smtClean="0">
                <a:latin typeface="Cambria" panose="02040503050406030204" pitchFamily="18" charset="0"/>
              </a:rPr>
              <a:t>local</a:t>
            </a:r>
            <a:r>
              <a:rPr lang="it-IT" sz="1500" dirty="0" smtClean="0">
                <a:latin typeface="Cambria" panose="02040503050406030204" pitchFamily="18" charset="0"/>
              </a:rPr>
              <a:t> </a:t>
            </a:r>
            <a:r>
              <a:rPr lang="it-IT" sz="1500" dirty="0" err="1" smtClean="0">
                <a:latin typeface="Cambria" panose="02040503050406030204" pitchFamily="18" charset="0"/>
              </a:rPr>
              <a:t>institutional</a:t>
            </a:r>
            <a:r>
              <a:rPr lang="it-IT" sz="1500" dirty="0" smtClean="0">
                <a:latin typeface="Cambria" panose="02040503050406030204" pitchFamily="18" charset="0"/>
              </a:rPr>
              <a:t> </a:t>
            </a:r>
            <a:r>
              <a:rPr lang="it-IT" sz="1500" dirty="0" err="1" smtClean="0">
                <a:latin typeface="Cambria" panose="02040503050406030204" pitchFamily="18" charset="0"/>
              </a:rPr>
              <a:t>arrangements</a:t>
            </a:r>
            <a:r>
              <a:rPr lang="it-IT" sz="1500" dirty="0" smtClean="0">
                <a:latin typeface="Cambria" panose="02040503050406030204" pitchFamily="18" charset="0"/>
              </a:rPr>
              <a:t> (</a:t>
            </a:r>
            <a:r>
              <a:rPr lang="it-IT" sz="1500" dirty="0" err="1" smtClean="0">
                <a:latin typeface="Cambria" panose="02040503050406030204" pitchFamily="18" charset="0"/>
              </a:rPr>
              <a:t>agriculture</a:t>
            </a:r>
            <a:r>
              <a:rPr lang="it-IT" sz="1500" dirty="0" smtClean="0">
                <a:latin typeface="Cambria" panose="02040503050406030204" pitchFamily="18" charset="0"/>
              </a:rPr>
              <a:t> </a:t>
            </a:r>
            <a:r>
              <a:rPr lang="it-IT" sz="1500" dirty="0" err="1" smtClean="0">
                <a:latin typeface="Cambria" panose="02040503050406030204" pitchFamily="18" charset="0"/>
              </a:rPr>
              <a:t>managed</a:t>
            </a:r>
            <a:r>
              <a:rPr lang="it-IT" sz="1500" dirty="0" smtClean="0">
                <a:latin typeface="Cambria" panose="02040503050406030204" pitchFamily="18" charset="0"/>
              </a:rPr>
              <a:t> </a:t>
            </a:r>
            <a:r>
              <a:rPr lang="it-IT" sz="1500" dirty="0" err="1" smtClean="0">
                <a:latin typeface="Cambria" panose="02040503050406030204" pitchFamily="18" charset="0"/>
              </a:rPr>
              <a:t>at</a:t>
            </a:r>
            <a:r>
              <a:rPr lang="it-IT" sz="1500" dirty="0" smtClean="0">
                <a:latin typeface="Cambria" panose="02040503050406030204" pitchFamily="18" charset="0"/>
              </a:rPr>
              <a:t> a </a:t>
            </a:r>
            <a:r>
              <a:rPr lang="it-IT" sz="1500" dirty="0" err="1" smtClean="0">
                <a:latin typeface="Cambria" panose="02040503050406030204" pitchFamily="18" charset="0"/>
              </a:rPr>
              <a:t>Regional</a:t>
            </a:r>
            <a:r>
              <a:rPr lang="it-IT" sz="1500" dirty="0" smtClean="0">
                <a:latin typeface="Cambria" panose="02040503050406030204" pitchFamily="18" charset="0"/>
              </a:rPr>
              <a:t> </a:t>
            </a:r>
            <a:r>
              <a:rPr lang="it-IT" sz="1500" dirty="0" err="1" smtClean="0">
                <a:latin typeface="Cambria" panose="02040503050406030204" pitchFamily="18" charset="0"/>
              </a:rPr>
              <a:t>level</a:t>
            </a:r>
            <a:r>
              <a:rPr lang="it-IT" sz="1500" dirty="0" smtClean="0">
                <a:latin typeface="Cambria" panose="02040503050406030204" pitchFamily="18" charset="0"/>
              </a:rPr>
              <a:t>)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1500" dirty="0" err="1" smtClean="0">
                <a:latin typeface="Cambria" panose="02040503050406030204" pitchFamily="18" charset="0"/>
              </a:rPr>
              <a:t>Different</a:t>
            </a:r>
            <a:r>
              <a:rPr lang="it-IT" sz="1500" dirty="0" smtClean="0">
                <a:latin typeface="Cambria" panose="02040503050406030204" pitchFamily="18" charset="0"/>
              </a:rPr>
              <a:t> market </a:t>
            </a:r>
            <a:r>
              <a:rPr lang="it-IT" sz="1500" dirty="0" err="1" smtClean="0">
                <a:latin typeface="Cambria" panose="02040503050406030204" pitchFamily="18" charset="0"/>
              </a:rPr>
              <a:t>opportunities</a:t>
            </a:r>
            <a:r>
              <a:rPr lang="it-IT" sz="1500" dirty="0" smtClean="0">
                <a:latin typeface="Cambria" panose="02040503050406030204" pitchFamily="18" charset="0"/>
              </a:rPr>
              <a:t>: </a:t>
            </a:r>
            <a:r>
              <a:rPr lang="it-IT" sz="1500" dirty="0" err="1" smtClean="0">
                <a:latin typeface="Cambria" panose="02040503050406030204" pitchFamily="18" charset="0"/>
              </a:rPr>
              <a:t>traditional</a:t>
            </a:r>
            <a:r>
              <a:rPr lang="it-IT" sz="1500" dirty="0" smtClean="0">
                <a:latin typeface="Cambria" panose="02040503050406030204" pitchFamily="18" charset="0"/>
              </a:rPr>
              <a:t> </a:t>
            </a:r>
            <a:r>
              <a:rPr lang="it-IT" sz="1500" dirty="0" err="1" smtClean="0">
                <a:latin typeface="Cambria" panose="02040503050406030204" pitchFamily="18" charset="0"/>
              </a:rPr>
              <a:t>agricultural</a:t>
            </a:r>
            <a:r>
              <a:rPr lang="it-IT" sz="1500" dirty="0" smtClean="0">
                <a:latin typeface="Cambria" panose="02040503050406030204" pitchFamily="18" charset="0"/>
              </a:rPr>
              <a:t> </a:t>
            </a:r>
            <a:r>
              <a:rPr lang="it-IT" sz="1500" dirty="0" err="1" smtClean="0">
                <a:latin typeface="Cambria" panose="02040503050406030204" pitchFamily="18" charset="0"/>
              </a:rPr>
              <a:t>commodities</a:t>
            </a:r>
            <a:r>
              <a:rPr lang="it-IT" sz="1500" dirty="0" smtClean="0">
                <a:latin typeface="Cambria" panose="02040503050406030204" pitchFamily="18" charset="0"/>
              </a:rPr>
              <a:t> + non </a:t>
            </a:r>
            <a:r>
              <a:rPr lang="it-IT" sz="1500" dirty="0" err="1" smtClean="0">
                <a:latin typeface="Cambria" panose="02040503050406030204" pitchFamily="18" charset="0"/>
              </a:rPr>
              <a:t>agricultural</a:t>
            </a:r>
            <a:r>
              <a:rPr lang="it-IT" sz="1500" dirty="0" smtClean="0">
                <a:latin typeface="Cambria" panose="02040503050406030204" pitchFamily="18" charset="0"/>
              </a:rPr>
              <a:t> </a:t>
            </a:r>
            <a:r>
              <a:rPr lang="it-IT" sz="1500" dirty="0" err="1" smtClean="0">
                <a:latin typeface="Cambria" panose="02040503050406030204" pitchFamily="18" charset="0"/>
              </a:rPr>
              <a:t>commodities</a:t>
            </a:r>
            <a:r>
              <a:rPr lang="it-IT" sz="1500" dirty="0" smtClean="0">
                <a:latin typeface="Cambria" panose="02040503050406030204" pitchFamily="18" charset="0"/>
              </a:rPr>
              <a:t> (</a:t>
            </a:r>
            <a:r>
              <a:rPr lang="it-IT" sz="1500" dirty="0" err="1" smtClean="0">
                <a:latin typeface="Cambria" panose="02040503050406030204" pitchFamily="18" charset="0"/>
              </a:rPr>
              <a:t>agritourism</a:t>
            </a:r>
            <a:r>
              <a:rPr lang="it-IT" sz="1500" dirty="0" smtClean="0">
                <a:latin typeface="Cambria" panose="02040503050406030204" pitchFamily="18" charset="0"/>
              </a:rPr>
              <a:t>, </a:t>
            </a:r>
            <a:r>
              <a:rPr lang="it-IT" sz="1500" dirty="0" err="1" smtClean="0">
                <a:latin typeface="Cambria" panose="02040503050406030204" pitchFamily="18" charset="0"/>
              </a:rPr>
              <a:t>education</a:t>
            </a:r>
            <a:r>
              <a:rPr lang="it-IT" sz="1500" dirty="0" smtClean="0">
                <a:latin typeface="Cambria" panose="02040503050406030204" pitchFamily="18" charset="0"/>
              </a:rPr>
              <a:t>, green </a:t>
            </a:r>
            <a:r>
              <a:rPr lang="it-IT" sz="1500" dirty="0" err="1" smtClean="0">
                <a:latin typeface="Cambria" panose="02040503050406030204" pitchFamily="18" charset="0"/>
              </a:rPr>
              <a:t>energy</a:t>
            </a:r>
            <a:r>
              <a:rPr lang="it-IT" sz="1500" dirty="0" smtClean="0">
                <a:latin typeface="Cambria" panose="02040503050406030204" pitchFamily="18" charset="0"/>
              </a:rPr>
              <a:t>, </a:t>
            </a:r>
            <a:r>
              <a:rPr lang="it-IT" sz="1500" dirty="0" err="1" smtClean="0">
                <a:latin typeface="Cambria" panose="02040503050406030204" pitchFamily="18" charset="0"/>
              </a:rPr>
              <a:t>pluriactivity</a:t>
            </a:r>
            <a:r>
              <a:rPr lang="it-IT" sz="1500" dirty="0" smtClean="0">
                <a:latin typeface="Cambria" panose="02040503050406030204" pitchFamily="18" charset="0"/>
              </a:rPr>
              <a:t>, etc.); public </a:t>
            </a:r>
            <a:r>
              <a:rPr lang="it-IT" sz="1500" dirty="0" err="1" smtClean="0">
                <a:latin typeface="Cambria" panose="02040503050406030204" pitchFamily="18" charset="0"/>
              </a:rPr>
              <a:t>goods</a:t>
            </a:r>
            <a:r>
              <a:rPr lang="it-IT" sz="1500" dirty="0" smtClean="0">
                <a:latin typeface="Cambria" panose="02040503050406030204" pitchFamily="18" charset="0"/>
              </a:rPr>
              <a:t>.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1500" dirty="0" err="1" smtClean="0">
                <a:latin typeface="Cambria" panose="02040503050406030204" pitchFamily="18" charset="0"/>
              </a:rPr>
              <a:t>Socio-economic</a:t>
            </a:r>
            <a:r>
              <a:rPr lang="it-IT" sz="1500" dirty="0" smtClean="0">
                <a:latin typeface="Cambria" panose="02040503050406030204" pitchFamily="18" charset="0"/>
              </a:rPr>
              <a:t> </a:t>
            </a:r>
            <a:r>
              <a:rPr lang="it-IT" sz="1500" dirty="0" err="1" smtClean="0">
                <a:latin typeface="Cambria" panose="02040503050406030204" pitchFamily="18" charset="0"/>
              </a:rPr>
              <a:t>factors</a:t>
            </a:r>
            <a:endParaRPr lang="it-IT" sz="1500" dirty="0" smtClean="0">
              <a:latin typeface="Cambria" panose="02040503050406030204" pitchFamily="18" charset="0"/>
            </a:endParaRP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1500" dirty="0" err="1" smtClean="0">
                <a:latin typeface="Cambria" panose="02040503050406030204" pitchFamily="18" charset="0"/>
              </a:rPr>
              <a:t>Differences</a:t>
            </a:r>
            <a:r>
              <a:rPr lang="it-IT" sz="1500" dirty="0" smtClean="0">
                <a:latin typeface="Cambria" panose="02040503050406030204" pitchFamily="18" charset="0"/>
              </a:rPr>
              <a:t> in performance and </a:t>
            </a:r>
            <a:r>
              <a:rPr lang="it-IT" sz="1500" dirty="0" err="1" smtClean="0">
                <a:latin typeface="Cambria" panose="02040503050406030204" pitchFamily="18" charset="0"/>
              </a:rPr>
              <a:t>profitability</a:t>
            </a:r>
            <a:r>
              <a:rPr lang="it-IT" sz="1500" dirty="0" smtClean="0">
                <a:latin typeface="Cambria" panose="02040503050406030204" pitchFamily="18" charset="0"/>
              </a:rPr>
              <a:t> (net </a:t>
            </a:r>
            <a:r>
              <a:rPr lang="it-IT" sz="1500" dirty="0" err="1" smtClean="0">
                <a:latin typeface="Cambria" panose="02040503050406030204" pitchFamily="18" charset="0"/>
              </a:rPr>
              <a:t>income</a:t>
            </a:r>
            <a:r>
              <a:rPr lang="it-IT" sz="1500" dirty="0" smtClean="0">
                <a:latin typeface="Cambria" panose="02040503050406030204" pitchFamily="18" charset="0"/>
              </a:rPr>
              <a:t> </a:t>
            </a:r>
            <a:r>
              <a:rPr lang="it-IT" sz="1500" dirty="0" err="1" smtClean="0">
                <a:latin typeface="Cambria" panose="02040503050406030204" pitchFamily="18" charset="0"/>
              </a:rPr>
              <a:t>ranges</a:t>
            </a:r>
            <a:r>
              <a:rPr lang="it-IT" sz="1500" dirty="0" smtClean="0">
                <a:latin typeface="Cambria" panose="02040503050406030204" pitchFamily="18" charset="0"/>
              </a:rPr>
              <a:t> from 41,000 € in NW to 15,000 € in South)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1500" dirty="0" smtClean="0">
                <a:latin typeface="Cambria" panose="02040503050406030204" pitchFamily="18" charset="0"/>
              </a:rPr>
              <a:t>High </a:t>
            </a:r>
            <a:r>
              <a:rPr lang="it-IT" sz="1500" dirty="0" err="1" smtClean="0">
                <a:latin typeface="Cambria" panose="02040503050406030204" pitchFamily="18" charset="0"/>
              </a:rPr>
              <a:t>percentage</a:t>
            </a:r>
            <a:r>
              <a:rPr lang="it-IT" sz="1500" dirty="0" smtClean="0">
                <a:latin typeface="Cambria" panose="02040503050406030204" pitchFamily="18" charset="0"/>
              </a:rPr>
              <a:t> of non-</a:t>
            </a:r>
            <a:r>
              <a:rPr lang="it-IT" sz="1500" dirty="0" err="1" smtClean="0">
                <a:latin typeface="Cambria" panose="02040503050406030204" pitchFamily="18" charset="0"/>
              </a:rPr>
              <a:t>enterprise</a:t>
            </a:r>
            <a:r>
              <a:rPr lang="it-IT" sz="1500" dirty="0" smtClean="0">
                <a:latin typeface="Cambria" panose="02040503050406030204" pitchFamily="18" charset="0"/>
              </a:rPr>
              <a:t> </a:t>
            </a:r>
            <a:r>
              <a:rPr lang="it-IT" sz="1500" dirty="0" err="1" smtClean="0">
                <a:latin typeface="Cambria" panose="02040503050406030204" pitchFamily="18" charset="0"/>
              </a:rPr>
              <a:t>farms</a:t>
            </a:r>
            <a:r>
              <a:rPr lang="it-IT" sz="1500" dirty="0" smtClean="0">
                <a:latin typeface="Cambria" panose="02040503050406030204" pitchFamily="18" charset="0"/>
              </a:rPr>
              <a:t> (36%) </a:t>
            </a:r>
            <a:r>
              <a:rPr lang="it-IT" sz="1500" dirty="0" err="1" smtClean="0">
                <a:latin typeface="Cambria" panose="02040503050406030204" pitchFamily="18" charset="0"/>
              </a:rPr>
              <a:t>producing</a:t>
            </a:r>
            <a:r>
              <a:rPr lang="it-IT" sz="1500" dirty="0" smtClean="0">
                <a:latin typeface="Cambria" panose="02040503050406030204" pitchFamily="18" charset="0"/>
              </a:rPr>
              <a:t> for self-</a:t>
            </a:r>
            <a:r>
              <a:rPr lang="it-IT" sz="1500" dirty="0" err="1" smtClean="0">
                <a:latin typeface="Cambria" panose="02040503050406030204" pitchFamily="18" charset="0"/>
              </a:rPr>
              <a:t>consumption</a:t>
            </a:r>
            <a:r>
              <a:rPr lang="it-IT" sz="1500" dirty="0" smtClean="0">
                <a:latin typeface="Cambria" panose="02040503050406030204" pitchFamily="18" charset="0"/>
              </a:rPr>
              <a:t>. 96% of </a:t>
            </a:r>
            <a:r>
              <a:rPr lang="it-IT" sz="1500" dirty="0" err="1" smtClean="0">
                <a:latin typeface="Cambria" panose="02040503050406030204" pitchFamily="18" charset="0"/>
              </a:rPr>
              <a:t>farms</a:t>
            </a:r>
            <a:r>
              <a:rPr lang="it-IT" sz="1500" dirty="0" smtClean="0">
                <a:latin typeface="Cambria" panose="02040503050406030204" pitchFamily="18" charset="0"/>
              </a:rPr>
              <a:t> are </a:t>
            </a:r>
            <a:r>
              <a:rPr lang="it-IT" sz="1500" dirty="0" err="1" smtClean="0">
                <a:latin typeface="Cambria" panose="02040503050406030204" pitchFamily="18" charset="0"/>
              </a:rPr>
              <a:t>individual</a:t>
            </a:r>
            <a:r>
              <a:rPr lang="it-IT" sz="1500" dirty="0" smtClean="0">
                <a:latin typeface="Cambria" panose="02040503050406030204" pitchFamily="18" charset="0"/>
              </a:rPr>
              <a:t> or family </a:t>
            </a:r>
            <a:r>
              <a:rPr lang="it-IT" sz="1500" dirty="0" err="1" smtClean="0">
                <a:latin typeface="Cambria" panose="02040503050406030204" pitchFamily="18" charset="0"/>
              </a:rPr>
              <a:t>farms</a:t>
            </a:r>
            <a:r>
              <a:rPr lang="it-IT" sz="1500" dirty="0" smtClean="0">
                <a:latin typeface="Cambria" panose="02040503050406030204" pitchFamily="18" charset="0"/>
              </a:rPr>
              <a:t>.</a:t>
            </a:r>
          </a:p>
        </p:txBody>
      </p:sp>
      <p:sp>
        <p:nvSpPr>
          <p:cNvPr id="3" name="Rettangolo 2"/>
          <p:cNvSpPr/>
          <p:nvPr/>
        </p:nvSpPr>
        <p:spPr>
          <a:xfrm>
            <a:off x="364179" y="513885"/>
            <a:ext cx="4320480" cy="241105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</a:pPr>
            <a:r>
              <a:rPr lang="it-IT" sz="1400" b="1" dirty="0" err="1" smtClean="0">
                <a:latin typeface="Cambria" panose="02040503050406030204" pitchFamily="18" charset="0"/>
              </a:rPr>
              <a:t>Agriculture</a:t>
            </a:r>
            <a:r>
              <a:rPr lang="it-IT" sz="1400" b="1" dirty="0" smtClean="0">
                <a:latin typeface="Cambria" panose="02040503050406030204" pitchFamily="18" charset="0"/>
              </a:rPr>
              <a:t> </a:t>
            </a:r>
            <a:r>
              <a:rPr lang="it-IT" sz="1400" b="1" dirty="0" err="1" smtClean="0">
                <a:latin typeface="Cambria" panose="02040503050406030204" pitchFamily="18" charset="0"/>
              </a:rPr>
              <a:t>Census</a:t>
            </a:r>
            <a:r>
              <a:rPr lang="it-IT" sz="1400" b="1" dirty="0" smtClean="0">
                <a:latin typeface="Cambria" panose="02040503050406030204" pitchFamily="18" charset="0"/>
              </a:rPr>
              <a:t> 2010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400" dirty="0" smtClean="0">
                <a:latin typeface="Cambria" panose="02040503050406030204" pitchFamily="18" charset="0"/>
              </a:rPr>
              <a:t>17.1 </a:t>
            </a:r>
            <a:r>
              <a:rPr lang="it-IT" sz="1400" dirty="0" err="1" smtClean="0">
                <a:latin typeface="Cambria" panose="02040503050406030204" pitchFamily="18" charset="0"/>
              </a:rPr>
              <a:t>millions</a:t>
            </a:r>
            <a:r>
              <a:rPr lang="it-IT" sz="1400" dirty="0" smtClean="0">
                <a:latin typeface="Cambria" panose="02040503050406030204" pitchFamily="18" charset="0"/>
              </a:rPr>
              <a:t> ha = </a:t>
            </a:r>
            <a:r>
              <a:rPr lang="it-IT" sz="1400" dirty="0" err="1" smtClean="0">
                <a:latin typeface="Cambria" panose="02040503050406030204" pitchFamily="18" charset="0"/>
              </a:rPr>
              <a:t>total</a:t>
            </a:r>
            <a:r>
              <a:rPr lang="it-IT" sz="1400" dirty="0" smtClean="0">
                <a:latin typeface="Cambria" panose="02040503050406030204" pitchFamily="18" charset="0"/>
              </a:rPr>
              <a:t> </a:t>
            </a:r>
            <a:r>
              <a:rPr lang="it-IT" sz="1400" dirty="0" err="1" smtClean="0">
                <a:latin typeface="Cambria" panose="02040503050406030204" pitchFamily="18" charset="0"/>
              </a:rPr>
              <a:t>agricultural</a:t>
            </a:r>
            <a:r>
              <a:rPr lang="it-IT" sz="1400" dirty="0" smtClean="0">
                <a:latin typeface="Cambria" panose="02040503050406030204" pitchFamily="18" charset="0"/>
              </a:rPr>
              <a:t> area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400" dirty="0" smtClean="0">
                <a:latin typeface="Cambria" panose="02040503050406030204" pitchFamily="18" charset="0"/>
              </a:rPr>
              <a:t>12.9 </a:t>
            </a:r>
            <a:r>
              <a:rPr lang="it-IT" sz="1400" dirty="0" err="1" smtClean="0">
                <a:latin typeface="Cambria" panose="02040503050406030204" pitchFamily="18" charset="0"/>
              </a:rPr>
              <a:t>millions</a:t>
            </a:r>
            <a:r>
              <a:rPr lang="it-IT" sz="1400" dirty="0" smtClean="0">
                <a:latin typeface="Cambria" panose="02040503050406030204" pitchFamily="18" charset="0"/>
              </a:rPr>
              <a:t> ha=</a:t>
            </a:r>
            <a:r>
              <a:rPr lang="it-IT" sz="1400" dirty="0" err="1" smtClean="0">
                <a:latin typeface="Cambria" panose="02040503050406030204" pitchFamily="18" charset="0"/>
              </a:rPr>
              <a:t>utilized</a:t>
            </a:r>
            <a:r>
              <a:rPr lang="it-IT" sz="1400" dirty="0" smtClean="0">
                <a:latin typeface="Cambria" panose="02040503050406030204" pitchFamily="18" charset="0"/>
              </a:rPr>
              <a:t> </a:t>
            </a:r>
            <a:r>
              <a:rPr lang="it-IT" sz="1400" dirty="0" err="1" smtClean="0">
                <a:latin typeface="Cambria" panose="02040503050406030204" pitchFamily="18" charset="0"/>
              </a:rPr>
              <a:t>agricultural</a:t>
            </a:r>
            <a:r>
              <a:rPr lang="it-IT" sz="1400" dirty="0" smtClean="0">
                <a:latin typeface="Cambria" panose="02040503050406030204" pitchFamily="18" charset="0"/>
              </a:rPr>
              <a:t> area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400" dirty="0" smtClean="0">
                <a:latin typeface="Cambria" panose="02040503050406030204" pitchFamily="18" charset="0"/>
              </a:rPr>
              <a:t>1.6 </a:t>
            </a:r>
            <a:r>
              <a:rPr lang="it-IT" sz="1400" dirty="0" err="1" smtClean="0">
                <a:latin typeface="Cambria" panose="02040503050406030204" pitchFamily="18" charset="0"/>
              </a:rPr>
              <a:t>millions</a:t>
            </a:r>
            <a:r>
              <a:rPr lang="it-IT" sz="1400" dirty="0" smtClean="0">
                <a:latin typeface="Cambria" panose="02040503050406030204" pitchFamily="18" charset="0"/>
              </a:rPr>
              <a:t> of </a:t>
            </a:r>
            <a:r>
              <a:rPr lang="it-IT" sz="1400" dirty="0" err="1" smtClean="0">
                <a:latin typeface="Cambria" panose="02040503050406030204" pitchFamily="18" charset="0"/>
              </a:rPr>
              <a:t>agricultural</a:t>
            </a:r>
            <a:r>
              <a:rPr lang="it-IT" sz="1400" dirty="0" smtClean="0">
                <a:latin typeface="Cambria" panose="02040503050406030204" pitchFamily="18" charset="0"/>
              </a:rPr>
              <a:t> </a:t>
            </a:r>
            <a:r>
              <a:rPr lang="it-IT" sz="1400" dirty="0" err="1" smtClean="0">
                <a:latin typeface="Cambria" panose="02040503050406030204" pitchFamily="18" charset="0"/>
              </a:rPr>
              <a:t>holdings</a:t>
            </a:r>
            <a:endParaRPr lang="it-IT" sz="1400" dirty="0" smtClean="0">
              <a:latin typeface="Cambria" panose="020405030504060302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400" dirty="0" smtClean="0">
                <a:latin typeface="Cambria" panose="02040503050406030204" pitchFamily="18" charset="0"/>
              </a:rPr>
              <a:t>1.2 ha under </a:t>
            </a:r>
            <a:r>
              <a:rPr lang="it-IT" sz="1400" dirty="0" err="1" smtClean="0">
                <a:latin typeface="Cambria" panose="02040503050406030204" pitchFamily="18" charset="0"/>
              </a:rPr>
              <a:t>organic</a:t>
            </a:r>
            <a:r>
              <a:rPr lang="it-IT" sz="1400" dirty="0" smtClean="0">
                <a:latin typeface="Cambria" panose="02040503050406030204" pitchFamily="18" charset="0"/>
              </a:rPr>
              <a:t> </a:t>
            </a:r>
            <a:r>
              <a:rPr lang="it-IT" sz="1400" dirty="0" err="1" smtClean="0">
                <a:latin typeface="Cambria" panose="02040503050406030204" pitchFamily="18" charset="0"/>
              </a:rPr>
              <a:t>agricultural</a:t>
            </a:r>
            <a:r>
              <a:rPr lang="it-IT" sz="1400" dirty="0" smtClean="0">
                <a:latin typeface="Cambria" panose="02040503050406030204" pitchFamily="18" charset="0"/>
              </a:rPr>
              <a:t> management (40,146 </a:t>
            </a:r>
            <a:r>
              <a:rPr lang="it-IT" sz="1400" dirty="0" err="1" smtClean="0">
                <a:latin typeface="Cambria" panose="02040503050406030204" pitchFamily="18" charset="0"/>
              </a:rPr>
              <a:t>holdings</a:t>
            </a:r>
            <a:r>
              <a:rPr lang="it-IT" sz="1400" dirty="0" smtClean="0">
                <a:latin typeface="Cambria" panose="02040503050406030204" pitchFamily="18" charset="0"/>
              </a:rPr>
              <a:t>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400" dirty="0" err="1" smtClean="0">
                <a:latin typeface="Cambria" panose="02040503050406030204" pitchFamily="18" charset="0"/>
              </a:rPr>
              <a:t>Average</a:t>
            </a:r>
            <a:r>
              <a:rPr lang="it-IT" sz="1400" dirty="0" smtClean="0">
                <a:latin typeface="Cambria" panose="02040503050406030204" pitchFamily="18" charset="0"/>
              </a:rPr>
              <a:t> farm </a:t>
            </a:r>
            <a:r>
              <a:rPr lang="it-IT" sz="1400" dirty="0" err="1" smtClean="0">
                <a:latin typeface="Cambria" panose="02040503050406030204" pitchFamily="18" charset="0"/>
              </a:rPr>
              <a:t>size</a:t>
            </a:r>
            <a:r>
              <a:rPr lang="it-IT" sz="1400" dirty="0" smtClean="0">
                <a:latin typeface="Cambria" panose="02040503050406030204" pitchFamily="18" charset="0"/>
              </a:rPr>
              <a:t> : 7.9 ha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400" dirty="0" smtClean="0">
                <a:latin typeface="Cambria" panose="02040503050406030204" pitchFamily="18" charset="0"/>
              </a:rPr>
              <a:t>14.4 ha North; 5,1 ha in South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400" dirty="0" err="1" smtClean="0">
                <a:latin typeface="Cambria" panose="02040503050406030204" pitchFamily="18" charset="0"/>
              </a:rPr>
              <a:t>Differences</a:t>
            </a:r>
            <a:r>
              <a:rPr lang="it-IT" sz="1400" dirty="0" smtClean="0">
                <a:latin typeface="Cambria" panose="02040503050406030204" pitchFamily="18" charset="0"/>
              </a:rPr>
              <a:t> </a:t>
            </a:r>
            <a:r>
              <a:rPr lang="it-IT" sz="1400" dirty="0" err="1" smtClean="0">
                <a:latin typeface="Cambria" panose="02040503050406030204" pitchFamily="18" charset="0"/>
              </a:rPr>
              <a:t>Census</a:t>
            </a:r>
            <a:r>
              <a:rPr lang="it-IT" sz="1400" dirty="0" smtClean="0">
                <a:latin typeface="Cambria" panose="02040503050406030204" pitchFamily="18" charset="0"/>
              </a:rPr>
              <a:t> 2000-2010</a:t>
            </a:r>
          </a:p>
          <a:p>
            <a:pPr algn="just"/>
            <a:r>
              <a:rPr lang="it-IT" sz="1400" dirty="0" smtClean="0">
                <a:latin typeface="Cambria" panose="02040503050406030204" pitchFamily="18" charset="0"/>
              </a:rPr>
              <a:t> 	- Farm </a:t>
            </a:r>
            <a:r>
              <a:rPr lang="it-IT" sz="1400" dirty="0" err="1" smtClean="0">
                <a:latin typeface="Cambria" panose="02040503050406030204" pitchFamily="18" charset="0"/>
              </a:rPr>
              <a:t>numbers</a:t>
            </a:r>
            <a:endParaRPr lang="it-IT" sz="1400" dirty="0">
              <a:latin typeface="Cambria" panose="02040503050406030204" pitchFamily="18" charset="0"/>
            </a:endParaRPr>
          </a:p>
          <a:p>
            <a:pPr algn="just"/>
            <a:r>
              <a:rPr lang="it-IT" sz="1400" dirty="0" smtClean="0">
                <a:latin typeface="Cambria" panose="02040503050406030204" pitchFamily="18" charset="0"/>
              </a:rPr>
              <a:t>	+ Farm </a:t>
            </a:r>
            <a:r>
              <a:rPr lang="it-IT" sz="1400" dirty="0" err="1" smtClean="0">
                <a:latin typeface="Cambria" panose="02040503050406030204" pitchFamily="18" charset="0"/>
              </a:rPr>
              <a:t>size</a:t>
            </a:r>
            <a:endParaRPr lang="it-IT" sz="1400" dirty="0" smtClean="0">
              <a:latin typeface="Cambria" panose="02040503050406030204" pitchFamily="18" charset="0"/>
            </a:endParaRPr>
          </a:p>
        </p:txBody>
      </p:sp>
      <p:pic>
        <p:nvPicPr>
          <p:cNvPr id="1026" name="Picture 2" descr="http://www.totalita.it/rubriche/mapping-italy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908720"/>
            <a:ext cx="3115157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346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904239" y="0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it-IT" cap="small" dirty="0" err="1" smtClean="0">
                <a:latin typeface="Cambria" panose="02040503050406030204" pitchFamily="18" charset="0"/>
              </a:rPr>
              <a:t>Structural</a:t>
            </a:r>
            <a:r>
              <a:rPr lang="it-IT" cap="small" dirty="0" smtClean="0">
                <a:latin typeface="Cambria" panose="02040503050406030204" pitchFamily="18" charset="0"/>
              </a:rPr>
              <a:t> </a:t>
            </a:r>
            <a:r>
              <a:rPr lang="it-IT" cap="small" dirty="0" err="1" smtClean="0">
                <a:latin typeface="Cambria" panose="02040503050406030204" pitchFamily="18" charset="0"/>
              </a:rPr>
              <a:t>characteristics</a:t>
            </a:r>
            <a:r>
              <a:rPr lang="it-IT" cap="small" dirty="0" smtClean="0">
                <a:latin typeface="Cambria" panose="02040503050406030204" pitchFamily="18" charset="0"/>
              </a:rPr>
              <a:t> of </a:t>
            </a:r>
            <a:r>
              <a:rPr lang="it-IT" cap="small" dirty="0" err="1" smtClean="0">
                <a:latin typeface="Cambria" panose="02040503050406030204" pitchFamily="18" charset="0"/>
              </a:rPr>
              <a:t>Agricultural</a:t>
            </a:r>
            <a:r>
              <a:rPr lang="it-IT" cap="small" dirty="0" smtClean="0">
                <a:latin typeface="Cambria" panose="02040503050406030204" pitchFamily="18" charset="0"/>
              </a:rPr>
              <a:t> Sector in </a:t>
            </a:r>
            <a:r>
              <a:rPr lang="it-IT" cap="small" dirty="0" err="1" smtClean="0">
                <a:latin typeface="Cambria" panose="02040503050406030204" pitchFamily="18" charset="0"/>
              </a:rPr>
              <a:t>Italy</a:t>
            </a:r>
            <a:r>
              <a:rPr lang="it-IT" cap="small" dirty="0" smtClean="0">
                <a:latin typeface="Cambria" panose="02040503050406030204" pitchFamily="18" charset="0"/>
              </a:rPr>
              <a:t> (2)</a:t>
            </a:r>
          </a:p>
        </p:txBody>
      </p:sp>
      <p:sp>
        <p:nvSpPr>
          <p:cNvPr id="6" name="Rettangolo 5"/>
          <p:cNvSpPr/>
          <p:nvPr/>
        </p:nvSpPr>
        <p:spPr>
          <a:xfrm>
            <a:off x="4525053" y="548680"/>
            <a:ext cx="394002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1400" dirty="0" err="1" smtClean="0">
                <a:latin typeface="Cambria" panose="02040503050406030204" pitchFamily="18" charset="0"/>
              </a:rPr>
              <a:t>Arable</a:t>
            </a:r>
            <a:r>
              <a:rPr lang="it-IT" sz="1400" dirty="0" smtClean="0">
                <a:latin typeface="Cambria" panose="02040503050406030204" pitchFamily="18" charset="0"/>
              </a:rPr>
              <a:t> </a:t>
            </a:r>
            <a:r>
              <a:rPr lang="it-IT" sz="1400" dirty="0" err="1" smtClean="0">
                <a:latin typeface="Cambria" panose="02040503050406030204" pitchFamily="18" charset="0"/>
              </a:rPr>
              <a:t>crops</a:t>
            </a:r>
            <a:r>
              <a:rPr lang="it-IT" sz="1400" dirty="0" smtClean="0">
                <a:latin typeface="Cambria" panose="02040503050406030204" pitchFamily="18" charset="0"/>
              </a:rPr>
              <a:t> (54.5% of </a:t>
            </a:r>
            <a:r>
              <a:rPr lang="it-IT" sz="1400" dirty="0" err="1" smtClean="0">
                <a:latin typeface="Cambria" panose="02040503050406030204" pitchFamily="18" charset="0"/>
              </a:rPr>
              <a:t>total</a:t>
            </a:r>
            <a:r>
              <a:rPr lang="it-IT" sz="1400" dirty="0" smtClean="0">
                <a:latin typeface="Cambria" panose="02040503050406030204" pitchFamily="18" charset="0"/>
              </a:rPr>
              <a:t> UAA)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1400" dirty="0" err="1" smtClean="0">
                <a:latin typeface="Cambria" panose="02040503050406030204" pitchFamily="18" charset="0"/>
              </a:rPr>
              <a:t>Permanent</a:t>
            </a:r>
            <a:r>
              <a:rPr lang="it-IT" sz="1400" dirty="0" smtClean="0">
                <a:latin typeface="Cambria" panose="02040503050406030204" pitchFamily="18" charset="0"/>
              </a:rPr>
              <a:t> </a:t>
            </a:r>
            <a:r>
              <a:rPr lang="it-IT" sz="1400" dirty="0" err="1" smtClean="0">
                <a:latin typeface="Cambria" panose="02040503050406030204" pitchFamily="18" charset="0"/>
              </a:rPr>
              <a:t>grassland</a:t>
            </a:r>
            <a:r>
              <a:rPr lang="it-IT" sz="1400" dirty="0" smtClean="0">
                <a:latin typeface="Cambria" panose="02040503050406030204" pitchFamily="18" charset="0"/>
              </a:rPr>
              <a:t> and </a:t>
            </a:r>
            <a:r>
              <a:rPr lang="it-IT" sz="1400" dirty="0" err="1" smtClean="0">
                <a:latin typeface="Cambria" panose="02040503050406030204" pitchFamily="18" charset="0"/>
              </a:rPr>
              <a:t>pastures</a:t>
            </a:r>
            <a:r>
              <a:rPr lang="it-IT" sz="1400" dirty="0" smtClean="0">
                <a:latin typeface="Cambria" panose="02040503050406030204" pitchFamily="18" charset="0"/>
              </a:rPr>
              <a:t> (26,7%)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1400" dirty="0" err="1" smtClean="0">
                <a:latin typeface="Cambria" panose="02040503050406030204" pitchFamily="18" charset="0"/>
              </a:rPr>
              <a:t>Permanent</a:t>
            </a:r>
            <a:r>
              <a:rPr lang="it-IT" sz="1400" dirty="0" smtClean="0">
                <a:latin typeface="Cambria" panose="02040503050406030204" pitchFamily="18" charset="0"/>
              </a:rPr>
              <a:t> </a:t>
            </a:r>
            <a:r>
              <a:rPr lang="it-IT" sz="1400" dirty="0" err="1" smtClean="0">
                <a:latin typeface="Cambria" panose="02040503050406030204" pitchFamily="18" charset="0"/>
              </a:rPr>
              <a:t>crops</a:t>
            </a:r>
            <a:r>
              <a:rPr lang="it-IT" sz="1400" dirty="0" smtClean="0">
                <a:latin typeface="Cambria" panose="02040503050406030204" pitchFamily="18" charset="0"/>
              </a:rPr>
              <a:t>: olive, </a:t>
            </a:r>
            <a:r>
              <a:rPr lang="it-IT" sz="1400" dirty="0" err="1" smtClean="0">
                <a:latin typeface="Cambria" panose="02040503050406030204" pitchFamily="18" charset="0"/>
              </a:rPr>
              <a:t>vines</a:t>
            </a:r>
            <a:r>
              <a:rPr lang="it-IT" sz="1400" dirty="0" smtClean="0">
                <a:latin typeface="Cambria" panose="02040503050406030204" pitchFamily="18" charset="0"/>
              </a:rPr>
              <a:t>, </a:t>
            </a:r>
            <a:r>
              <a:rPr lang="it-IT" sz="1400" dirty="0" err="1" smtClean="0">
                <a:latin typeface="Cambria" panose="02040503050406030204" pitchFamily="18" charset="0"/>
              </a:rPr>
              <a:t>fruit</a:t>
            </a:r>
            <a:r>
              <a:rPr lang="it-IT" sz="1400" dirty="0" smtClean="0">
                <a:latin typeface="Cambria" panose="02040503050406030204" pitchFamily="18" charset="0"/>
              </a:rPr>
              <a:t> (18,5%)</a:t>
            </a:r>
          </a:p>
        </p:txBody>
      </p:sp>
      <p:pic>
        <p:nvPicPr>
          <p:cNvPr id="2050" name="Picture 2" descr="http://images.nationmaster.com/images/motw/europe/italy_land_197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700808"/>
            <a:ext cx="4498180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tangolo 7"/>
          <p:cNvSpPr/>
          <p:nvPr/>
        </p:nvSpPr>
        <p:spPr>
          <a:xfrm>
            <a:off x="224420" y="546929"/>
            <a:ext cx="3940026" cy="423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it-IT" sz="1400" dirty="0" err="1" smtClean="0">
                <a:latin typeface="Cambria" panose="02040503050406030204" pitchFamily="18" charset="0"/>
              </a:rPr>
              <a:t>Problem</a:t>
            </a:r>
            <a:r>
              <a:rPr lang="it-IT" sz="1400" dirty="0" smtClean="0">
                <a:latin typeface="Cambria" panose="02040503050406030204" pitchFamily="18" charset="0"/>
              </a:rPr>
              <a:t>: </a:t>
            </a:r>
            <a:r>
              <a:rPr lang="it-IT" sz="1400" dirty="0" err="1" smtClean="0">
                <a:latin typeface="Cambria" panose="02040503050406030204" pitchFamily="18" charset="0"/>
              </a:rPr>
              <a:t>ageing</a:t>
            </a:r>
            <a:r>
              <a:rPr lang="it-IT" sz="1400" dirty="0" smtClean="0">
                <a:latin typeface="Cambria" panose="02040503050406030204" pitchFamily="18" charset="0"/>
              </a:rPr>
              <a:t> farm </a:t>
            </a:r>
            <a:r>
              <a:rPr lang="it-IT" sz="1400" dirty="0" err="1" smtClean="0">
                <a:latin typeface="Cambria" panose="02040503050406030204" pitchFamily="18" charset="0"/>
              </a:rPr>
              <a:t>population</a:t>
            </a:r>
            <a:endParaRPr lang="it-IT" sz="1400" dirty="0" smtClean="0">
              <a:latin typeface="Cambria" panose="02040503050406030204" pitchFamily="18" charset="0"/>
            </a:endParaRP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1400" dirty="0" smtClean="0">
                <a:latin typeface="Cambria" panose="02040503050406030204" pitchFamily="18" charset="0"/>
              </a:rPr>
              <a:t>10% of </a:t>
            </a:r>
            <a:r>
              <a:rPr lang="it-IT" sz="1400" dirty="0" err="1" smtClean="0">
                <a:latin typeface="Cambria" panose="02040503050406030204" pitchFamily="18" charset="0"/>
              </a:rPr>
              <a:t>total</a:t>
            </a:r>
            <a:r>
              <a:rPr lang="it-IT" sz="1400" dirty="0" smtClean="0">
                <a:latin typeface="Cambria" panose="02040503050406030204" pitchFamily="18" charset="0"/>
              </a:rPr>
              <a:t> </a:t>
            </a:r>
            <a:r>
              <a:rPr lang="it-IT" sz="1400" dirty="0" err="1" smtClean="0">
                <a:latin typeface="Cambria" panose="02040503050406030204" pitchFamily="18" charset="0"/>
              </a:rPr>
              <a:t>holders</a:t>
            </a:r>
            <a:r>
              <a:rPr lang="it-IT" sz="1400" dirty="0" smtClean="0">
                <a:latin typeface="Cambria" panose="02040503050406030204" pitchFamily="18" charset="0"/>
              </a:rPr>
              <a:t> </a:t>
            </a:r>
            <a:r>
              <a:rPr lang="it-IT" sz="1400" dirty="0" err="1" smtClean="0">
                <a:latin typeface="Cambria" panose="02040503050406030204" pitchFamily="18" charset="0"/>
              </a:rPr>
              <a:t>have</a:t>
            </a:r>
            <a:r>
              <a:rPr lang="it-IT" sz="1400" dirty="0" smtClean="0">
                <a:latin typeface="Cambria" panose="02040503050406030204" pitchFamily="18" charset="0"/>
              </a:rPr>
              <a:t> </a:t>
            </a:r>
            <a:r>
              <a:rPr lang="it-IT" sz="1400" dirty="0" err="1" smtClean="0">
                <a:latin typeface="Cambria" panose="02040503050406030204" pitchFamily="18" charset="0"/>
              </a:rPr>
              <a:t>less</a:t>
            </a:r>
            <a:r>
              <a:rPr lang="it-IT" sz="1400" dirty="0" smtClean="0">
                <a:latin typeface="Cambria" panose="02040503050406030204" pitchFamily="18" charset="0"/>
              </a:rPr>
              <a:t> </a:t>
            </a:r>
            <a:r>
              <a:rPr lang="it-IT" sz="1400" dirty="0" err="1" smtClean="0">
                <a:latin typeface="Cambria" panose="02040503050406030204" pitchFamily="18" charset="0"/>
              </a:rPr>
              <a:t>than</a:t>
            </a:r>
            <a:r>
              <a:rPr lang="it-IT" sz="1400" dirty="0" smtClean="0">
                <a:latin typeface="Cambria" panose="02040503050406030204" pitchFamily="18" charset="0"/>
              </a:rPr>
              <a:t> 40 </a:t>
            </a:r>
            <a:r>
              <a:rPr lang="it-IT" sz="1400" dirty="0" err="1" smtClean="0">
                <a:latin typeface="Cambria" panose="02040503050406030204" pitchFamily="18" charset="0"/>
              </a:rPr>
              <a:t>years</a:t>
            </a:r>
            <a:endParaRPr lang="it-IT" sz="1400" dirty="0" smtClean="0">
              <a:latin typeface="Cambria" panose="02040503050406030204" pitchFamily="18" charset="0"/>
            </a:endParaRP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1400" dirty="0" smtClean="0">
                <a:latin typeface="Cambria" panose="02040503050406030204" pitchFamily="18" charset="0"/>
              </a:rPr>
              <a:t>60% </a:t>
            </a:r>
            <a:r>
              <a:rPr lang="it-IT" sz="1400" dirty="0" err="1" smtClean="0">
                <a:latin typeface="Cambria" panose="02040503050406030204" pitchFamily="18" charset="0"/>
              </a:rPr>
              <a:t>above</a:t>
            </a:r>
            <a:r>
              <a:rPr lang="it-IT" sz="1400" dirty="0" smtClean="0">
                <a:latin typeface="Cambria" panose="02040503050406030204" pitchFamily="18" charset="0"/>
              </a:rPr>
              <a:t> 55 </a:t>
            </a:r>
            <a:r>
              <a:rPr lang="it-IT" sz="1400" dirty="0" err="1" smtClean="0">
                <a:latin typeface="Cambria" panose="02040503050406030204" pitchFamily="18" charset="0"/>
              </a:rPr>
              <a:t>years</a:t>
            </a:r>
            <a:endParaRPr lang="it-IT" sz="1400" dirty="0" smtClean="0">
              <a:latin typeface="Cambria" panose="02040503050406030204" pitchFamily="18" charset="0"/>
            </a:endParaRP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1400" dirty="0" smtClean="0">
                <a:latin typeface="Cambria" panose="02040503050406030204" pitchFamily="18" charset="0"/>
              </a:rPr>
              <a:t>38% </a:t>
            </a:r>
            <a:r>
              <a:rPr lang="it-IT" sz="1400" dirty="0" err="1" smtClean="0">
                <a:latin typeface="Cambria" panose="02040503050406030204" pitchFamily="18" charset="0"/>
              </a:rPr>
              <a:t>above</a:t>
            </a:r>
            <a:r>
              <a:rPr lang="it-IT" sz="1400" dirty="0" smtClean="0">
                <a:latin typeface="Cambria" panose="02040503050406030204" pitchFamily="18" charset="0"/>
              </a:rPr>
              <a:t> 65 </a:t>
            </a:r>
            <a:r>
              <a:rPr lang="it-IT" sz="1400" dirty="0" err="1" smtClean="0">
                <a:latin typeface="Cambria" panose="02040503050406030204" pitchFamily="18" charset="0"/>
              </a:rPr>
              <a:t>years</a:t>
            </a:r>
            <a:endParaRPr lang="it-IT" sz="1400" dirty="0" smtClean="0">
              <a:latin typeface="Cambria" panose="02040503050406030204" pitchFamily="18" charset="0"/>
            </a:endParaRPr>
          </a:p>
          <a:p>
            <a:pPr algn="just">
              <a:spcBef>
                <a:spcPts val="600"/>
              </a:spcBef>
            </a:pPr>
            <a:endParaRPr lang="it-IT" sz="1400" dirty="0">
              <a:latin typeface="Cambria" panose="02040503050406030204" pitchFamily="18" charset="0"/>
            </a:endParaRPr>
          </a:p>
          <a:p>
            <a:pPr algn="just">
              <a:spcBef>
                <a:spcPts val="600"/>
              </a:spcBef>
            </a:pPr>
            <a:r>
              <a:rPr lang="it-IT" sz="1400" dirty="0" err="1" smtClean="0">
                <a:latin typeface="Cambria" panose="02040503050406030204" pitchFamily="18" charset="0"/>
              </a:rPr>
              <a:t>Environmental</a:t>
            </a:r>
            <a:r>
              <a:rPr lang="it-IT" sz="1400" dirty="0" smtClean="0">
                <a:latin typeface="Cambria" panose="02040503050406030204" pitchFamily="18" charset="0"/>
              </a:rPr>
              <a:t> </a:t>
            </a:r>
            <a:r>
              <a:rPr lang="it-IT" sz="1400" dirty="0" err="1" smtClean="0">
                <a:latin typeface="Cambria" panose="02040503050406030204" pitchFamily="18" charset="0"/>
              </a:rPr>
              <a:t>indicators</a:t>
            </a:r>
            <a:r>
              <a:rPr lang="it-IT" sz="1400" dirty="0" smtClean="0">
                <a:latin typeface="Cambria" panose="02040503050406030204" pitchFamily="18" charset="0"/>
              </a:rPr>
              <a:t>: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1400" dirty="0" smtClean="0">
                <a:latin typeface="Cambria" panose="02040503050406030204" pitchFamily="18" charset="0"/>
              </a:rPr>
              <a:t>15% of </a:t>
            </a:r>
            <a:r>
              <a:rPr lang="it-IT" sz="1400" dirty="0" err="1" smtClean="0">
                <a:latin typeface="Cambria" panose="02040503050406030204" pitchFamily="18" charset="0"/>
              </a:rPr>
              <a:t>Italian</a:t>
            </a:r>
            <a:r>
              <a:rPr lang="it-IT" sz="1400" dirty="0" smtClean="0">
                <a:latin typeface="Cambria" panose="02040503050406030204" pitchFamily="18" charset="0"/>
              </a:rPr>
              <a:t> </a:t>
            </a:r>
            <a:r>
              <a:rPr lang="it-IT" sz="1400" dirty="0" err="1" smtClean="0">
                <a:latin typeface="Cambria" panose="02040503050406030204" pitchFamily="18" charset="0"/>
              </a:rPr>
              <a:t>farms</a:t>
            </a:r>
            <a:r>
              <a:rPr lang="it-IT" sz="1400" dirty="0" smtClean="0">
                <a:latin typeface="Cambria" panose="02040503050406030204" pitchFamily="18" charset="0"/>
              </a:rPr>
              <a:t> and 24% of </a:t>
            </a:r>
            <a:r>
              <a:rPr lang="it-IT" sz="1400" dirty="0" err="1" smtClean="0">
                <a:latin typeface="Cambria" panose="02040503050406030204" pitchFamily="18" charset="0"/>
              </a:rPr>
              <a:t>total</a:t>
            </a:r>
            <a:r>
              <a:rPr lang="it-IT" sz="1400" dirty="0" smtClean="0">
                <a:latin typeface="Cambria" panose="02040503050406030204" pitchFamily="18" charset="0"/>
              </a:rPr>
              <a:t> UAA are </a:t>
            </a:r>
            <a:r>
              <a:rPr lang="it-IT" sz="1400" dirty="0" err="1" smtClean="0">
                <a:latin typeface="Cambria" panose="02040503050406030204" pitchFamily="18" charset="0"/>
              </a:rPr>
              <a:t>considered</a:t>
            </a:r>
            <a:r>
              <a:rPr lang="it-IT" sz="1400" dirty="0" smtClean="0">
                <a:latin typeface="Cambria" panose="02040503050406030204" pitchFamily="18" charset="0"/>
              </a:rPr>
              <a:t> </a:t>
            </a:r>
            <a:r>
              <a:rPr lang="it-IT" sz="1400" dirty="0" err="1" smtClean="0">
                <a:latin typeface="Cambria" panose="02040503050406030204" pitchFamily="18" charset="0"/>
              </a:rPr>
              <a:t>as</a:t>
            </a:r>
            <a:r>
              <a:rPr lang="it-IT" sz="1400" dirty="0" smtClean="0">
                <a:latin typeface="Cambria" panose="02040503050406030204" pitchFamily="18" charset="0"/>
              </a:rPr>
              <a:t> High Nature Value </a:t>
            </a:r>
            <a:r>
              <a:rPr lang="it-IT" sz="1400" dirty="0" err="1" smtClean="0">
                <a:latin typeface="Cambria" panose="02040503050406030204" pitchFamily="18" charset="0"/>
              </a:rPr>
              <a:t>Farming</a:t>
            </a:r>
            <a:r>
              <a:rPr lang="it-IT" sz="1400" dirty="0" smtClean="0">
                <a:latin typeface="Cambria" panose="02040503050406030204" pitchFamily="18" charset="0"/>
              </a:rPr>
              <a:t> Systems (OECD </a:t>
            </a:r>
            <a:r>
              <a:rPr lang="it-IT" sz="1400" dirty="0" err="1" smtClean="0">
                <a:latin typeface="Cambria" panose="02040503050406030204" pitchFamily="18" charset="0"/>
              </a:rPr>
              <a:t>classification</a:t>
            </a:r>
            <a:r>
              <a:rPr lang="it-IT" sz="1400" dirty="0" smtClean="0">
                <a:latin typeface="Cambria" panose="02040503050406030204" pitchFamily="18" charset="0"/>
              </a:rPr>
              <a:t>)</a:t>
            </a:r>
          </a:p>
          <a:p>
            <a:pPr algn="just">
              <a:spcBef>
                <a:spcPts val="600"/>
              </a:spcBef>
            </a:pPr>
            <a:endParaRPr lang="it-IT" sz="1400" dirty="0">
              <a:latin typeface="Cambria" panose="02040503050406030204" pitchFamily="18" charset="0"/>
            </a:endParaRPr>
          </a:p>
          <a:p>
            <a:pPr algn="just">
              <a:spcBef>
                <a:spcPts val="600"/>
              </a:spcBef>
            </a:pPr>
            <a:r>
              <a:rPr lang="it-IT" sz="1400" dirty="0" smtClean="0">
                <a:latin typeface="Cambria" panose="02040503050406030204" pitchFamily="18" charset="0"/>
              </a:rPr>
              <a:t>High </a:t>
            </a:r>
            <a:r>
              <a:rPr lang="it-IT" sz="1400" dirty="0" err="1" smtClean="0">
                <a:latin typeface="Cambria" panose="02040503050406030204" pitchFamily="18" charset="0"/>
              </a:rPr>
              <a:t>multifunctionality</a:t>
            </a:r>
            <a:r>
              <a:rPr lang="it-IT" sz="1400" dirty="0" smtClean="0">
                <a:latin typeface="Cambria" panose="02040503050406030204" pitchFamily="18" charset="0"/>
              </a:rPr>
              <a:t> of </a:t>
            </a:r>
            <a:r>
              <a:rPr lang="it-IT" sz="1400" dirty="0" err="1" smtClean="0">
                <a:latin typeface="Cambria" panose="02040503050406030204" pitchFamily="18" charset="0"/>
              </a:rPr>
              <a:t>agriculture</a:t>
            </a:r>
            <a:endParaRPr lang="it-IT" sz="1400" dirty="0" smtClean="0">
              <a:latin typeface="Cambria" panose="02040503050406030204" pitchFamily="18" charset="0"/>
            </a:endParaRPr>
          </a:p>
          <a:p>
            <a:pPr algn="just">
              <a:spcBef>
                <a:spcPts val="600"/>
              </a:spcBef>
            </a:pPr>
            <a:r>
              <a:rPr lang="it-IT" sz="1400" dirty="0" err="1" smtClean="0">
                <a:latin typeface="Cambria" panose="02040503050406030204" pitchFamily="18" charset="0"/>
              </a:rPr>
              <a:t>It</a:t>
            </a:r>
            <a:r>
              <a:rPr lang="it-IT" sz="1400" dirty="0" smtClean="0">
                <a:latin typeface="Cambria" panose="02040503050406030204" pitchFamily="18" charset="0"/>
              </a:rPr>
              <a:t> </a:t>
            </a:r>
            <a:r>
              <a:rPr lang="it-IT" sz="1400" dirty="0" err="1" smtClean="0">
                <a:latin typeface="Cambria" panose="02040503050406030204" pitchFamily="18" charset="0"/>
              </a:rPr>
              <a:t>is</a:t>
            </a:r>
            <a:r>
              <a:rPr lang="it-IT" sz="1400" dirty="0" smtClean="0">
                <a:latin typeface="Cambria" panose="02040503050406030204" pitchFamily="18" charset="0"/>
              </a:rPr>
              <a:t> </a:t>
            </a:r>
            <a:r>
              <a:rPr lang="it-IT" sz="1400" dirty="0" err="1" smtClean="0">
                <a:latin typeface="Cambria" panose="02040503050406030204" pitchFamily="18" charset="0"/>
              </a:rPr>
              <a:t>becoming</a:t>
            </a:r>
            <a:r>
              <a:rPr lang="it-IT" sz="1400" dirty="0" smtClean="0">
                <a:latin typeface="Cambria" panose="02040503050406030204" pitchFamily="18" charset="0"/>
              </a:rPr>
              <a:t> </a:t>
            </a:r>
            <a:r>
              <a:rPr lang="it-IT" sz="1400" dirty="0" err="1" smtClean="0">
                <a:latin typeface="Cambria" panose="02040503050406030204" pitchFamily="18" charset="0"/>
              </a:rPr>
              <a:t>crucial</a:t>
            </a:r>
            <a:r>
              <a:rPr lang="it-IT" sz="1400" dirty="0" smtClean="0">
                <a:latin typeface="Cambria" panose="02040503050406030204" pitchFamily="18" charset="0"/>
              </a:rPr>
              <a:t> to </a:t>
            </a:r>
            <a:r>
              <a:rPr lang="it-IT" sz="1400" dirty="0" err="1" smtClean="0">
                <a:latin typeface="Cambria" panose="02040503050406030204" pitchFamily="18" charset="0"/>
              </a:rPr>
              <a:t>promote</a:t>
            </a:r>
            <a:r>
              <a:rPr lang="it-IT" sz="1400" dirty="0" smtClean="0">
                <a:latin typeface="Cambria" panose="02040503050406030204" pitchFamily="18" charset="0"/>
              </a:rPr>
              <a:t> </a:t>
            </a:r>
            <a:r>
              <a:rPr lang="it-IT" sz="1400" dirty="0" err="1" smtClean="0">
                <a:latin typeface="Cambria" panose="02040503050406030204" pitchFamily="18" charset="0"/>
              </a:rPr>
              <a:t>sustainable</a:t>
            </a:r>
            <a:r>
              <a:rPr lang="it-IT" sz="1400" dirty="0" smtClean="0">
                <a:latin typeface="Cambria" panose="02040503050406030204" pitchFamily="18" charset="0"/>
              </a:rPr>
              <a:t> </a:t>
            </a:r>
            <a:r>
              <a:rPr lang="it-IT" sz="1400" dirty="0" err="1" smtClean="0">
                <a:latin typeface="Cambria" panose="02040503050406030204" pitchFamily="18" charset="0"/>
              </a:rPr>
              <a:t>local</a:t>
            </a:r>
            <a:r>
              <a:rPr lang="it-IT" sz="1400" dirty="0" smtClean="0">
                <a:latin typeface="Cambria" panose="02040503050406030204" pitchFamily="18" charset="0"/>
              </a:rPr>
              <a:t> </a:t>
            </a:r>
            <a:r>
              <a:rPr lang="it-IT" sz="1400" dirty="0" err="1" smtClean="0">
                <a:latin typeface="Cambria" panose="02040503050406030204" pitchFamily="18" charset="0"/>
              </a:rPr>
              <a:t>development</a:t>
            </a:r>
            <a:r>
              <a:rPr lang="it-IT" sz="1400" dirty="0" smtClean="0">
                <a:latin typeface="Cambria" panose="02040503050406030204" pitchFamily="18" charset="0"/>
              </a:rPr>
              <a:t> </a:t>
            </a:r>
            <a:r>
              <a:rPr lang="it-IT" sz="1400" dirty="0" err="1" smtClean="0">
                <a:latin typeface="Cambria" panose="02040503050406030204" pitchFamily="18" charset="0"/>
              </a:rPr>
              <a:t>within</a:t>
            </a:r>
            <a:r>
              <a:rPr lang="it-IT" sz="1400" dirty="0" smtClean="0">
                <a:latin typeface="Cambria" panose="02040503050406030204" pitchFamily="18" charset="0"/>
              </a:rPr>
              <a:t> a new </a:t>
            </a:r>
            <a:r>
              <a:rPr lang="it-IT" sz="1400" dirty="0" err="1" smtClean="0">
                <a:latin typeface="Cambria" panose="02040503050406030204" pitchFamily="18" charset="0"/>
              </a:rPr>
              <a:t>conception</a:t>
            </a:r>
            <a:r>
              <a:rPr lang="it-IT" sz="1400" dirty="0" smtClean="0">
                <a:latin typeface="Cambria" panose="02040503050406030204" pitchFamily="18" charset="0"/>
              </a:rPr>
              <a:t> of the </a:t>
            </a:r>
            <a:r>
              <a:rPr lang="it-IT" sz="1400" dirty="0" err="1" smtClean="0">
                <a:latin typeface="Cambria" panose="02040503050406030204" pitchFamily="18" charset="0"/>
              </a:rPr>
              <a:t>rural-urban</a:t>
            </a:r>
            <a:r>
              <a:rPr lang="it-IT" sz="1400" dirty="0" smtClean="0">
                <a:latin typeface="Cambria" panose="02040503050406030204" pitchFamily="18" charset="0"/>
              </a:rPr>
              <a:t> </a:t>
            </a:r>
            <a:r>
              <a:rPr lang="it-IT" sz="1400" dirty="0" err="1" smtClean="0">
                <a:latin typeface="Cambria" panose="02040503050406030204" pitchFamily="18" charset="0"/>
              </a:rPr>
              <a:t>relationships</a:t>
            </a:r>
            <a:r>
              <a:rPr lang="it-IT" sz="1400" dirty="0" smtClean="0">
                <a:latin typeface="Cambria" panose="02040503050406030204" pitchFamily="18" charset="0"/>
              </a:rPr>
              <a:t> (the </a:t>
            </a:r>
            <a:r>
              <a:rPr lang="it-IT" sz="1400" dirty="0" err="1" smtClean="0">
                <a:latin typeface="Cambria" panose="02040503050406030204" pitchFamily="18" charset="0"/>
              </a:rPr>
              <a:t>traditional</a:t>
            </a:r>
            <a:r>
              <a:rPr lang="it-IT" sz="1400" dirty="0" smtClean="0">
                <a:latin typeface="Cambria" panose="02040503050406030204" pitchFamily="18" charset="0"/>
              </a:rPr>
              <a:t> </a:t>
            </a:r>
            <a:r>
              <a:rPr lang="it-IT" sz="1400" dirty="0" err="1" smtClean="0">
                <a:latin typeface="Cambria" panose="02040503050406030204" pitchFamily="18" charset="0"/>
              </a:rPr>
              <a:t>definitions</a:t>
            </a:r>
            <a:r>
              <a:rPr lang="it-IT" sz="1400" dirty="0" smtClean="0">
                <a:latin typeface="Cambria" panose="02040503050406030204" pitchFamily="18" charset="0"/>
              </a:rPr>
              <a:t> do </a:t>
            </a:r>
            <a:r>
              <a:rPr lang="it-IT" sz="1400" dirty="0" err="1" smtClean="0">
                <a:latin typeface="Cambria" panose="02040503050406030204" pitchFamily="18" charset="0"/>
              </a:rPr>
              <a:t>not</a:t>
            </a:r>
            <a:r>
              <a:rPr lang="it-IT" sz="1400" dirty="0" smtClean="0">
                <a:latin typeface="Cambria" panose="02040503050406030204" pitchFamily="18" charset="0"/>
              </a:rPr>
              <a:t> </a:t>
            </a:r>
            <a:r>
              <a:rPr lang="it-IT" sz="1400" dirty="0" err="1" smtClean="0">
                <a:latin typeface="Cambria" panose="02040503050406030204" pitchFamily="18" charset="0"/>
              </a:rPr>
              <a:t>capture</a:t>
            </a:r>
            <a:r>
              <a:rPr lang="it-IT" sz="1400" dirty="0" smtClean="0">
                <a:latin typeface="Cambria" panose="02040503050406030204" pitchFamily="18" charset="0"/>
              </a:rPr>
              <a:t> the </a:t>
            </a:r>
            <a:r>
              <a:rPr lang="it-IT" sz="1400" dirty="0" err="1" smtClean="0">
                <a:latin typeface="Cambria" panose="02040503050406030204" pitchFamily="18" charset="0"/>
              </a:rPr>
              <a:t>complexity</a:t>
            </a:r>
            <a:r>
              <a:rPr lang="it-IT" sz="1400" dirty="0" smtClean="0">
                <a:latin typeface="Cambria" panose="02040503050406030204" pitchFamily="18" charset="0"/>
              </a:rPr>
              <a:t> of </a:t>
            </a:r>
            <a:r>
              <a:rPr lang="it-IT" sz="1400" dirty="0" err="1" smtClean="0">
                <a:latin typeface="Cambria" panose="02040503050406030204" pitchFamily="18" charset="0"/>
              </a:rPr>
              <a:t>land</a:t>
            </a:r>
            <a:r>
              <a:rPr lang="it-IT" sz="1400" dirty="0" smtClean="0">
                <a:latin typeface="Cambria" panose="02040503050406030204" pitchFamily="18" charset="0"/>
              </a:rPr>
              <a:t> use in </a:t>
            </a:r>
            <a:r>
              <a:rPr lang="it-IT" sz="1400" dirty="0" err="1" smtClean="0">
                <a:latin typeface="Cambria" panose="02040503050406030204" pitchFamily="18" charset="0"/>
              </a:rPr>
              <a:t>Italy</a:t>
            </a:r>
            <a:r>
              <a:rPr lang="it-IT" sz="1400" dirty="0" smtClean="0">
                <a:latin typeface="Cambria" panose="02040503050406030204" pitchFamily="18" charset="0"/>
              </a:rPr>
              <a:t>).</a:t>
            </a:r>
          </a:p>
        </p:txBody>
      </p:sp>
      <p:grpSp>
        <p:nvGrpSpPr>
          <p:cNvPr id="7" name="Gruppo 6"/>
          <p:cNvGrpSpPr/>
          <p:nvPr/>
        </p:nvGrpSpPr>
        <p:grpSpPr>
          <a:xfrm>
            <a:off x="224420" y="4778857"/>
            <a:ext cx="3940026" cy="1333023"/>
            <a:chOff x="224420" y="4778857"/>
            <a:chExt cx="3940026" cy="1333023"/>
          </a:xfrm>
        </p:grpSpPr>
        <p:sp>
          <p:nvSpPr>
            <p:cNvPr id="4" name="Freccia in giù 3"/>
            <p:cNvSpPr/>
            <p:nvPr/>
          </p:nvSpPr>
          <p:spPr>
            <a:xfrm>
              <a:off x="1901197" y="4778857"/>
              <a:ext cx="504056" cy="50405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" name="Rettangolo 9"/>
            <p:cNvSpPr/>
            <p:nvPr/>
          </p:nvSpPr>
          <p:spPr>
            <a:xfrm>
              <a:off x="224420" y="5373216"/>
              <a:ext cx="3940026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spcBef>
                  <a:spcPts val="600"/>
                </a:spcBef>
              </a:pPr>
              <a:r>
                <a:rPr lang="it-IT" sz="1400" b="1" cap="small" dirty="0" err="1" smtClean="0">
                  <a:latin typeface="Cambria" panose="02040503050406030204" pitchFamily="18" charset="0"/>
                </a:rPr>
                <a:t>Objectives</a:t>
              </a:r>
              <a:r>
                <a:rPr lang="it-IT" sz="1400" b="1" cap="small" dirty="0" smtClean="0">
                  <a:latin typeface="Cambria" panose="02040503050406030204" pitchFamily="18" charset="0"/>
                </a:rPr>
                <a:t> of </a:t>
              </a:r>
              <a:r>
                <a:rPr lang="it-IT" sz="1400" b="1" cap="small" dirty="0" err="1" smtClean="0">
                  <a:latin typeface="Cambria" panose="02040503050406030204" pitchFamily="18" charset="0"/>
                </a:rPr>
                <a:t>regional</a:t>
              </a:r>
              <a:r>
                <a:rPr lang="it-IT" sz="1400" b="1" cap="small" dirty="0" smtClean="0">
                  <a:latin typeface="Cambria" panose="02040503050406030204" pitchFamily="18" charset="0"/>
                </a:rPr>
                <a:t> </a:t>
              </a:r>
              <a:r>
                <a:rPr lang="it-IT" sz="1400" b="1" cap="small" dirty="0" err="1" smtClean="0">
                  <a:latin typeface="Cambria" panose="02040503050406030204" pitchFamily="18" charset="0"/>
                </a:rPr>
                <a:t>agricultural</a:t>
              </a:r>
              <a:r>
                <a:rPr lang="it-IT" sz="1400" b="1" cap="small" dirty="0" smtClean="0">
                  <a:latin typeface="Cambria" panose="02040503050406030204" pitchFamily="18" charset="0"/>
                </a:rPr>
                <a:t> policy and the </a:t>
              </a:r>
              <a:r>
                <a:rPr lang="it-IT" sz="1400" b="1" cap="small" dirty="0" err="1" smtClean="0">
                  <a:latin typeface="Cambria" panose="02040503050406030204" pitchFamily="18" charset="0"/>
                </a:rPr>
                <a:t>needs</a:t>
              </a:r>
              <a:r>
                <a:rPr lang="it-IT" sz="1400" b="1" cap="small" dirty="0" smtClean="0">
                  <a:latin typeface="Cambria" panose="02040503050406030204" pitchFamily="18" charset="0"/>
                </a:rPr>
                <a:t> of </a:t>
              </a:r>
              <a:r>
                <a:rPr lang="it-IT" sz="1400" b="1" cap="small" dirty="0" err="1" smtClean="0">
                  <a:latin typeface="Cambria" panose="02040503050406030204" pitchFamily="18" charset="0"/>
                </a:rPr>
                <a:t>agricultural</a:t>
              </a:r>
              <a:r>
                <a:rPr lang="it-IT" sz="1400" b="1" cap="small" dirty="0" smtClean="0">
                  <a:latin typeface="Cambria" panose="02040503050406030204" pitchFamily="18" charset="0"/>
                </a:rPr>
                <a:t> </a:t>
              </a:r>
              <a:r>
                <a:rPr lang="it-IT" sz="1400" b="1" cap="small" dirty="0" err="1" smtClean="0">
                  <a:latin typeface="Cambria" panose="02040503050406030204" pitchFamily="18" charset="0"/>
                </a:rPr>
                <a:t>advisory</a:t>
              </a:r>
              <a:r>
                <a:rPr lang="it-IT" sz="1400" b="1" cap="small" dirty="0" smtClean="0">
                  <a:latin typeface="Cambria" panose="02040503050406030204" pitchFamily="18" charset="0"/>
                </a:rPr>
                <a:t> </a:t>
              </a:r>
              <a:r>
                <a:rPr lang="it-IT" sz="1400" b="1" cap="small" dirty="0" err="1" smtClean="0">
                  <a:latin typeface="Cambria" panose="02040503050406030204" pitchFamily="18" charset="0"/>
                </a:rPr>
                <a:t>services</a:t>
              </a:r>
              <a:r>
                <a:rPr lang="it-IT" sz="1400" b="1" cap="small" dirty="0" smtClean="0">
                  <a:latin typeface="Cambria" panose="02040503050406030204" pitchFamily="18" charset="0"/>
                </a:rPr>
                <a:t> are </a:t>
              </a:r>
              <a:r>
                <a:rPr lang="it-IT" sz="1400" b="1" cap="small" dirty="0" err="1" smtClean="0">
                  <a:latin typeface="Cambria" panose="02040503050406030204" pitchFamily="18" charset="0"/>
                </a:rPr>
                <a:t>differentiated</a:t>
              </a:r>
              <a:r>
                <a:rPr lang="it-IT" sz="1400" b="1" cap="small" dirty="0" smtClean="0">
                  <a:latin typeface="Cambria" panose="02040503050406030204" pitchFamily="18" charset="0"/>
                </a:rPr>
                <a:t> in the </a:t>
              </a:r>
              <a:r>
                <a:rPr lang="it-IT" sz="1400" b="1" cap="small" dirty="0" err="1" smtClean="0">
                  <a:latin typeface="Cambria" panose="02040503050406030204" pitchFamily="18" charset="0"/>
                </a:rPr>
                <a:t>whole</a:t>
              </a:r>
              <a:r>
                <a:rPr lang="it-IT" sz="1400" b="1" cap="small" dirty="0" smtClean="0">
                  <a:latin typeface="Cambria" panose="02040503050406030204" pitchFamily="18" charset="0"/>
                </a:rPr>
                <a:t> </a:t>
              </a:r>
              <a:r>
                <a:rPr lang="it-IT" sz="1400" b="1" cap="small" dirty="0" err="1" smtClean="0">
                  <a:latin typeface="Cambria" panose="02040503050406030204" pitchFamily="18" charset="0"/>
                </a:rPr>
                <a:t>territory</a:t>
              </a:r>
              <a:endParaRPr lang="it-IT" sz="1400" b="1" cap="small" dirty="0" smtClean="0">
                <a:latin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7042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611559" y="548680"/>
            <a:ext cx="8064897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it-IT" sz="1600" dirty="0" err="1" smtClean="0">
                <a:latin typeface="Cambria" panose="02040503050406030204" pitchFamily="18" charset="0"/>
              </a:rPr>
              <a:t>As</a:t>
            </a:r>
            <a:r>
              <a:rPr lang="it-IT" sz="1600" dirty="0" smtClean="0">
                <a:latin typeface="Cambria" panose="02040503050406030204" pitchFamily="18" charset="0"/>
              </a:rPr>
              <a:t> </a:t>
            </a:r>
            <a:r>
              <a:rPr lang="it-IT" sz="1600" dirty="0" err="1" smtClean="0">
                <a:latin typeface="Cambria" panose="02040503050406030204" pitchFamily="18" charset="0"/>
              </a:rPr>
              <a:t>stated</a:t>
            </a:r>
            <a:r>
              <a:rPr lang="it-IT" sz="1600" dirty="0" smtClean="0">
                <a:latin typeface="Cambria" panose="02040503050406030204" pitchFamily="18" charset="0"/>
              </a:rPr>
              <a:t>, </a:t>
            </a:r>
            <a:r>
              <a:rPr lang="it-IT" sz="1600" dirty="0" err="1" smtClean="0">
                <a:latin typeface="Cambria" panose="02040503050406030204" pitchFamily="18" charset="0"/>
              </a:rPr>
              <a:t>Italy</a:t>
            </a:r>
            <a:r>
              <a:rPr lang="it-IT" sz="1600" dirty="0" smtClean="0">
                <a:latin typeface="Cambria" panose="02040503050406030204" pitchFamily="18" charset="0"/>
              </a:rPr>
              <a:t> </a:t>
            </a:r>
            <a:r>
              <a:rPr lang="it-IT" sz="1600" dirty="0" err="1" smtClean="0">
                <a:latin typeface="Cambria" panose="02040503050406030204" pitchFamily="18" charset="0"/>
              </a:rPr>
              <a:t>is</a:t>
            </a:r>
            <a:r>
              <a:rPr lang="it-IT" sz="1600" dirty="0" smtClean="0">
                <a:latin typeface="Cambria" panose="02040503050406030204" pitchFamily="18" charset="0"/>
              </a:rPr>
              <a:t> a </a:t>
            </a:r>
            <a:r>
              <a:rPr lang="it-IT" sz="1600" dirty="0" err="1" smtClean="0">
                <a:latin typeface="Cambria" panose="02040503050406030204" pitchFamily="18" charset="0"/>
              </a:rPr>
              <a:t>very</a:t>
            </a:r>
            <a:r>
              <a:rPr lang="it-IT" sz="1600" dirty="0" smtClean="0">
                <a:latin typeface="Cambria" panose="02040503050406030204" pitchFamily="18" charset="0"/>
              </a:rPr>
              <a:t> </a:t>
            </a:r>
            <a:r>
              <a:rPr lang="it-IT" sz="1600" dirty="0" err="1" smtClean="0">
                <a:latin typeface="Cambria" panose="02040503050406030204" pitchFamily="18" charset="0"/>
              </a:rPr>
              <a:t>complex</a:t>
            </a:r>
            <a:r>
              <a:rPr lang="it-IT" sz="1600" dirty="0" smtClean="0">
                <a:latin typeface="Cambria" panose="02040503050406030204" pitchFamily="18" charset="0"/>
              </a:rPr>
              <a:t> country, with </a:t>
            </a:r>
            <a:r>
              <a:rPr lang="it-IT" sz="1600" dirty="0" err="1" smtClean="0">
                <a:latin typeface="Cambria" panose="02040503050406030204" pitchFamily="18" charset="0"/>
              </a:rPr>
              <a:t>different</a:t>
            </a:r>
            <a:r>
              <a:rPr lang="it-IT" sz="1600" dirty="0" smtClean="0">
                <a:latin typeface="Cambria" panose="02040503050406030204" pitchFamily="18" charset="0"/>
              </a:rPr>
              <a:t> </a:t>
            </a:r>
            <a:r>
              <a:rPr lang="it-IT" sz="1600" dirty="0" err="1" smtClean="0">
                <a:latin typeface="Cambria" panose="02040503050406030204" pitchFamily="18" charset="0"/>
              </a:rPr>
              <a:t>territorial</a:t>
            </a:r>
            <a:r>
              <a:rPr lang="it-IT" sz="1600" dirty="0" smtClean="0">
                <a:latin typeface="Cambria" panose="02040503050406030204" pitchFamily="18" charset="0"/>
              </a:rPr>
              <a:t> </a:t>
            </a:r>
            <a:r>
              <a:rPr lang="it-IT" sz="1600" dirty="0" err="1" smtClean="0">
                <a:latin typeface="Cambria" panose="02040503050406030204" pitchFamily="18" charset="0"/>
              </a:rPr>
              <a:t>characteristics</a:t>
            </a:r>
            <a:r>
              <a:rPr lang="it-IT" sz="1600" dirty="0" smtClean="0">
                <a:latin typeface="Cambria" panose="02040503050406030204" pitchFamily="18" charset="0"/>
              </a:rPr>
              <a:t> and </a:t>
            </a:r>
            <a:r>
              <a:rPr lang="it-IT" sz="1600" dirty="0" err="1" smtClean="0">
                <a:latin typeface="Cambria" panose="02040503050406030204" pitchFamily="18" charset="0"/>
              </a:rPr>
              <a:t>governance</a:t>
            </a:r>
            <a:r>
              <a:rPr lang="it-IT" sz="1600" dirty="0" smtClean="0">
                <a:latin typeface="Cambria" panose="02040503050406030204" pitchFamily="18" charset="0"/>
              </a:rPr>
              <a:t>. More </a:t>
            </a:r>
            <a:r>
              <a:rPr lang="it-IT" sz="1600" dirty="0" err="1" smtClean="0">
                <a:latin typeface="Cambria" panose="02040503050406030204" pitchFamily="18" charset="0"/>
              </a:rPr>
              <a:t>specifically</a:t>
            </a:r>
            <a:r>
              <a:rPr lang="it-IT" sz="1600" dirty="0" smtClean="0">
                <a:latin typeface="Cambria" panose="02040503050406030204" pitchFamily="18" charset="0"/>
              </a:rPr>
              <a:t>, </a:t>
            </a:r>
            <a:r>
              <a:rPr lang="it-IT" sz="1600" dirty="0" err="1" smtClean="0">
                <a:latin typeface="Cambria" panose="02040503050406030204" pitchFamily="18" charset="0"/>
              </a:rPr>
              <a:t>following</a:t>
            </a:r>
            <a:r>
              <a:rPr lang="it-IT" sz="1600" dirty="0" smtClean="0">
                <a:latin typeface="Cambria" panose="02040503050406030204" pitchFamily="18" charset="0"/>
              </a:rPr>
              <a:t> the </a:t>
            </a:r>
            <a:r>
              <a:rPr lang="it-IT" sz="1600" u="sng" dirty="0" err="1" smtClean="0">
                <a:latin typeface="Cambria" panose="02040503050406030204" pitchFamily="18" charset="0"/>
              </a:rPr>
              <a:t>decentralization</a:t>
            </a:r>
            <a:r>
              <a:rPr lang="it-IT" sz="1600" dirty="0" smtClean="0">
                <a:latin typeface="Cambria" panose="02040503050406030204" pitchFamily="18" charset="0"/>
              </a:rPr>
              <a:t> </a:t>
            </a:r>
            <a:r>
              <a:rPr lang="it-IT" sz="1600" dirty="0" err="1" smtClean="0">
                <a:latin typeface="Cambria" panose="02040503050406030204" pitchFamily="18" charset="0"/>
              </a:rPr>
              <a:t>process</a:t>
            </a:r>
            <a:r>
              <a:rPr lang="it-IT" sz="1600" dirty="0" smtClean="0">
                <a:latin typeface="Cambria" panose="02040503050406030204" pitchFamily="18" charset="0"/>
              </a:rPr>
              <a:t> (DPR 616/77 and 617/77), </a:t>
            </a:r>
            <a:r>
              <a:rPr lang="it-IT" sz="1600" dirty="0" err="1" smtClean="0">
                <a:latin typeface="Cambria" panose="02040503050406030204" pitchFamily="18" charset="0"/>
              </a:rPr>
              <a:t>agriculture</a:t>
            </a:r>
            <a:r>
              <a:rPr lang="it-IT" sz="1600" dirty="0" smtClean="0">
                <a:latin typeface="Cambria" panose="02040503050406030204" pitchFamily="18" charset="0"/>
              </a:rPr>
              <a:t> </a:t>
            </a:r>
            <a:r>
              <a:rPr lang="it-IT" sz="1600" dirty="0" err="1" smtClean="0">
                <a:latin typeface="Cambria" panose="02040503050406030204" pitchFamily="18" charset="0"/>
              </a:rPr>
              <a:t>is</a:t>
            </a:r>
            <a:r>
              <a:rPr lang="it-IT" sz="1600" dirty="0">
                <a:latin typeface="Cambria" panose="02040503050406030204" pitchFamily="18" charset="0"/>
              </a:rPr>
              <a:t> </a:t>
            </a:r>
            <a:r>
              <a:rPr lang="it-IT" sz="1600" dirty="0" err="1" smtClean="0">
                <a:latin typeface="Cambria" panose="02040503050406030204" pitchFamily="18" charset="0"/>
              </a:rPr>
              <a:t>subject</a:t>
            </a:r>
            <a:r>
              <a:rPr lang="it-IT" sz="1600" dirty="0" smtClean="0">
                <a:latin typeface="Cambria" panose="02040503050406030204" pitchFamily="18" charset="0"/>
              </a:rPr>
              <a:t> to the </a:t>
            </a:r>
            <a:r>
              <a:rPr lang="it-IT" sz="1600" dirty="0" err="1" smtClean="0">
                <a:latin typeface="Cambria" panose="02040503050406030204" pitchFamily="18" charset="0"/>
              </a:rPr>
              <a:t>jurisdiction</a:t>
            </a:r>
            <a:r>
              <a:rPr lang="it-IT" sz="1600" dirty="0" smtClean="0">
                <a:latin typeface="Cambria" panose="02040503050406030204" pitchFamily="18" charset="0"/>
              </a:rPr>
              <a:t> of 19 </a:t>
            </a:r>
            <a:r>
              <a:rPr lang="it-IT" sz="1600" dirty="0" err="1" smtClean="0">
                <a:latin typeface="Cambria" panose="02040503050406030204" pitchFamily="18" charset="0"/>
              </a:rPr>
              <a:t>Regions</a:t>
            </a:r>
            <a:r>
              <a:rPr lang="it-IT" sz="1600" dirty="0" smtClean="0">
                <a:latin typeface="Cambria" panose="02040503050406030204" pitchFamily="18" charset="0"/>
              </a:rPr>
              <a:t> and 2 </a:t>
            </a:r>
            <a:r>
              <a:rPr lang="it-IT" sz="1600" dirty="0" err="1" smtClean="0">
                <a:latin typeface="Cambria" panose="02040503050406030204" pitchFamily="18" charset="0"/>
              </a:rPr>
              <a:t>Autonomous</a:t>
            </a:r>
            <a:r>
              <a:rPr lang="it-IT" sz="1600" dirty="0" smtClean="0">
                <a:latin typeface="Cambria" panose="02040503050406030204" pitchFamily="18" charset="0"/>
              </a:rPr>
              <a:t> </a:t>
            </a:r>
            <a:r>
              <a:rPr lang="it-IT" sz="1600" dirty="0" err="1" smtClean="0">
                <a:latin typeface="Cambria" panose="02040503050406030204" pitchFamily="18" charset="0"/>
              </a:rPr>
              <a:t>Provinces</a:t>
            </a:r>
            <a:r>
              <a:rPr lang="it-IT" sz="1600" dirty="0" smtClean="0">
                <a:latin typeface="Cambria" panose="02040503050406030204" pitchFamily="18" charset="0"/>
              </a:rPr>
              <a:t> (Trento and Bolzano). </a:t>
            </a:r>
          </a:p>
          <a:p>
            <a:pPr algn="just">
              <a:spcBef>
                <a:spcPts val="600"/>
              </a:spcBef>
            </a:pPr>
            <a:r>
              <a:rPr lang="it-IT" sz="1600" u="sng" dirty="0" err="1" smtClean="0">
                <a:latin typeface="Cambria" panose="02040503050406030204" pitchFamily="18" charset="0"/>
              </a:rPr>
              <a:t>Every</a:t>
            </a:r>
            <a:r>
              <a:rPr lang="it-IT" sz="1600" u="sng" dirty="0" smtClean="0">
                <a:latin typeface="Cambria" panose="02040503050406030204" pitchFamily="18" charset="0"/>
              </a:rPr>
              <a:t> </a:t>
            </a:r>
            <a:r>
              <a:rPr lang="it-IT" sz="1600" u="sng" dirty="0" err="1" smtClean="0">
                <a:latin typeface="Cambria" panose="02040503050406030204" pitchFamily="18" charset="0"/>
              </a:rPr>
              <a:t>Region</a:t>
            </a:r>
            <a:r>
              <a:rPr lang="it-IT" sz="1600" u="sng" dirty="0" smtClean="0">
                <a:latin typeface="Cambria" panose="02040503050406030204" pitchFamily="18" charset="0"/>
              </a:rPr>
              <a:t> </a:t>
            </a:r>
            <a:r>
              <a:rPr lang="it-IT" sz="1600" u="sng" dirty="0" err="1" smtClean="0">
                <a:latin typeface="Cambria" panose="02040503050406030204" pitchFamily="18" charset="0"/>
              </a:rPr>
              <a:t>has</a:t>
            </a:r>
            <a:r>
              <a:rPr lang="it-IT" sz="1600" u="sng" dirty="0" smtClean="0">
                <a:latin typeface="Cambria" panose="02040503050406030204" pitchFamily="18" charset="0"/>
              </a:rPr>
              <a:t> a </a:t>
            </a:r>
            <a:r>
              <a:rPr lang="it-IT" sz="1600" u="sng" dirty="0" err="1" smtClean="0">
                <a:latin typeface="Cambria" panose="02040503050406030204" pitchFamily="18" charset="0"/>
              </a:rPr>
              <a:t>Department</a:t>
            </a:r>
            <a:r>
              <a:rPr lang="it-IT" sz="1600" u="sng" dirty="0" smtClean="0">
                <a:latin typeface="Cambria" panose="02040503050406030204" pitchFamily="18" charset="0"/>
              </a:rPr>
              <a:t> of </a:t>
            </a:r>
            <a:r>
              <a:rPr lang="it-IT" sz="1600" u="sng" dirty="0" err="1" smtClean="0">
                <a:latin typeface="Cambria" panose="02040503050406030204" pitchFamily="18" charset="0"/>
              </a:rPr>
              <a:t>Agriculture</a:t>
            </a:r>
            <a:r>
              <a:rPr lang="it-IT" sz="1600" u="sng" dirty="0" smtClean="0">
                <a:latin typeface="Cambria" panose="02040503050406030204" pitchFamily="18" charset="0"/>
              </a:rPr>
              <a:t> </a:t>
            </a:r>
            <a:r>
              <a:rPr lang="it-IT" sz="1600" u="sng" dirty="0" smtClean="0">
                <a:latin typeface="Cambria" panose="02040503050406030204" pitchFamily="18" charset="0"/>
                <a:sym typeface="Wingdings" panose="05000000000000000000" pitchFamily="2" charset="2"/>
              </a:rPr>
              <a:t> </a:t>
            </a:r>
            <a:r>
              <a:rPr lang="it-IT" sz="1600" u="sng" dirty="0" err="1" smtClean="0">
                <a:latin typeface="Cambria" panose="02040503050406030204" pitchFamily="18" charset="0"/>
                <a:sym typeface="Wingdings" panose="05000000000000000000" pitchFamily="2" charset="2"/>
              </a:rPr>
              <a:t>its</a:t>
            </a:r>
            <a:r>
              <a:rPr lang="it-IT" sz="1600" u="sng" dirty="0" smtClean="0">
                <a:latin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it-IT" sz="1600" u="sng" dirty="0" err="1" smtClean="0">
                <a:latin typeface="Cambria" panose="02040503050406030204" pitchFamily="18" charset="0"/>
                <a:sym typeface="Wingdings" panose="05000000000000000000" pitchFamily="2" charset="2"/>
              </a:rPr>
              <a:t>own</a:t>
            </a:r>
            <a:r>
              <a:rPr lang="it-IT" sz="1600" u="sng" dirty="0" smtClean="0">
                <a:latin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it-IT" sz="1600" u="sng" dirty="0" err="1" smtClean="0">
                <a:latin typeface="Cambria" panose="02040503050406030204" pitchFamily="18" charset="0"/>
                <a:sym typeface="Wingdings" panose="05000000000000000000" pitchFamily="2" charset="2"/>
              </a:rPr>
              <a:t>organization</a:t>
            </a:r>
            <a:r>
              <a:rPr lang="it-IT" sz="1600" u="sng" dirty="0" smtClean="0">
                <a:latin typeface="Cambria" panose="02040503050406030204" pitchFamily="18" charset="0"/>
                <a:sym typeface="Wingdings" panose="05000000000000000000" pitchFamily="2" charset="2"/>
              </a:rPr>
              <a:t> of </a:t>
            </a:r>
            <a:r>
              <a:rPr lang="it-IT" sz="1600" u="sng" dirty="0" err="1" smtClean="0">
                <a:latin typeface="Cambria" panose="02040503050406030204" pitchFamily="18" charset="0"/>
                <a:sym typeface="Wingdings" panose="05000000000000000000" pitchFamily="2" charset="2"/>
              </a:rPr>
              <a:t>Advisory</a:t>
            </a:r>
            <a:r>
              <a:rPr lang="it-IT" sz="1600" u="sng" dirty="0" smtClean="0">
                <a:latin typeface="Cambria" panose="02040503050406030204" pitchFamily="18" charset="0"/>
                <a:sym typeface="Wingdings" panose="05000000000000000000" pitchFamily="2" charset="2"/>
              </a:rPr>
              <a:t> Services  </a:t>
            </a:r>
            <a:r>
              <a:rPr lang="it-IT" sz="1600" u="sng" dirty="0" err="1" smtClean="0">
                <a:latin typeface="Cambria" panose="02040503050406030204" pitchFamily="18" charset="0"/>
                <a:sym typeface="Wingdings" panose="05000000000000000000" pitchFamily="2" charset="2"/>
              </a:rPr>
              <a:t>its</a:t>
            </a:r>
            <a:r>
              <a:rPr lang="it-IT" sz="1600" u="sng" dirty="0" smtClean="0">
                <a:latin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it-IT" sz="1600" u="sng" dirty="0" err="1" smtClean="0">
                <a:latin typeface="Cambria" panose="02040503050406030204" pitchFamily="18" charset="0"/>
                <a:sym typeface="Wingdings" panose="05000000000000000000" pitchFamily="2" charset="2"/>
              </a:rPr>
              <a:t>own</a:t>
            </a:r>
            <a:r>
              <a:rPr lang="it-IT" sz="1600" u="sng" dirty="0" smtClean="0">
                <a:latin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it-IT" sz="1600" u="sng" dirty="0" err="1" smtClean="0">
                <a:latin typeface="Cambria" panose="02040503050406030204" pitchFamily="18" charset="0"/>
                <a:sym typeface="Wingdings" panose="05000000000000000000" pitchFamily="2" charset="2"/>
              </a:rPr>
              <a:t>specific</a:t>
            </a:r>
            <a:r>
              <a:rPr lang="it-IT" sz="1600" u="sng" dirty="0" smtClean="0">
                <a:latin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it-IT" sz="1600" dirty="0" err="1">
                <a:latin typeface="Cambria" panose="02040503050406030204" pitchFamily="18" charset="0"/>
              </a:rPr>
              <a:t>Agricultural</a:t>
            </a:r>
            <a:r>
              <a:rPr lang="it-IT" sz="1600" dirty="0">
                <a:latin typeface="Cambria" panose="02040503050406030204" pitchFamily="18" charset="0"/>
              </a:rPr>
              <a:t> Knowledge </a:t>
            </a:r>
            <a:r>
              <a:rPr lang="it-IT" sz="1600" dirty="0" smtClean="0">
                <a:latin typeface="Cambria" panose="02040503050406030204" pitchFamily="18" charset="0"/>
              </a:rPr>
              <a:t>System (</a:t>
            </a:r>
            <a:r>
              <a:rPr lang="it-IT" sz="1600" u="sng" dirty="0" smtClean="0">
                <a:latin typeface="Cambria" panose="02040503050406030204" pitchFamily="18" charset="0"/>
                <a:sym typeface="Wingdings" panose="05000000000000000000" pitchFamily="2" charset="2"/>
              </a:rPr>
              <a:t>AKS)</a:t>
            </a:r>
            <a:endParaRPr lang="it-IT" sz="1600" u="sng" dirty="0" smtClean="0">
              <a:latin typeface="Cambria" panose="02040503050406030204" pitchFamily="18" charset="0"/>
            </a:endParaRPr>
          </a:p>
        </p:txBody>
      </p:sp>
      <p:pic>
        <p:nvPicPr>
          <p:cNvPr id="1026" name="Picture 2" descr="http://www.aiorao.it/img/italiaMap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720136"/>
            <a:ext cx="2740951" cy="3328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714805" y="2793597"/>
            <a:ext cx="4937315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it-IT" sz="1600" dirty="0" smtClean="0">
                <a:latin typeface="Cambria" panose="02040503050406030204" pitchFamily="18" charset="0"/>
              </a:rPr>
              <a:t>AKS </a:t>
            </a:r>
            <a:r>
              <a:rPr lang="it-IT" sz="1600" dirty="0" err="1" smtClean="0">
                <a:latin typeface="Cambria" panose="02040503050406030204" pitchFamily="18" charset="0"/>
              </a:rPr>
              <a:t>organization</a:t>
            </a:r>
            <a:r>
              <a:rPr lang="it-IT" sz="1600" dirty="0" smtClean="0">
                <a:latin typeface="Cambria" panose="02040503050406030204" pitchFamily="18" charset="0"/>
              </a:rPr>
              <a:t> and </a:t>
            </a:r>
            <a:r>
              <a:rPr lang="it-IT" sz="1600" dirty="0" err="1" smtClean="0">
                <a:latin typeface="Cambria" panose="02040503050406030204" pitchFamily="18" charset="0"/>
              </a:rPr>
              <a:t>competences</a:t>
            </a:r>
            <a:endParaRPr lang="it-IT" sz="1600" dirty="0" smtClean="0">
              <a:latin typeface="Cambria" panose="02040503050406030204" pitchFamily="18" charset="0"/>
            </a:endParaRP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1600" dirty="0" smtClean="0">
                <a:latin typeface="Cambria" panose="02040503050406030204" pitchFamily="18" charset="0"/>
              </a:rPr>
              <a:t>R&amp;D </a:t>
            </a:r>
            <a:r>
              <a:rPr lang="it-IT" sz="1600" dirty="0" err="1" smtClean="0">
                <a:latin typeface="Cambria" panose="02040503050406030204" pitchFamily="18" charset="0"/>
              </a:rPr>
              <a:t>policies</a:t>
            </a:r>
            <a:r>
              <a:rPr lang="it-IT" sz="1600" dirty="0" smtClean="0">
                <a:latin typeface="Cambria" panose="02040503050406030204" pitchFamily="18" charset="0"/>
              </a:rPr>
              <a:t>: State and </a:t>
            </a:r>
            <a:r>
              <a:rPr lang="it-IT" sz="1600" dirty="0" err="1" smtClean="0">
                <a:latin typeface="Cambria" panose="02040503050406030204" pitchFamily="18" charset="0"/>
              </a:rPr>
              <a:t>Regions</a:t>
            </a:r>
            <a:endParaRPr lang="it-IT" sz="1600" dirty="0" smtClean="0">
              <a:latin typeface="Cambria" panose="02040503050406030204" pitchFamily="18" charset="0"/>
            </a:endParaRP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1600" dirty="0" err="1" smtClean="0">
                <a:latin typeface="Cambria" panose="02040503050406030204" pitchFamily="18" charset="0"/>
              </a:rPr>
              <a:t>Higher</a:t>
            </a:r>
            <a:r>
              <a:rPr lang="it-IT" sz="1600" dirty="0" smtClean="0">
                <a:latin typeface="Cambria" panose="02040503050406030204" pitchFamily="18" charset="0"/>
              </a:rPr>
              <a:t> </a:t>
            </a:r>
            <a:r>
              <a:rPr lang="it-IT" sz="1600" dirty="0" err="1" smtClean="0">
                <a:latin typeface="Cambria" panose="02040503050406030204" pitchFamily="18" charset="0"/>
              </a:rPr>
              <a:t>education</a:t>
            </a:r>
            <a:r>
              <a:rPr lang="it-IT" sz="1600" dirty="0" smtClean="0">
                <a:latin typeface="Cambria" panose="02040503050406030204" pitchFamily="18" charset="0"/>
              </a:rPr>
              <a:t>: State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1600" dirty="0" err="1" smtClean="0">
                <a:latin typeface="Cambria" panose="02040503050406030204" pitchFamily="18" charset="0"/>
              </a:rPr>
              <a:t>Vocational</a:t>
            </a:r>
            <a:r>
              <a:rPr lang="it-IT" sz="1600" dirty="0" smtClean="0">
                <a:latin typeface="Cambria" panose="02040503050406030204" pitchFamily="18" charset="0"/>
              </a:rPr>
              <a:t> </a:t>
            </a:r>
            <a:r>
              <a:rPr lang="it-IT" sz="1600" dirty="0" err="1" smtClean="0">
                <a:latin typeface="Cambria" panose="02040503050406030204" pitchFamily="18" charset="0"/>
              </a:rPr>
              <a:t>Education</a:t>
            </a:r>
            <a:r>
              <a:rPr lang="it-IT" sz="1600" dirty="0" smtClean="0">
                <a:latin typeface="Cambria" panose="02040503050406030204" pitchFamily="18" charset="0"/>
              </a:rPr>
              <a:t>: </a:t>
            </a:r>
            <a:r>
              <a:rPr lang="it-IT" sz="1600" dirty="0" err="1" smtClean="0">
                <a:latin typeface="Cambria" panose="02040503050406030204" pitchFamily="18" charset="0"/>
              </a:rPr>
              <a:t>Regions</a:t>
            </a:r>
            <a:endParaRPr lang="it-IT" sz="1600" dirty="0" smtClean="0">
              <a:latin typeface="Cambria" panose="02040503050406030204" pitchFamily="18" charset="0"/>
            </a:endParaRP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16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Extension and </a:t>
            </a:r>
            <a:r>
              <a:rPr lang="it-IT" sz="1600" b="1" dirty="0" err="1" smtClean="0">
                <a:solidFill>
                  <a:srgbClr val="FF0000"/>
                </a:solidFill>
                <a:latin typeface="Cambria" panose="02040503050406030204" pitchFamily="18" charset="0"/>
              </a:rPr>
              <a:t>Advisory</a:t>
            </a:r>
            <a:r>
              <a:rPr lang="it-IT" sz="16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 Services: </a:t>
            </a:r>
            <a:r>
              <a:rPr lang="it-IT" sz="1600" b="1" dirty="0" err="1" smtClean="0">
                <a:solidFill>
                  <a:srgbClr val="FF0000"/>
                </a:solidFill>
                <a:latin typeface="Cambria" panose="02040503050406030204" pitchFamily="18" charset="0"/>
              </a:rPr>
              <a:t>Regions</a:t>
            </a:r>
            <a:endParaRPr lang="it-IT" sz="1600" b="1" dirty="0" smtClean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it-IT" sz="1600" dirty="0" smtClean="0">
              <a:latin typeface="Cambria" panose="02040503050406030204" pitchFamily="18" charset="0"/>
            </a:endParaRPr>
          </a:p>
          <a:p>
            <a:pPr algn="just">
              <a:spcBef>
                <a:spcPts val="600"/>
              </a:spcBef>
            </a:pPr>
            <a:r>
              <a:rPr lang="it-IT" sz="1600" dirty="0" smtClean="0">
                <a:latin typeface="Cambria" panose="02040503050406030204" pitchFamily="18" charset="0"/>
              </a:rPr>
              <a:t>In </a:t>
            </a:r>
            <a:r>
              <a:rPr lang="it-IT" sz="1600" dirty="0" err="1" smtClean="0">
                <a:latin typeface="Cambria" panose="02040503050406030204" pitchFamily="18" charset="0"/>
              </a:rPr>
              <a:t>every</a:t>
            </a:r>
            <a:r>
              <a:rPr lang="it-IT" sz="1600" dirty="0" smtClean="0">
                <a:latin typeface="Cambria" panose="02040503050406030204" pitchFamily="18" charset="0"/>
              </a:rPr>
              <a:t> </a:t>
            </a:r>
            <a:r>
              <a:rPr lang="it-IT" sz="1600" dirty="0" err="1" smtClean="0">
                <a:latin typeface="Cambria" panose="02040503050406030204" pitchFamily="18" charset="0"/>
              </a:rPr>
              <a:t>Region</a:t>
            </a:r>
            <a:r>
              <a:rPr lang="it-IT" sz="1600" dirty="0" smtClean="0">
                <a:latin typeface="Cambria" panose="02040503050406030204" pitchFamily="18" charset="0"/>
              </a:rPr>
              <a:t> the AS </a:t>
            </a:r>
            <a:r>
              <a:rPr lang="it-IT" sz="1600" dirty="0" err="1" smtClean="0">
                <a:latin typeface="Cambria" panose="02040503050406030204" pitchFamily="18" charset="0"/>
              </a:rPr>
              <a:t>system</a:t>
            </a:r>
            <a:r>
              <a:rPr lang="it-IT" sz="1600" dirty="0" smtClean="0">
                <a:latin typeface="Cambria" panose="02040503050406030204" pitchFamily="18" charset="0"/>
              </a:rPr>
              <a:t> </a:t>
            </a:r>
            <a:r>
              <a:rPr lang="it-IT" sz="1600" dirty="0" err="1" smtClean="0">
                <a:latin typeface="Cambria" panose="02040503050406030204" pitchFamily="18" charset="0"/>
              </a:rPr>
              <a:t>includes</a:t>
            </a:r>
            <a:r>
              <a:rPr lang="it-IT" sz="1600" dirty="0" smtClean="0">
                <a:latin typeface="Cambria" panose="02040503050406030204" pitchFamily="18" charset="0"/>
              </a:rPr>
              <a:t> 3 </a:t>
            </a:r>
            <a:r>
              <a:rPr lang="it-IT" sz="1600" dirty="0" err="1" smtClean="0">
                <a:latin typeface="Cambria" panose="02040503050406030204" pitchFamily="18" charset="0"/>
              </a:rPr>
              <a:t>components</a:t>
            </a:r>
            <a:r>
              <a:rPr lang="it-IT" sz="1600" dirty="0" smtClean="0">
                <a:latin typeface="Cambria" panose="02040503050406030204" pitchFamily="18" charset="0"/>
              </a:rPr>
              <a:t>: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1600" dirty="0" smtClean="0">
                <a:latin typeface="Cambria" panose="02040503050406030204" pitchFamily="18" charset="0"/>
              </a:rPr>
              <a:t>Public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1600" dirty="0" smtClean="0">
                <a:latin typeface="Cambria" panose="02040503050406030204" pitchFamily="18" charset="0"/>
              </a:rPr>
              <a:t>Private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1600" dirty="0" err="1" smtClean="0">
                <a:latin typeface="Cambria" panose="02040503050406030204" pitchFamily="18" charset="0"/>
              </a:rPr>
              <a:t>Farmers</a:t>
            </a:r>
            <a:r>
              <a:rPr lang="it-IT" sz="1600" dirty="0" smtClean="0">
                <a:latin typeface="Cambria" panose="02040503050406030204" pitchFamily="18" charset="0"/>
              </a:rPr>
              <a:t> </a:t>
            </a:r>
            <a:r>
              <a:rPr lang="it-IT" sz="1600" dirty="0" err="1" smtClean="0">
                <a:latin typeface="Cambria" panose="02040503050406030204" pitchFamily="18" charset="0"/>
              </a:rPr>
              <a:t>associations</a:t>
            </a:r>
            <a:endParaRPr lang="it-IT" sz="1600" dirty="0">
              <a:latin typeface="Cambria" panose="02040503050406030204" pitchFamily="18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904239" y="0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it-IT" cap="small" dirty="0" err="1" smtClean="0">
                <a:latin typeface="Cambria" panose="02040503050406030204" pitchFamily="18" charset="0"/>
              </a:rPr>
              <a:t>Characteristics</a:t>
            </a:r>
            <a:r>
              <a:rPr lang="it-IT" cap="small" dirty="0" smtClean="0">
                <a:latin typeface="Cambria" panose="02040503050406030204" pitchFamily="18" charset="0"/>
              </a:rPr>
              <a:t> of the </a:t>
            </a:r>
            <a:r>
              <a:rPr lang="it-IT" cap="small" dirty="0" err="1" smtClean="0">
                <a:latin typeface="Cambria" panose="02040503050406030204" pitchFamily="18" charset="0"/>
              </a:rPr>
              <a:t>Italian</a:t>
            </a:r>
            <a:r>
              <a:rPr lang="it-IT" cap="small" dirty="0" smtClean="0">
                <a:latin typeface="Cambria" panose="02040503050406030204" pitchFamily="18" charset="0"/>
              </a:rPr>
              <a:t> </a:t>
            </a:r>
            <a:r>
              <a:rPr lang="it-IT" cap="small" dirty="0" err="1" smtClean="0">
                <a:latin typeface="Cambria" panose="02040503050406030204" pitchFamily="18" charset="0"/>
              </a:rPr>
              <a:t>Advisory</a:t>
            </a:r>
            <a:r>
              <a:rPr lang="it-IT" cap="small" dirty="0" smtClean="0">
                <a:latin typeface="Cambria" panose="02040503050406030204" pitchFamily="18" charset="0"/>
              </a:rPr>
              <a:t> Services System</a:t>
            </a:r>
          </a:p>
        </p:txBody>
      </p:sp>
    </p:spTree>
    <p:extLst>
      <p:ext uri="{BB962C8B-B14F-4D97-AF65-F5344CB8AC3E}">
        <p14:creationId xmlns:p14="http://schemas.microsoft.com/office/powerpoint/2010/main" val="290407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904239" y="0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it-IT" cap="small" dirty="0" smtClean="0">
                <a:latin typeface="Cambria" panose="02040503050406030204" pitchFamily="18" charset="0"/>
              </a:rPr>
              <a:t>FAS </a:t>
            </a:r>
            <a:r>
              <a:rPr lang="it-IT" cap="small" dirty="0" err="1" smtClean="0">
                <a:latin typeface="Cambria" panose="02040503050406030204" pitchFamily="18" charset="0"/>
              </a:rPr>
              <a:t>Regulations</a:t>
            </a:r>
            <a:r>
              <a:rPr lang="it-IT" cap="small" dirty="0" smtClean="0">
                <a:latin typeface="Cambria" panose="02040503050406030204" pitchFamily="18" charset="0"/>
              </a:rPr>
              <a:t> in </a:t>
            </a:r>
            <a:r>
              <a:rPr lang="it-IT" cap="small" dirty="0" err="1" smtClean="0">
                <a:latin typeface="Cambria" panose="02040503050406030204" pitchFamily="18" charset="0"/>
              </a:rPr>
              <a:t>Italy</a:t>
            </a:r>
            <a:endParaRPr lang="it-IT" cap="small" dirty="0" smtClean="0">
              <a:latin typeface="Cambria" panose="02040503050406030204" pitchFamily="18" charset="0"/>
            </a:endParaRPr>
          </a:p>
        </p:txBody>
      </p:sp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2423440"/>
              </p:ext>
            </p:extLst>
          </p:nvPr>
        </p:nvGraphicFramePr>
        <p:xfrm>
          <a:off x="662224" y="476672"/>
          <a:ext cx="778151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919"/>
                <a:gridCol w="1296919"/>
                <a:gridCol w="1296919"/>
                <a:gridCol w="1296919"/>
                <a:gridCol w="1296919"/>
                <a:gridCol w="129691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1979</a:t>
                      </a:r>
                      <a:endParaRPr lang="it-IT" sz="14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1989-1993</a:t>
                      </a:r>
                      <a:endParaRPr lang="it-IT" sz="14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1994-1999</a:t>
                      </a:r>
                      <a:endParaRPr lang="it-IT" sz="14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2000-2006</a:t>
                      </a:r>
                      <a:endParaRPr lang="it-IT" sz="14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2007-2013</a:t>
                      </a:r>
                      <a:endParaRPr lang="it-IT" sz="14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2014-2020</a:t>
                      </a:r>
                      <a:endParaRPr lang="it-IT" sz="1400" b="0" kern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40" name="Gruppo 39"/>
          <p:cNvGrpSpPr/>
          <p:nvPr/>
        </p:nvGrpSpPr>
        <p:grpSpPr>
          <a:xfrm>
            <a:off x="4262627" y="872716"/>
            <a:ext cx="4505147" cy="4859379"/>
            <a:chOff x="4262627" y="872716"/>
            <a:chExt cx="4505147" cy="4859379"/>
          </a:xfrm>
        </p:grpSpPr>
        <p:cxnSp>
          <p:nvCxnSpPr>
            <p:cNvPr id="36" name="Connettore 2 35"/>
            <p:cNvCxnSpPr/>
            <p:nvPr/>
          </p:nvCxnSpPr>
          <p:spPr>
            <a:xfrm>
              <a:off x="7791020" y="872716"/>
              <a:ext cx="0" cy="4284476"/>
            </a:xfrm>
            <a:prstGeom prst="straightConnector1">
              <a:avLst/>
            </a:prstGeom>
            <a:ln w="31750"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ttangolo arrotondato 20"/>
            <p:cNvSpPr/>
            <p:nvPr/>
          </p:nvSpPr>
          <p:spPr>
            <a:xfrm>
              <a:off x="4262627" y="5157192"/>
              <a:ext cx="4505147" cy="574903"/>
            </a:xfrm>
            <a:prstGeom prst="roundRect">
              <a:avLst/>
            </a:prstGeom>
            <a:solidFill>
              <a:srgbClr val="CC66FF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400" dirty="0" smtClean="0">
                  <a:solidFill>
                    <a:schemeClr val="tx1"/>
                  </a:solidFill>
                  <a:latin typeface="Cambria" panose="02040503050406030204" pitchFamily="18" charset="0"/>
                </a:rPr>
                <a:t>Reg.(UE) 1305/2013 </a:t>
              </a:r>
              <a:r>
                <a:rPr lang="it-IT" sz="1400" smtClean="0">
                  <a:solidFill>
                    <a:schemeClr val="tx1"/>
                  </a:solidFill>
                  <a:latin typeface="Cambria" panose="02040503050406030204" pitchFamily="18" charset="0"/>
                </a:rPr>
                <a:t>and </a:t>
              </a:r>
              <a:r>
                <a:rPr lang="it-IT" sz="1400" smtClean="0">
                  <a:solidFill>
                    <a:schemeClr val="tx1"/>
                  </a:solidFill>
                  <a:latin typeface="Cambria" panose="02040503050406030204" pitchFamily="18" charset="0"/>
                </a:rPr>
                <a:t>1306/2013 </a:t>
              </a:r>
              <a:r>
                <a:rPr lang="it-IT" sz="1400" dirty="0" smtClean="0">
                  <a:solidFill>
                    <a:schemeClr val="tx1"/>
                  </a:solidFill>
                  <a:latin typeface="Cambria" panose="02040503050406030204" pitchFamily="18" charset="0"/>
                </a:rPr>
                <a:t>in the </a:t>
              </a:r>
              <a:r>
                <a:rPr lang="it-IT" sz="1400" dirty="0" err="1" smtClean="0">
                  <a:solidFill>
                    <a:schemeClr val="tx1"/>
                  </a:solidFill>
                  <a:latin typeface="Cambria" panose="02040503050406030204" pitchFamily="18" charset="0"/>
                </a:rPr>
                <a:t>next</a:t>
              </a:r>
              <a:r>
                <a:rPr lang="it-IT" sz="1400" dirty="0" smtClean="0">
                  <a:solidFill>
                    <a:schemeClr val="tx1"/>
                  </a:solidFill>
                  <a:latin typeface="Cambria" panose="02040503050406030204" pitchFamily="18" charset="0"/>
                </a:rPr>
                <a:t> RD </a:t>
              </a:r>
              <a:r>
                <a:rPr lang="it-IT" sz="1400" dirty="0" err="1" smtClean="0">
                  <a:solidFill>
                    <a:schemeClr val="tx1"/>
                  </a:solidFill>
                  <a:latin typeface="Cambria" panose="02040503050406030204" pitchFamily="18" charset="0"/>
                </a:rPr>
                <a:t>programming</a:t>
              </a:r>
              <a:r>
                <a:rPr lang="it-IT" sz="1400" dirty="0" smtClean="0">
                  <a:solidFill>
                    <a:schemeClr val="tx1"/>
                  </a:solidFill>
                  <a:latin typeface="Cambria" panose="02040503050406030204" pitchFamily="18" charset="0"/>
                </a:rPr>
                <a:t> </a:t>
              </a:r>
              <a:r>
                <a:rPr lang="it-IT" sz="1400" dirty="0" err="1" smtClean="0">
                  <a:solidFill>
                    <a:schemeClr val="tx1"/>
                  </a:solidFill>
                  <a:latin typeface="Cambria" panose="02040503050406030204" pitchFamily="18" charset="0"/>
                </a:rPr>
                <a:t>period</a:t>
              </a:r>
              <a:r>
                <a:rPr lang="it-IT" sz="1400" dirty="0" smtClean="0">
                  <a:solidFill>
                    <a:schemeClr val="tx1"/>
                  </a:solidFill>
                  <a:latin typeface="Cambria" panose="02040503050406030204" pitchFamily="18" charset="0"/>
                </a:rPr>
                <a:t> 2014-2020 (</a:t>
              </a:r>
              <a:r>
                <a:rPr lang="it-IT" sz="1400" dirty="0" err="1" smtClean="0">
                  <a:solidFill>
                    <a:schemeClr val="tx1"/>
                  </a:solidFill>
                  <a:latin typeface="Cambria" panose="02040503050406030204" pitchFamily="18" charset="0"/>
                </a:rPr>
                <a:t>Measure</a:t>
              </a:r>
              <a:r>
                <a:rPr lang="it-IT" sz="1400" dirty="0" smtClean="0">
                  <a:solidFill>
                    <a:schemeClr val="tx1"/>
                  </a:solidFill>
                  <a:latin typeface="Cambria" panose="02040503050406030204" pitchFamily="18" charset="0"/>
                </a:rPr>
                <a:t> 2)</a:t>
              </a:r>
              <a:endParaRPr lang="it-IT" sz="1400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</p:grpSp>
      <p:grpSp>
        <p:nvGrpSpPr>
          <p:cNvPr id="39" name="Gruppo 38"/>
          <p:cNvGrpSpPr/>
          <p:nvPr/>
        </p:nvGrpSpPr>
        <p:grpSpPr>
          <a:xfrm>
            <a:off x="3488849" y="836712"/>
            <a:ext cx="5205916" cy="4104456"/>
            <a:chOff x="3488849" y="836712"/>
            <a:chExt cx="5205916" cy="4104456"/>
          </a:xfrm>
        </p:grpSpPr>
        <p:sp>
          <p:nvSpPr>
            <p:cNvPr id="25" name="Rettangolo arrotondato 24"/>
            <p:cNvSpPr/>
            <p:nvPr/>
          </p:nvSpPr>
          <p:spPr>
            <a:xfrm>
              <a:off x="3488849" y="4365104"/>
              <a:ext cx="5205916" cy="576064"/>
            </a:xfrm>
            <a:prstGeom prst="roundRect">
              <a:avLst/>
            </a:prstGeom>
            <a:solidFill>
              <a:srgbClr val="FFFF66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400" dirty="0" smtClean="0">
                  <a:solidFill>
                    <a:schemeClr val="tx1"/>
                  </a:solidFill>
                  <a:latin typeface="Cambria" panose="02040503050406030204" pitchFamily="18" charset="0"/>
                </a:rPr>
                <a:t>Reg. (EC) 1698/2005: FAS </a:t>
              </a:r>
              <a:r>
                <a:rPr lang="it-IT" sz="1400" dirty="0" err="1" smtClean="0">
                  <a:solidFill>
                    <a:schemeClr val="tx1"/>
                  </a:solidFill>
                  <a:latin typeface="Cambria" panose="02040503050406030204" pitchFamily="18" charset="0"/>
                </a:rPr>
                <a:t>realized</a:t>
              </a:r>
              <a:r>
                <a:rPr lang="it-IT" sz="1400" dirty="0" smtClean="0">
                  <a:solidFill>
                    <a:schemeClr val="tx1"/>
                  </a:solidFill>
                  <a:latin typeface="Cambria" panose="02040503050406030204" pitchFamily="18" charset="0"/>
                </a:rPr>
                <a:t> in RDP (</a:t>
              </a:r>
              <a:r>
                <a:rPr lang="it-IT" sz="1400" dirty="0" err="1" smtClean="0">
                  <a:solidFill>
                    <a:schemeClr val="tx1"/>
                  </a:solidFill>
                  <a:latin typeface="Cambria" panose="02040503050406030204" pitchFamily="18" charset="0"/>
                </a:rPr>
                <a:t>Measures</a:t>
              </a:r>
              <a:r>
                <a:rPr lang="it-IT" sz="1400" dirty="0" smtClean="0">
                  <a:solidFill>
                    <a:schemeClr val="tx1"/>
                  </a:solidFill>
                  <a:latin typeface="Cambria" panose="02040503050406030204" pitchFamily="18" charset="0"/>
                </a:rPr>
                <a:t> 114 and 115)</a:t>
              </a:r>
              <a:endParaRPr lang="it-IT" sz="1400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cxnSp>
          <p:nvCxnSpPr>
            <p:cNvPr id="34" name="Connettore 2 33"/>
            <p:cNvCxnSpPr/>
            <p:nvPr/>
          </p:nvCxnSpPr>
          <p:spPr>
            <a:xfrm>
              <a:off x="6638892" y="836712"/>
              <a:ext cx="0" cy="3528392"/>
            </a:xfrm>
            <a:prstGeom prst="straightConnector1">
              <a:avLst/>
            </a:prstGeom>
            <a:ln w="3175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uppo 37"/>
          <p:cNvGrpSpPr/>
          <p:nvPr/>
        </p:nvGrpSpPr>
        <p:grpSpPr>
          <a:xfrm>
            <a:off x="2894477" y="836712"/>
            <a:ext cx="5549262" cy="3312368"/>
            <a:chOff x="2894477" y="836712"/>
            <a:chExt cx="5549262" cy="3312368"/>
          </a:xfrm>
        </p:grpSpPr>
        <p:cxnSp>
          <p:nvCxnSpPr>
            <p:cNvPr id="32" name="Connettore 2 31"/>
            <p:cNvCxnSpPr/>
            <p:nvPr/>
          </p:nvCxnSpPr>
          <p:spPr>
            <a:xfrm>
              <a:off x="5198732" y="836712"/>
              <a:ext cx="0" cy="2448272"/>
            </a:xfrm>
            <a:prstGeom prst="straightConnector1">
              <a:avLst/>
            </a:prstGeom>
            <a:ln w="31750"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ttangolo arrotondato 27"/>
            <p:cNvSpPr/>
            <p:nvPr/>
          </p:nvSpPr>
          <p:spPr>
            <a:xfrm>
              <a:off x="2894477" y="3284984"/>
              <a:ext cx="5549262" cy="864096"/>
            </a:xfrm>
            <a:prstGeom prst="roundRect">
              <a:avLst/>
            </a:prstGeom>
            <a:solidFill>
              <a:srgbClr val="FF7C80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400" dirty="0" err="1" smtClean="0">
                  <a:solidFill>
                    <a:schemeClr val="tx1"/>
                  </a:solidFill>
                  <a:latin typeface="Cambria" panose="02040503050406030204" pitchFamily="18" charset="0"/>
                </a:rPr>
                <a:t>Decreasing</a:t>
              </a:r>
              <a:r>
                <a:rPr lang="it-IT" sz="1400" dirty="0" smtClean="0">
                  <a:solidFill>
                    <a:schemeClr val="tx1"/>
                  </a:solidFill>
                  <a:latin typeface="Cambria" panose="02040503050406030204" pitchFamily="18" charset="0"/>
                </a:rPr>
                <a:t> of funds for </a:t>
              </a:r>
              <a:r>
                <a:rPr lang="it-IT" sz="1400" dirty="0" err="1" smtClean="0">
                  <a:solidFill>
                    <a:schemeClr val="tx1"/>
                  </a:solidFill>
                  <a:latin typeface="Cambria" panose="02040503050406030204" pitchFamily="18" charset="0"/>
                </a:rPr>
                <a:t>advisory</a:t>
              </a:r>
              <a:r>
                <a:rPr lang="it-IT" sz="1400" dirty="0" smtClean="0">
                  <a:solidFill>
                    <a:schemeClr val="tx1"/>
                  </a:solidFill>
                  <a:latin typeface="Cambria" panose="02040503050406030204" pitchFamily="18" charset="0"/>
                </a:rPr>
                <a:t> </a:t>
              </a:r>
              <a:r>
                <a:rPr lang="it-IT" sz="1400" dirty="0" err="1" smtClean="0">
                  <a:solidFill>
                    <a:schemeClr val="tx1"/>
                  </a:solidFill>
                  <a:latin typeface="Cambria" panose="02040503050406030204" pitchFamily="18" charset="0"/>
                </a:rPr>
                <a:t>services</a:t>
              </a:r>
              <a:r>
                <a:rPr lang="it-IT" sz="1400" dirty="0" smtClean="0">
                  <a:solidFill>
                    <a:schemeClr val="tx1"/>
                  </a:solidFill>
                  <a:latin typeface="Cambria" panose="02040503050406030204" pitchFamily="18" charset="0"/>
                </a:rPr>
                <a:t> (</a:t>
              </a:r>
              <a:r>
                <a:rPr lang="it-IT" sz="1400" dirty="0" err="1" smtClean="0">
                  <a:solidFill>
                    <a:schemeClr val="tx1"/>
                  </a:solidFill>
                  <a:latin typeface="Cambria" panose="02040503050406030204" pitchFamily="18" charset="0"/>
                </a:rPr>
                <a:t>one</a:t>
              </a:r>
              <a:r>
                <a:rPr lang="it-IT" sz="1400" dirty="0" smtClean="0">
                  <a:solidFill>
                    <a:schemeClr val="tx1"/>
                  </a:solidFill>
                  <a:latin typeface="Cambria" panose="02040503050406030204" pitchFamily="18" charset="0"/>
                </a:rPr>
                <a:t> </a:t>
              </a:r>
              <a:r>
                <a:rPr lang="it-IT" sz="1400" dirty="0" err="1" smtClean="0">
                  <a:solidFill>
                    <a:schemeClr val="tx1"/>
                  </a:solidFill>
                  <a:latin typeface="Cambria" panose="02040503050406030204" pitchFamily="18" charset="0"/>
                </a:rPr>
                <a:t>half</a:t>
              </a:r>
              <a:r>
                <a:rPr lang="it-IT" sz="1400" dirty="0" smtClean="0">
                  <a:solidFill>
                    <a:schemeClr val="tx1"/>
                  </a:solidFill>
                  <a:latin typeface="Cambria" panose="02040503050406030204" pitchFamily="18" charset="0"/>
                </a:rPr>
                <a:t> </a:t>
              </a:r>
              <a:r>
                <a:rPr lang="it-IT" sz="1400" dirty="0" err="1" smtClean="0">
                  <a:solidFill>
                    <a:schemeClr val="tx1"/>
                  </a:solidFill>
                  <a:latin typeface="Cambria" panose="02040503050406030204" pitchFamily="18" charset="0"/>
                </a:rPr>
                <a:t>comparing</a:t>
              </a:r>
              <a:r>
                <a:rPr lang="it-IT" sz="1400" dirty="0" smtClean="0">
                  <a:solidFill>
                    <a:schemeClr val="tx1"/>
                  </a:solidFill>
                  <a:latin typeface="Cambria" panose="02040503050406030204" pitchFamily="18" charset="0"/>
                </a:rPr>
                <a:t> to the </a:t>
              </a:r>
              <a:r>
                <a:rPr lang="it-IT" sz="1400" dirty="0" err="1" smtClean="0">
                  <a:solidFill>
                    <a:schemeClr val="tx1"/>
                  </a:solidFill>
                  <a:latin typeface="Cambria" panose="02040503050406030204" pitchFamily="18" charset="0"/>
                </a:rPr>
                <a:t>previous</a:t>
              </a:r>
              <a:r>
                <a:rPr lang="it-IT" sz="1400" dirty="0" smtClean="0">
                  <a:solidFill>
                    <a:schemeClr val="tx1"/>
                  </a:solidFill>
                  <a:latin typeface="Cambria" panose="02040503050406030204" pitchFamily="18" charset="0"/>
                </a:rPr>
                <a:t> </a:t>
              </a:r>
              <a:r>
                <a:rPr lang="it-IT" sz="1400" dirty="0" err="1" smtClean="0">
                  <a:solidFill>
                    <a:schemeClr val="tx1"/>
                  </a:solidFill>
                  <a:latin typeface="Cambria" panose="02040503050406030204" pitchFamily="18" charset="0"/>
                </a:rPr>
                <a:t>years</a:t>
              </a:r>
              <a:r>
                <a:rPr lang="it-IT" sz="1400" dirty="0" smtClean="0">
                  <a:solidFill>
                    <a:schemeClr val="tx1"/>
                  </a:solidFill>
                  <a:latin typeface="Cambria" panose="02040503050406030204" pitchFamily="18" charset="0"/>
                </a:rPr>
                <a:t>): first </a:t>
              </a:r>
              <a:r>
                <a:rPr lang="it-IT" sz="1400" dirty="0" err="1" smtClean="0">
                  <a:solidFill>
                    <a:schemeClr val="tx1"/>
                  </a:solidFill>
                  <a:latin typeface="Cambria" panose="02040503050406030204" pitchFamily="18" charset="0"/>
                </a:rPr>
                <a:t>attempt</a:t>
              </a:r>
              <a:r>
                <a:rPr lang="it-IT" sz="1400" dirty="0" smtClean="0">
                  <a:solidFill>
                    <a:schemeClr val="tx1"/>
                  </a:solidFill>
                  <a:latin typeface="Cambria" panose="02040503050406030204" pitchFamily="18" charset="0"/>
                </a:rPr>
                <a:t> to </a:t>
              </a:r>
              <a:r>
                <a:rPr lang="it-IT" sz="1400" dirty="0" err="1" smtClean="0">
                  <a:solidFill>
                    <a:schemeClr val="tx1"/>
                  </a:solidFill>
                  <a:latin typeface="Cambria" panose="02040503050406030204" pitchFamily="18" charset="0"/>
                </a:rPr>
                <a:t>restructure</a:t>
              </a:r>
              <a:r>
                <a:rPr lang="it-IT" sz="1400" dirty="0" smtClean="0">
                  <a:solidFill>
                    <a:schemeClr val="tx1"/>
                  </a:solidFill>
                  <a:latin typeface="Cambria" panose="02040503050406030204" pitchFamily="18" charset="0"/>
                </a:rPr>
                <a:t> the </a:t>
              </a:r>
              <a:r>
                <a:rPr lang="it-IT" sz="1400" dirty="0" err="1" smtClean="0">
                  <a:solidFill>
                    <a:schemeClr val="tx1"/>
                  </a:solidFill>
                  <a:latin typeface="Cambria" panose="02040503050406030204" pitchFamily="18" charset="0"/>
                </a:rPr>
                <a:t>sector</a:t>
              </a:r>
              <a:r>
                <a:rPr lang="it-IT" sz="1400" dirty="0" smtClean="0">
                  <a:solidFill>
                    <a:schemeClr val="tx1"/>
                  </a:solidFill>
                  <a:latin typeface="Cambria" panose="02040503050406030204" pitchFamily="18" charset="0"/>
                </a:rPr>
                <a:t> (more </a:t>
              </a:r>
              <a:r>
                <a:rPr lang="it-IT" sz="1400" dirty="0" err="1" smtClean="0">
                  <a:solidFill>
                    <a:schemeClr val="tx1"/>
                  </a:solidFill>
                  <a:latin typeface="Cambria" panose="02040503050406030204" pitchFamily="18" charset="0"/>
                </a:rPr>
                <a:t>competitions</a:t>
              </a:r>
              <a:r>
                <a:rPr lang="it-IT" sz="1400" dirty="0" smtClean="0">
                  <a:solidFill>
                    <a:schemeClr val="tx1"/>
                  </a:solidFill>
                  <a:latin typeface="Cambria" panose="02040503050406030204" pitchFamily="18" charset="0"/>
                </a:rPr>
                <a:t>) and </a:t>
              </a:r>
              <a:r>
                <a:rPr lang="it-IT" sz="1400" dirty="0" err="1" smtClean="0">
                  <a:solidFill>
                    <a:schemeClr val="tx1"/>
                  </a:solidFill>
                  <a:latin typeface="Cambria" panose="02040503050406030204" pitchFamily="18" charset="0"/>
                </a:rPr>
                <a:t>making</a:t>
              </a:r>
              <a:r>
                <a:rPr lang="it-IT" sz="1400" dirty="0" smtClean="0">
                  <a:solidFill>
                    <a:schemeClr val="tx1"/>
                  </a:solidFill>
                  <a:latin typeface="Cambria" panose="02040503050406030204" pitchFamily="18" charset="0"/>
                </a:rPr>
                <a:t> the </a:t>
              </a:r>
              <a:r>
                <a:rPr lang="it-IT" sz="1400" dirty="0" err="1" smtClean="0">
                  <a:solidFill>
                    <a:schemeClr val="tx1"/>
                  </a:solidFill>
                  <a:latin typeface="Cambria" panose="02040503050406030204" pitchFamily="18" charset="0"/>
                </a:rPr>
                <a:t>farmers</a:t>
              </a:r>
              <a:r>
                <a:rPr lang="it-IT" sz="1400" dirty="0" smtClean="0">
                  <a:solidFill>
                    <a:schemeClr val="tx1"/>
                  </a:solidFill>
                  <a:latin typeface="Cambria" panose="02040503050406030204" pitchFamily="18" charset="0"/>
                </a:rPr>
                <a:t> </a:t>
              </a:r>
              <a:r>
                <a:rPr lang="it-IT" sz="1400" dirty="0" err="1" smtClean="0">
                  <a:solidFill>
                    <a:schemeClr val="tx1"/>
                  </a:solidFill>
                  <a:latin typeface="Cambria" panose="02040503050406030204" pitchFamily="18" charset="0"/>
                </a:rPr>
                <a:t>pay</a:t>
              </a:r>
              <a:r>
                <a:rPr lang="it-IT" sz="1400" dirty="0" smtClean="0">
                  <a:solidFill>
                    <a:schemeClr val="tx1"/>
                  </a:solidFill>
                  <a:latin typeface="Cambria" panose="02040503050406030204" pitchFamily="18" charset="0"/>
                </a:rPr>
                <a:t> a part of the </a:t>
              </a:r>
              <a:r>
                <a:rPr lang="it-IT" sz="1400" dirty="0" err="1" smtClean="0">
                  <a:solidFill>
                    <a:schemeClr val="tx1"/>
                  </a:solidFill>
                  <a:latin typeface="Cambria" panose="02040503050406030204" pitchFamily="18" charset="0"/>
                </a:rPr>
                <a:t>costs</a:t>
              </a:r>
              <a:r>
                <a:rPr lang="it-IT" sz="1400" dirty="0" smtClean="0">
                  <a:solidFill>
                    <a:schemeClr val="tx1"/>
                  </a:solidFill>
                  <a:latin typeface="Cambria" panose="02040503050406030204" pitchFamily="18" charset="0"/>
                </a:rPr>
                <a:t>. CAP </a:t>
              </a:r>
              <a:r>
                <a:rPr lang="it-IT" sz="1400" dirty="0" err="1" smtClean="0">
                  <a:solidFill>
                    <a:schemeClr val="tx1"/>
                  </a:solidFill>
                  <a:latin typeface="Cambria" panose="02040503050406030204" pitchFamily="18" charset="0"/>
                </a:rPr>
                <a:t>Reform</a:t>
              </a:r>
              <a:r>
                <a:rPr lang="it-IT" sz="1400" dirty="0" smtClean="0">
                  <a:solidFill>
                    <a:schemeClr val="tx1"/>
                  </a:solidFill>
                  <a:latin typeface="Cambria" panose="02040503050406030204" pitchFamily="18" charset="0"/>
                </a:rPr>
                <a:t>: Reg. (EC) 1782/2003 and 1783/2003</a:t>
              </a:r>
              <a:endParaRPr lang="it-IT" sz="1400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</p:grpSp>
      <p:grpSp>
        <p:nvGrpSpPr>
          <p:cNvPr id="19" name="Gruppo 18"/>
          <p:cNvGrpSpPr/>
          <p:nvPr/>
        </p:nvGrpSpPr>
        <p:grpSpPr>
          <a:xfrm>
            <a:off x="2195736" y="836712"/>
            <a:ext cx="6315364" cy="2232248"/>
            <a:chOff x="2217076" y="1196752"/>
            <a:chExt cx="6315364" cy="2232248"/>
          </a:xfrm>
        </p:grpSpPr>
        <p:grpSp>
          <p:nvGrpSpPr>
            <p:cNvPr id="14" name="Gruppo 13"/>
            <p:cNvGrpSpPr/>
            <p:nvPr/>
          </p:nvGrpSpPr>
          <p:grpSpPr>
            <a:xfrm>
              <a:off x="2217076" y="1196752"/>
              <a:ext cx="6315364" cy="2232248"/>
              <a:chOff x="506624" y="116632"/>
              <a:chExt cx="6315364" cy="2232248"/>
            </a:xfrm>
          </p:grpSpPr>
          <p:cxnSp>
            <p:nvCxnSpPr>
              <p:cNvPr id="16" name="Connettore 2 15"/>
              <p:cNvCxnSpPr/>
              <p:nvPr/>
            </p:nvCxnSpPr>
            <p:spPr>
              <a:xfrm>
                <a:off x="1043608" y="116632"/>
                <a:ext cx="0" cy="1368152"/>
              </a:xfrm>
              <a:prstGeom prst="straightConnector1">
                <a:avLst/>
              </a:prstGeom>
              <a:ln w="31750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Rettangolo arrotondato 14"/>
              <p:cNvSpPr/>
              <p:nvPr/>
            </p:nvSpPr>
            <p:spPr>
              <a:xfrm>
                <a:off x="506624" y="1484784"/>
                <a:ext cx="6315364" cy="864096"/>
              </a:xfrm>
              <a:prstGeom prst="roundRect">
                <a:avLst/>
              </a:prstGeom>
              <a:solidFill>
                <a:srgbClr val="99FF99"/>
              </a:solidFill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1400" dirty="0" smtClean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Multi </a:t>
                </a:r>
                <a:r>
                  <a:rPr lang="it-IT" sz="1400" dirty="0" err="1" smtClean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Regional</a:t>
                </a:r>
                <a:r>
                  <a:rPr lang="it-IT" sz="1400" dirty="0" smtClean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 Operative </a:t>
                </a:r>
                <a:r>
                  <a:rPr lang="it-IT" sz="1400" dirty="0" err="1" smtClean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Programmes</a:t>
                </a:r>
                <a:r>
                  <a:rPr lang="it-IT" sz="1400" dirty="0" smtClean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: Reg. (EEC) 2052/88 and </a:t>
                </a:r>
                <a:r>
                  <a:rPr lang="it-IT" sz="1400" dirty="0" err="1" smtClean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followed</a:t>
                </a:r>
                <a:r>
                  <a:rPr lang="it-IT" sz="1400" dirty="0" smtClean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: promotion of new AS </a:t>
                </a:r>
                <a:r>
                  <a:rPr lang="it-IT" sz="1400" dirty="0" err="1" smtClean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procedures</a:t>
                </a:r>
                <a:r>
                  <a:rPr lang="it-IT" sz="1400" dirty="0" smtClean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it-IT" sz="1400" dirty="0" err="1" smtClean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aiming</a:t>
                </a:r>
                <a:r>
                  <a:rPr lang="it-IT" sz="1400" dirty="0" smtClean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it-IT" sz="1400" dirty="0" err="1" smtClean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at</a:t>
                </a:r>
                <a:r>
                  <a:rPr lang="it-IT" sz="1400" dirty="0" smtClean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it-IT" sz="1400" dirty="0" err="1" smtClean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connecting</a:t>
                </a:r>
                <a:r>
                  <a:rPr lang="it-IT" sz="1400" dirty="0" smtClean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it-IT" sz="1400" dirty="0" err="1" smtClean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innovation</a:t>
                </a:r>
                <a:r>
                  <a:rPr lang="it-IT" sz="1400" dirty="0" smtClean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 and </a:t>
                </a:r>
                <a:r>
                  <a:rPr lang="it-IT" sz="1400" dirty="0" err="1" smtClean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knowledge</a:t>
                </a:r>
                <a:r>
                  <a:rPr lang="it-IT" sz="1400" dirty="0" smtClean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 with </a:t>
                </a:r>
                <a:r>
                  <a:rPr lang="it-IT" sz="1400" dirty="0" err="1" smtClean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local</a:t>
                </a:r>
                <a:r>
                  <a:rPr lang="it-IT" sz="1400" dirty="0" smtClean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it-IT" sz="1400" dirty="0" err="1" smtClean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needs</a:t>
                </a:r>
                <a:r>
                  <a:rPr lang="it-IT" sz="1400" dirty="0" smtClean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 of training and </a:t>
                </a:r>
                <a:r>
                  <a:rPr lang="it-IT" sz="1400" dirty="0" err="1" smtClean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advice</a:t>
                </a:r>
                <a:endParaRPr lang="it-IT" sz="1400" dirty="0">
                  <a:solidFill>
                    <a:schemeClr val="tx1"/>
                  </a:solidFill>
                  <a:latin typeface="Cambria" panose="02040503050406030204" pitchFamily="18" charset="0"/>
                </a:endParaRPr>
              </a:p>
            </p:txBody>
          </p:sp>
        </p:grpSp>
        <p:cxnSp>
          <p:nvCxnSpPr>
            <p:cNvPr id="18" name="Connettore 2 17"/>
            <p:cNvCxnSpPr/>
            <p:nvPr/>
          </p:nvCxnSpPr>
          <p:spPr>
            <a:xfrm>
              <a:off x="3995936" y="1196752"/>
              <a:ext cx="0" cy="1368152"/>
            </a:xfrm>
            <a:prstGeom prst="straightConnector1">
              <a:avLst/>
            </a:prstGeom>
            <a:ln w="3175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uppo 8"/>
          <p:cNvGrpSpPr/>
          <p:nvPr/>
        </p:nvGrpSpPr>
        <p:grpSpPr>
          <a:xfrm>
            <a:off x="302188" y="836712"/>
            <a:ext cx="4505147" cy="1080120"/>
            <a:chOff x="179511" y="1196752"/>
            <a:chExt cx="4505147" cy="1080120"/>
          </a:xfrm>
        </p:grpSpPr>
        <p:sp>
          <p:nvSpPr>
            <p:cNvPr id="5" name="Rettangolo arrotondato 4"/>
            <p:cNvSpPr/>
            <p:nvPr/>
          </p:nvSpPr>
          <p:spPr>
            <a:xfrm>
              <a:off x="179511" y="1484784"/>
              <a:ext cx="4505147" cy="792088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400" dirty="0" smtClean="0">
                  <a:solidFill>
                    <a:schemeClr val="tx1"/>
                  </a:solidFill>
                  <a:latin typeface="Cambria" panose="02040503050406030204" pitchFamily="18" charset="0"/>
                </a:rPr>
                <a:t>Reg. (EEC) 270/79 co-</a:t>
              </a:r>
              <a:r>
                <a:rPr lang="it-IT" sz="1400" dirty="0" err="1" smtClean="0">
                  <a:solidFill>
                    <a:schemeClr val="tx1"/>
                  </a:solidFill>
                  <a:latin typeface="Cambria" panose="02040503050406030204" pitchFamily="18" charset="0"/>
                </a:rPr>
                <a:t>financed</a:t>
              </a:r>
              <a:r>
                <a:rPr lang="it-IT" sz="1400" dirty="0" smtClean="0">
                  <a:solidFill>
                    <a:schemeClr val="tx1"/>
                  </a:solidFill>
                  <a:latin typeface="Cambria" panose="02040503050406030204" pitchFamily="18" charset="0"/>
                </a:rPr>
                <a:t> </a:t>
              </a:r>
              <a:r>
                <a:rPr lang="it-IT" sz="1400" dirty="0" err="1" smtClean="0">
                  <a:solidFill>
                    <a:schemeClr val="tx1"/>
                  </a:solidFill>
                  <a:latin typeface="Cambria" panose="02040503050406030204" pitchFamily="18" charset="0"/>
                </a:rPr>
                <a:t>initiative</a:t>
              </a:r>
              <a:r>
                <a:rPr lang="it-IT" sz="1400" dirty="0" smtClean="0">
                  <a:solidFill>
                    <a:schemeClr val="tx1"/>
                  </a:solidFill>
                  <a:latin typeface="Cambria" panose="02040503050406030204" pitchFamily="18" charset="0"/>
                </a:rPr>
                <a:t> </a:t>
              </a:r>
              <a:r>
                <a:rPr lang="it-IT" sz="1400" dirty="0" err="1" smtClean="0">
                  <a:solidFill>
                    <a:schemeClr val="tx1"/>
                  </a:solidFill>
                  <a:latin typeface="Cambria" panose="02040503050406030204" pitchFamily="18" charset="0"/>
                </a:rPr>
                <a:t>aimed</a:t>
              </a:r>
              <a:r>
                <a:rPr lang="it-IT" sz="1400" dirty="0" smtClean="0">
                  <a:solidFill>
                    <a:schemeClr val="tx1"/>
                  </a:solidFill>
                  <a:latin typeface="Cambria" panose="02040503050406030204" pitchFamily="18" charset="0"/>
                </a:rPr>
                <a:t> to </a:t>
              </a:r>
              <a:r>
                <a:rPr lang="it-IT" sz="1400" dirty="0" err="1" smtClean="0">
                  <a:solidFill>
                    <a:schemeClr val="tx1"/>
                  </a:solidFill>
                  <a:latin typeface="Cambria" panose="02040503050406030204" pitchFamily="18" charset="0"/>
                </a:rPr>
                <a:t>train</a:t>
              </a:r>
              <a:r>
                <a:rPr lang="it-IT" sz="1400" dirty="0" smtClean="0">
                  <a:solidFill>
                    <a:schemeClr val="tx1"/>
                  </a:solidFill>
                  <a:latin typeface="Cambria" panose="02040503050406030204" pitchFamily="18" charset="0"/>
                </a:rPr>
                <a:t> </a:t>
              </a:r>
              <a:r>
                <a:rPr lang="it-IT" sz="1400" dirty="0" err="1" smtClean="0">
                  <a:solidFill>
                    <a:schemeClr val="tx1"/>
                  </a:solidFill>
                  <a:latin typeface="Cambria" panose="02040503050406030204" pitchFamily="18" charset="0"/>
                </a:rPr>
                <a:t>experts</a:t>
              </a:r>
              <a:r>
                <a:rPr lang="it-IT" sz="1400" dirty="0" smtClean="0">
                  <a:solidFill>
                    <a:schemeClr val="tx1"/>
                  </a:solidFill>
                  <a:latin typeface="Cambria" panose="02040503050406030204" pitchFamily="18" charset="0"/>
                </a:rPr>
                <a:t> to </a:t>
              </a:r>
              <a:r>
                <a:rPr lang="it-IT" sz="1400" dirty="0" err="1" smtClean="0">
                  <a:solidFill>
                    <a:schemeClr val="tx1"/>
                  </a:solidFill>
                  <a:latin typeface="Cambria" panose="02040503050406030204" pitchFamily="18" charset="0"/>
                </a:rPr>
                <a:t>carry</a:t>
              </a:r>
              <a:r>
                <a:rPr lang="it-IT" sz="1400" dirty="0" smtClean="0">
                  <a:solidFill>
                    <a:schemeClr val="tx1"/>
                  </a:solidFill>
                  <a:latin typeface="Cambria" panose="02040503050406030204" pitchFamily="18" charset="0"/>
                </a:rPr>
                <a:t> out </a:t>
              </a:r>
              <a:r>
                <a:rPr lang="it-IT" sz="1400" dirty="0" err="1" smtClean="0">
                  <a:solidFill>
                    <a:schemeClr val="tx1"/>
                  </a:solidFill>
                  <a:latin typeface="Cambria" panose="02040503050406030204" pitchFamily="18" charset="0"/>
                </a:rPr>
                <a:t>agricultural</a:t>
              </a:r>
              <a:r>
                <a:rPr lang="it-IT" sz="1400" dirty="0" smtClean="0">
                  <a:solidFill>
                    <a:schemeClr val="tx1"/>
                  </a:solidFill>
                  <a:latin typeface="Cambria" panose="02040503050406030204" pitchFamily="18" charset="0"/>
                </a:rPr>
                <a:t> </a:t>
              </a:r>
              <a:r>
                <a:rPr lang="it-IT" sz="1400" dirty="0" err="1" smtClean="0">
                  <a:solidFill>
                    <a:schemeClr val="tx1"/>
                  </a:solidFill>
                  <a:latin typeface="Cambria" panose="02040503050406030204" pitchFamily="18" charset="0"/>
                </a:rPr>
                <a:t>advisory</a:t>
              </a:r>
              <a:r>
                <a:rPr lang="it-IT" sz="1400" dirty="0" smtClean="0">
                  <a:solidFill>
                    <a:schemeClr val="tx1"/>
                  </a:solidFill>
                  <a:latin typeface="Cambria" panose="02040503050406030204" pitchFamily="18" charset="0"/>
                </a:rPr>
                <a:t> service</a:t>
              </a:r>
              <a:endParaRPr lang="it-IT" sz="1400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cxnSp>
          <p:nvCxnSpPr>
            <p:cNvPr id="8" name="Connettore 2 7"/>
            <p:cNvCxnSpPr/>
            <p:nvPr/>
          </p:nvCxnSpPr>
          <p:spPr>
            <a:xfrm>
              <a:off x="1043608" y="1196752"/>
              <a:ext cx="0" cy="288032"/>
            </a:xfrm>
            <a:prstGeom prst="straightConnector1">
              <a:avLst/>
            </a:prstGeom>
            <a:ln w="3175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CasellaDiTesto 40"/>
          <p:cNvSpPr txBox="1"/>
          <p:nvPr/>
        </p:nvSpPr>
        <p:spPr>
          <a:xfrm>
            <a:off x="106337" y="3198891"/>
            <a:ext cx="2625217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it-IT" sz="1400" dirty="0" err="1" smtClean="0">
                <a:latin typeface="Cambria" panose="02040503050406030204" pitchFamily="18" charset="0"/>
              </a:rPr>
              <a:t>Decentralized</a:t>
            </a:r>
            <a:r>
              <a:rPr lang="it-IT" sz="1400" dirty="0" smtClean="0">
                <a:latin typeface="Cambria" panose="02040503050406030204" pitchFamily="18" charset="0"/>
              </a:rPr>
              <a:t> </a:t>
            </a:r>
            <a:r>
              <a:rPr lang="it-IT" sz="1400" dirty="0" err="1" smtClean="0">
                <a:latin typeface="Cambria" panose="02040503050406030204" pitchFamily="18" charset="0"/>
              </a:rPr>
              <a:t>organizational</a:t>
            </a:r>
            <a:r>
              <a:rPr lang="it-IT" sz="1400" dirty="0" smtClean="0">
                <a:latin typeface="Cambria" panose="02040503050406030204" pitchFamily="18" charset="0"/>
              </a:rPr>
              <a:t> model: </a:t>
            </a:r>
            <a:r>
              <a:rPr lang="it-IT" sz="1400" dirty="0" err="1" smtClean="0">
                <a:latin typeface="Cambria" panose="02040503050406030204" pitchFamily="18" charset="0"/>
              </a:rPr>
              <a:t>every</a:t>
            </a:r>
            <a:r>
              <a:rPr lang="it-IT" sz="1400" dirty="0" smtClean="0">
                <a:latin typeface="Cambria" panose="02040503050406030204" pitchFamily="18" charset="0"/>
              </a:rPr>
              <a:t> </a:t>
            </a:r>
            <a:r>
              <a:rPr lang="it-IT" sz="1400" dirty="0" err="1" smtClean="0">
                <a:latin typeface="Cambria" panose="02040503050406030204" pitchFamily="18" charset="0"/>
              </a:rPr>
              <a:t>Region</a:t>
            </a:r>
            <a:r>
              <a:rPr lang="it-IT" sz="1400" dirty="0" smtClean="0">
                <a:latin typeface="Cambria" panose="02040503050406030204" pitchFamily="18" charset="0"/>
              </a:rPr>
              <a:t> </a:t>
            </a:r>
            <a:r>
              <a:rPr lang="it-IT" sz="1400" dirty="0" err="1" smtClean="0">
                <a:latin typeface="Cambria" panose="02040503050406030204" pitchFamily="18" charset="0"/>
              </a:rPr>
              <a:t>has</a:t>
            </a:r>
            <a:r>
              <a:rPr lang="it-IT" sz="1400" dirty="0" smtClean="0">
                <a:latin typeface="Cambria" panose="02040503050406030204" pitchFamily="18" charset="0"/>
              </a:rPr>
              <a:t> </a:t>
            </a:r>
            <a:r>
              <a:rPr lang="it-IT" sz="1400" dirty="0" err="1" smtClean="0">
                <a:latin typeface="Cambria" panose="02040503050406030204" pitchFamily="18" charset="0"/>
              </a:rPr>
              <a:t>its</a:t>
            </a:r>
            <a:r>
              <a:rPr lang="it-IT" sz="1400" dirty="0" smtClean="0">
                <a:latin typeface="Cambria" panose="02040503050406030204" pitchFamily="18" charset="0"/>
              </a:rPr>
              <a:t> law.</a:t>
            </a:r>
          </a:p>
          <a:p>
            <a:pPr algn="just">
              <a:spcBef>
                <a:spcPts val="600"/>
              </a:spcBef>
            </a:pPr>
            <a:r>
              <a:rPr lang="it-IT" sz="1400" dirty="0" smtClean="0">
                <a:latin typeface="Cambria" panose="02040503050406030204" pitchFamily="18" charset="0"/>
              </a:rPr>
              <a:t>Differente </a:t>
            </a:r>
            <a:r>
              <a:rPr lang="it-IT" sz="1400" dirty="0" err="1" smtClean="0">
                <a:latin typeface="Cambria" panose="02040503050406030204" pitchFamily="18" charset="0"/>
              </a:rPr>
              <a:t>service’s</a:t>
            </a:r>
            <a:r>
              <a:rPr lang="it-IT" sz="1400" dirty="0" smtClean="0">
                <a:latin typeface="Cambria" panose="02040503050406030204" pitchFamily="18" charset="0"/>
              </a:rPr>
              <a:t> providers.</a:t>
            </a:r>
          </a:p>
          <a:p>
            <a:pPr algn="just">
              <a:spcBef>
                <a:spcPts val="600"/>
              </a:spcBef>
            </a:pPr>
            <a:r>
              <a:rPr lang="it-IT" sz="1400" dirty="0" err="1" smtClean="0">
                <a:latin typeface="Cambria" panose="02040503050406030204" pitchFamily="18" charset="0"/>
              </a:rPr>
              <a:t>Research</a:t>
            </a:r>
            <a:r>
              <a:rPr lang="it-IT" sz="1400" dirty="0" smtClean="0">
                <a:latin typeface="Cambria" panose="02040503050406030204" pitchFamily="18" charset="0"/>
              </a:rPr>
              <a:t>, </a:t>
            </a:r>
            <a:r>
              <a:rPr lang="it-IT" sz="1400" dirty="0" err="1" smtClean="0">
                <a:latin typeface="Cambria" panose="02040503050406030204" pitchFamily="18" charset="0"/>
              </a:rPr>
              <a:t>advisory</a:t>
            </a:r>
            <a:r>
              <a:rPr lang="it-IT" sz="1400" dirty="0" smtClean="0">
                <a:latin typeface="Cambria" panose="02040503050406030204" pitchFamily="18" charset="0"/>
              </a:rPr>
              <a:t>, training, </a:t>
            </a:r>
            <a:r>
              <a:rPr lang="it-IT" sz="1400" dirty="0" err="1" smtClean="0">
                <a:latin typeface="Cambria" panose="02040503050406030204" pitchFamily="18" charset="0"/>
              </a:rPr>
              <a:t>dissemination</a:t>
            </a:r>
            <a:r>
              <a:rPr lang="it-IT" sz="1400" dirty="0" smtClean="0">
                <a:latin typeface="Cambria" panose="02040503050406030204" pitchFamily="18" charset="0"/>
              </a:rPr>
              <a:t> </a:t>
            </a:r>
            <a:r>
              <a:rPr lang="it-IT" sz="1400" dirty="0" err="1" smtClean="0">
                <a:latin typeface="Cambria" panose="02040503050406030204" pitchFamily="18" charset="0"/>
              </a:rPr>
              <a:t>have</a:t>
            </a:r>
            <a:r>
              <a:rPr lang="it-IT" sz="1400" dirty="0" smtClean="0">
                <a:latin typeface="Cambria" panose="02040503050406030204" pitchFamily="18" charset="0"/>
              </a:rPr>
              <a:t> </a:t>
            </a:r>
            <a:r>
              <a:rPr lang="it-IT" sz="1400" dirty="0" err="1" smtClean="0">
                <a:latin typeface="Cambria" panose="02040503050406030204" pitchFamily="18" charset="0"/>
              </a:rPr>
              <a:t>not</a:t>
            </a:r>
            <a:r>
              <a:rPr lang="it-IT" sz="1400" dirty="0" smtClean="0">
                <a:latin typeface="Cambria" panose="02040503050406030204" pitchFamily="18" charset="0"/>
              </a:rPr>
              <a:t> a single legislative </a:t>
            </a:r>
            <a:r>
              <a:rPr lang="it-IT" sz="1400" dirty="0" err="1" smtClean="0">
                <a:latin typeface="Cambria" panose="02040503050406030204" pitchFamily="18" charset="0"/>
              </a:rPr>
              <a:t>framework</a:t>
            </a:r>
            <a:r>
              <a:rPr lang="it-IT" sz="1400" dirty="0" smtClean="0">
                <a:latin typeface="Cambria" panose="02040503050406030204" pitchFamily="18" charset="0"/>
              </a:rPr>
              <a:t> </a:t>
            </a:r>
            <a:r>
              <a:rPr lang="it-IT" sz="1400" dirty="0" err="1" smtClean="0">
                <a:latin typeface="Cambria" panose="02040503050406030204" pitchFamily="18" charset="0"/>
              </a:rPr>
              <a:t>but</a:t>
            </a:r>
            <a:r>
              <a:rPr lang="it-IT" sz="1400" dirty="0" smtClean="0">
                <a:latin typeface="Cambria" panose="02040503050406030204" pitchFamily="18" charset="0"/>
              </a:rPr>
              <a:t> </a:t>
            </a:r>
            <a:r>
              <a:rPr lang="it-IT" sz="1400" dirty="0" err="1" smtClean="0">
                <a:latin typeface="Cambria" panose="02040503050406030204" pitchFamily="18" charset="0"/>
              </a:rPr>
              <a:t>all</a:t>
            </a:r>
            <a:r>
              <a:rPr lang="it-IT" sz="1400" dirty="0" smtClean="0">
                <a:latin typeface="Cambria" panose="02040503050406030204" pitchFamily="18" charset="0"/>
              </a:rPr>
              <a:t> </a:t>
            </a:r>
            <a:r>
              <a:rPr lang="it-IT" sz="1400" dirty="0" err="1" smtClean="0">
                <a:latin typeface="Cambria" panose="02040503050406030204" pitchFamily="18" charset="0"/>
              </a:rPr>
              <a:t>is</a:t>
            </a:r>
            <a:r>
              <a:rPr lang="it-IT" sz="1400" dirty="0" smtClean="0">
                <a:latin typeface="Cambria" panose="02040503050406030204" pitchFamily="18" charset="0"/>
              </a:rPr>
              <a:t> </a:t>
            </a:r>
            <a:r>
              <a:rPr lang="it-IT" sz="1400" dirty="0" err="1" smtClean="0">
                <a:latin typeface="Cambria" panose="02040503050406030204" pitchFamily="18" charset="0"/>
              </a:rPr>
              <a:t>managed</a:t>
            </a:r>
            <a:r>
              <a:rPr lang="it-IT" sz="1400" dirty="0" smtClean="0">
                <a:latin typeface="Cambria" panose="02040503050406030204" pitchFamily="18" charset="0"/>
              </a:rPr>
              <a:t> by </a:t>
            </a:r>
            <a:r>
              <a:rPr lang="it-IT" sz="1400" dirty="0" err="1" smtClean="0">
                <a:latin typeface="Cambria" panose="02040503050406030204" pitchFamily="18" charset="0"/>
              </a:rPr>
              <a:t>Regional</a:t>
            </a:r>
            <a:r>
              <a:rPr lang="it-IT" sz="1400" dirty="0" smtClean="0">
                <a:latin typeface="Cambria" panose="02040503050406030204" pitchFamily="18" charset="0"/>
              </a:rPr>
              <a:t> </a:t>
            </a:r>
            <a:r>
              <a:rPr lang="it-IT" sz="1400" dirty="0" err="1" smtClean="0">
                <a:latin typeface="Cambria" panose="02040503050406030204" pitchFamily="18" charset="0"/>
              </a:rPr>
              <a:t>Agencies</a:t>
            </a:r>
            <a:r>
              <a:rPr lang="it-IT" sz="1400" dirty="0" smtClean="0">
                <a:latin typeface="Cambria" panose="02040503050406030204" pitchFamily="18" charset="0"/>
              </a:rPr>
              <a:t> and </a:t>
            </a:r>
            <a:r>
              <a:rPr lang="it-IT" sz="1400" dirty="0" err="1" smtClean="0">
                <a:latin typeface="Cambria" panose="02040503050406030204" pitchFamily="18" charset="0"/>
              </a:rPr>
              <a:t>bodies</a:t>
            </a:r>
            <a:r>
              <a:rPr lang="it-IT" sz="1400" dirty="0" smtClean="0">
                <a:latin typeface="Cambria" panose="02040503050406030204" pitchFamily="18" charset="0"/>
              </a:rPr>
              <a:t>.</a:t>
            </a:r>
          </a:p>
          <a:p>
            <a:pPr algn="just">
              <a:spcBef>
                <a:spcPts val="600"/>
              </a:spcBef>
            </a:pPr>
            <a:r>
              <a:rPr lang="it-IT" sz="1400" dirty="0" err="1" smtClean="0">
                <a:latin typeface="Cambria" panose="02040503050406030204" pitchFamily="18" charset="0"/>
              </a:rPr>
              <a:t>Rarely</a:t>
            </a:r>
            <a:r>
              <a:rPr lang="it-IT" sz="1400" dirty="0" smtClean="0">
                <a:latin typeface="Cambria" panose="02040503050406030204" pitchFamily="18" charset="0"/>
              </a:rPr>
              <a:t> the AS </a:t>
            </a:r>
            <a:r>
              <a:rPr lang="it-IT" sz="1400" dirty="0" err="1" smtClean="0">
                <a:latin typeface="Cambria" panose="02040503050406030204" pitchFamily="18" charset="0"/>
              </a:rPr>
              <a:t>were</a:t>
            </a:r>
            <a:r>
              <a:rPr lang="it-IT" sz="1400" dirty="0" smtClean="0">
                <a:latin typeface="Cambria" panose="02040503050406030204" pitchFamily="18" charset="0"/>
              </a:rPr>
              <a:t> </a:t>
            </a:r>
            <a:r>
              <a:rPr lang="it-IT" sz="1400" dirty="0" err="1" smtClean="0">
                <a:latin typeface="Cambria" panose="02040503050406030204" pitchFamily="18" charset="0"/>
              </a:rPr>
              <a:t>used</a:t>
            </a:r>
            <a:r>
              <a:rPr lang="it-IT" sz="1400" dirty="0" smtClean="0">
                <a:latin typeface="Cambria" panose="02040503050406030204" pitchFamily="18" charset="0"/>
              </a:rPr>
              <a:t> for the </a:t>
            </a:r>
            <a:r>
              <a:rPr lang="it-IT" sz="1400" dirty="0" err="1" smtClean="0">
                <a:latin typeface="Cambria" panose="02040503050406030204" pitchFamily="18" charset="0"/>
              </a:rPr>
              <a:t>implementation</a:t>
            </a:r>
            <a:r>
              <a:rPr lang="it-IT" sz="1400" dirty="0" smtClean="0">
                <a:latin typeface="Cambria" panose="02040503050406030204" pitchFamily="18" charset="0"/>
              </a:rPr>
              <a:t> of </a:t>
            </a:r>
            <a:r>
              <a:rPr lang="it-IT" sz="1400" dirty="0" err="1" smtClean="0">
                <a:latin typeface="Cambria" panose="02040503050406030204" pitchFamily="18" charset="0"/>
              </a:rPr>
              <a:t>development</a:t>
            </a:r>
            <a:r>
              <a:rPr lang="it-IT" sz="1400" dirty="0" smtClean="0">
                <a:latin typeface="Cambria" panose="02040503050406030204" pitchFamily="18" charset="0"/>
              </a:rPr>
              <a:t> </a:t>
            </a:r>
            <a:r>
              <a:rPr lang="it-IT" sz="1400" dirty="0" err="1" smtClean="0">
                <a:latin typeface="Cambria" panose="02040503050406030204" pitchFamily="18" charset="0"/>
              </a:rPr>
              <a:t>policies</a:t>
            </a:r>
            <a:r>
              <a:rPr lang="it-IT" sz="1400" dirty="0" smtClean="0">
                <a:latin typeface="Cambria" panose="02040503050406030204" pitchFamily="18" charset="0"/>
              </a:rPr>
              <a:t>.  </a:t>
            </a:r>
            <a:r>
              <a:rPr lang="it-IT" sz="1400" dirty="0" err="1" smtClean="0">
                <a:latin typeface="Cambria" panose="02040503050406030204" pitchFamily="18" charset="0"/>
              </a:rPr>
              <a:t>Something</a:t>
            </a:r>
            <a:r>
              <a:rPr lang="it-IT" sz="1400" dirty="0" smtClean="0">
                <a:latin typeface="Cambria" panose="02040503050406030204" pitchFamily="18" charset="0"/>
              </a:rPr>
              <a:t> </a:t>
            </a:r>
            <a:r>
              <a:rPr lang="it-IT" sz="1400" dirty="0" err="1" smtClean="0">
                <a:latin typeface="Cambria" panose="02040503050406030204" pitchFamily="18" charset="0"/>
              </a:rPr>
              <a:t>is</a:t>
            </a:r>
            <a:r>
              <a:rPr lang="it-IT" sz="1400" dirty="0" smtClean="0">
                <a:latin typeface="Cambria" panose="02040503050406030204" pitchFamily="18" charset="0"/>
              </a:rPr>
              <a:t> </a:t>
            </a:r>
            <a:r>
              <a:rPr lang="it-IT" sz="1400" dirty="0" err="1" smtClean="0">
                <a:latin typeface="Cambria" panose="02040503050406030204" pitchFamily="18" charset="0"/>
              </a:rPr>
              <a:t>changing</a:t>
            </a:r>
            <a:r>
              <a:rPr lang="it-IT" sz="1400" dirty="0" smtClean="0">
                <a:latin typeface="Cambria" panose="02040503050406030204" pitchFamily="18" charset="0"/>
              </a:rPr>
              <a:t> </a:t>
            </a:r>
            <a:r>
              <a:rPr lang="it-IT" sz="1400" dirty="0" err="1" smtClean="0">
                <a:latin typeface="Cambria" panose="02040503050406030204" pitchFamily="18" charset="0"/>
              </a:rPr>
              <a:t>since</a:t>
            </a:r>
            <a:r>
              <a:rPr lang="it-IT" sz="1400" dirty="0" smtClean="0">
                <a:latin typeface="Cambria" panose="02040503050406030204" pitchFamily="18" charset="0"/>
              </a:rPr>
              <a:t> FAS </a:t>
            </a:r>
            <a:r>
              <a:rPr lang="it-IT" sz="1400" dirty="0" err="1" smtClean="0">
                <a:latin typeface="Cambria" panose="02040503050406030204" pitchFamily="18" charset="0"/>
              </a:rPr>
              <a:t>is</a:t>
            </a:r>
            <a:r>
              <a:rPr lang="it-IT" sz="1400" dirty="0" smtClean="0">
                <a:latin typeface="Cambria" panose="02040503050406030204" pitchFamily="18" charset="0"/>
              </a:rPr>
              <a:t> </a:t>
            </a:r>
            <a:r>
              <a:rPr lang="it-IT" sz="1400" dirty="0" err="1" smtClean="0">
                <a:latin typeface="Cambria" panose="02040503050406030204" pitchFamily="18" charset="0"/>
              </a:rPr>
              <a:t>included</a:t>
            </a:r>
            <a:r>
              <a:rPr lang="it-IT" sz="1400" dirty="0" smtClean="0">
                <a:latin typeface="Cambria" panose="02040503050406030204" pitchFamily="18" charset="0"/>
              </a:rPr>
              <a:t> in RDP.</a:t>
            </a:r>
          </a:p>
        </p:txBody>
      </p:sp>
    </p:spTree>
    <p:extLst>
      <p:ext uri="{BB962C8B-B14F-4D97-AF65-F5344CB8AC3E}">
        <p14:creationId xmlns:p14="http://schemas.microsoft.com/office/powerpoint/2010/main" val="3225083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4623108"/>
              </p:ext>
            </p:extLst>
          </p:nvPr>
        </p:nvGraphicFramePr>
        <p:xfrm>
          <a:off x="251520" y="476672"/>
          <a:ext cx="8640961" cy="63125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96144"/>
                <a:gridCol w="2088232"/>
                <a:gridCol w="72008"/>
                <a:gridCol w="760026"/>
                <a:gridCol w="652802"/>
                <a:gridCol w="605498"/>
                <a:gridCol w="126145"/>
                <a:gridCol w="794716"/>
                <a:gridCol w="122993"/>
                <a:gridCol w="605498"/>
                <a:gridCol w="605498"/>
                <a:gridCol w="104071"/>
                <a:gridCol w="807330"/>
              </a:tblGrid>
              <a:tr h="191871"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 err="1" smtClean="0">
                          <a:effectLst/>
                          <a:latin typeface="Cambria" panose="02040503050406030204" pitchFamily="18" charset="0"/>
                        </a:rPr>
                        <a:t>Typology</a:t>
                      </a:r>
                      <a:endParaRPr lang="it-IT" sz="1100" u="none" strike="noStrike" dirty="0" smtClean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b"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  <a:latin typeface="Cambria" panose="02040503050406030204" pitchFamily="18" charset="0"/>
                        </a:rPr>
                        <a:t>Organizational model 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376739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u="none" strike="noStrike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  <a:latin typeface="Cambria" panose="02040503050406030204" pitchFamily="18" charset="0"/>
                        </a:rPr>
                        <a:t>Law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  <a:latin typeface="Cambria" panose="02040503050406030204" pitchFamily="18" charset="0"/>
                        </a:rPr>
                        <a:t>Advisory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  <a:latin typeface="Cambria" panose="02040503050406030204" pitchFamily="18" charset="0"/>
                        </a:rPr>
                        <a:t>Training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  <a:latin typeface="Cambria" panose="02040503050406030204" pitchFamily="18" charset="0"/>
                        </a:rPr>
                        <a:t>Research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  <a:latin typeface="Cambria" panose="02040503050406030204" pitchFamily="18" charset="0"/>
                        </a:rPr>
                        <a:t>Centralized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  <a:latin typeface="Cambria" panose="02040503050406030204" pitchFamily="18" charset="0"/>
                        </a:rPr>
                        <a:t>Selection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  <a:latin typeface="Cambria" panose="02040503050406030204" pitchFamily="18" charset="0"/>
                        </a:rPr>
                        <a:t>Help desk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  <a:latin typeface="Cambria" panose="02040503050406030204" pitchFamily="18" charset="0"/>
                        </a:rPr>
                        <a:t>Monitoring/evaluation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b"/>
                </a:tc>
              </a:tr>
              <a:tr h="191871">
                <a:tc>
                  <a:txBody>
                    <a:bodyPr/>
                    <a:lstStyle/>
                    <a:p>
                      <a:pPr algn="l" fontAlgn="ctr"/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</a:tr>
              <a:tr h="191871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u="none" strike="noStrike" dirty="0">
                          <a:effectLst/>
                          <a:latin typeface="Cambria" panose="02040503050406030204" pitchFamily="18" charset="0"/>
                        </a:rPr>
                        <a:t>Piemonte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u="none" strike="noStrike">
                          <a:effectLst/>
                          <a:latin typeface="Cambria" panose="02040503050406030204" pitchFamily="18" charset="0"/>
                        </a:rPr>
                        <a:t>n. 17 del 08/07/1999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  <a:latin typeface="Cambria" panose="02040503050406030204" pitchFamily="18" charset="0"/>
                        </a:rPr>
                        <a:t>X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  <a:latin typeface="Cambria" panose="02040503050406030204" pitchFamily="18" charset="0"/>
                        </a:rPr>
                        <a:t>X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  <a:latin typeface="Cambria" panose="02040503050406030204" pitchFamily="18" charset="0"/>
                        </a:rPr>
                        <a:t>X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  <a:latin typeface="Cambria" panose="02040503050406030204" pitchFamily="18" charset="0"/>
                        </a:rPr>
                        <a:t>-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  <a:latin typeface="Cambria" panose="02040503050406030204" pitchFamily="18" charset="0"/>
                        </a:rPr>
                        <a:t>-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  <a:latin typeface="Cambria" panose="02040503050406030204" pitchFamily="18" charset="0"/>
                        </a:rPr>
                        <a:t>X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  <a:latin typeface="Cambria" panose="02040503050406030204" pitchFamily="18" charset="0"/>
                        </a:rPr>
                        <a:t>X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</a:tr>
              <a:tr h="191871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u="none" strike="noStrike" dirty="0">
                          <a:effectLst/>
                          <a:latin typeface="Cambria" panose="02040503050406030204" pitchFamily="18" charset="0"/>
                        </a:rPr>
                        <a:t>Valle d'Aosta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  <a:latin typeface="Cambria" panose="02040503050406030204" pitchFamily="18" charset="0"/>
                        </a:rPr>
                        <a:t>-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  <a:latin typeface="Cambria" panose="02040503050406030204" pitchFamily="18" charset="0"/>
                        </a:rPr>
                        <a:t>-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  <a:latin typeface="Cambria" panose="02040503050406030204" pitchFamily="18" charset="0"/>
                        </a:rPr>
                        <a:t>-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  <a:latin typeface="Cambria" panose="02040503050406030204" pitchFamily="18" charset="0"/>
                        </a:rPr>
                        <a:t>-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  <a:latin typeface="Cambria" panose="02040503050406030204" pitchFamily="18" charset="0"/>
                        </a:rPr>
                        <a:t>X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  <a:latin typeface="Cambria" panose="02040503050406030204" pitchFamily="18" charset="0"/>
                        </a:rPr>
                        <a:t>-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  <a:latin typeface="Cambria" panose="02040503050406030204" pitchFamily="18" charset="0"/>
                        </a:rPr>
                        <a:t>-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  <a:latin typeface="Cambria" panose="02040503050406030204" pitchFamily="18" charset="0"/>
                        </a:rPr>
                        <a:t>-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</a:tr>
              <a:tr h="191871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u="none" strike="noStrike">
                          <a:effectLst/>
                          <a:latin typeface="Cambria" panose="02040503050406030204" pitchFamily="18" charset="0"/>
                        </a:rPr>
                        <a:t>Lombardia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u="none" strike="noStrike" dirty="0">
                          <a:effectLst/>
                          <a:latin typeface="Cambria" panose="02040503050406030204" pitchFamily="18" charset="0"/>
                        </a:rPr>
                        <a:t>n. 31 del 05/12/2008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  <a:latin typeface="Cambria" panose="02040503050406030204" pitchFamily="18" charset="0"/>
                        </a:rPr>
                        <a:t>X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  <a:latin typeface="Cambria" panose="02040503050406030204" pitchFamily="18" charset="0"/>
                        </a:rPr>
                        <a:t>X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  <a:latin typeface="Cambria" panose="02040503050406030204" pitchFamily="18" charset="0"/>
                        </a:rPr>
                        <a:t>X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  <a:latin typeface="Cambria" panose="02040503050406030204" pitchFamily="18" charset="0"/>
                        </a:rPr>
                        <a:t>X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  <a:latin typeface="Cambria" panose="02040503050406030204" pitchFamily="18" charset="0"/>
                        </a:rPr>
                        <a:t>-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 dirty="0">
                          <a:effectLst/>
                          <a:latin typeface="Cambria" panose="02040503050406030204" pitchFamily="18" charset="0"/>
                        </a:rPr>
                        <a:t>X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</a:tr>
              <a:tr h="191871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u="none" strike="noStrike">
                          <a:effectLst/>
                          <a:latin typeface="Cambria" panose="02040503050406030204" pitchFamily="18" charset="0"/>
                        </a:rPr>
                        <a:t>P.A. Bolzano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u="none" strike="noStrike" dirty="0">
                          <a:effectLst/>
                          <a:latin typeface="Cambria" panose="02040503050406030204" pitchFamily="18" charset="0"/>
                        </a:rPr>
                        <a:t>n. 53 del 03/11/1975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 dirty="0">
                          <a:effectLst/>
                          <a:latin typeface="Cambria" panose="02040503050406030204" pitchFamily="18" charset="0"/>
                        </a:rPr>
                        <a:t>-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  <a:latin typeface="Cambria" panose="02040503050406030204" pitchFamily="18" charset="0"/>
                        </a:rPr>
                        <a:t>X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  <a:latin typeface="Cambria" panose="02040503050406030204" pitchFamily="18" charset="0"/>
                        </a:rPr>
                        <a:t>X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  <a:latin typeface="Cambria" panose="02040503050406030204" pitchFamily="18" charset="0"/>
                        </a:rPr>
                        <a:t>-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  <a:latin typeface="Cambria" panose="02040503050406030204" pitchFamily="18" charset="0"/>
                        </a:rPr>
                        <a:t>-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 dirty="0">
                          <a:effectLst/>
                          <a:latin typeface="Cambria" panose="02040503050406030204" pitchFamily="18" charset="0"/>
                        </a:rPr>
                        <a:t>X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</a:tr>
              <a:tr h="191871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u="none" strike="noStrike">
                          <a:effectLst/>
                          <a:latin typeface="Cambria" panose="02040503050406030204" pitchFamily="18" charset="0"/>
                        </a:rPr>
                        <a:t>P.A. Trento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u="none" strike="noStrike">
                          <a:effectLst/>
                          <a:latin typeface="Cambria" panose="02040503050406030204" pitchFamily="18" charset="0"/>
                        </a:rPr>
                        <a:t>n. 14 del 02/08/2005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  <a:latin typeface="Cambria" panose="02040503050406030204" pitchFamily="18" charset="0"/>
                        </a:rPr>
                        <a:t>-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  <a:latin typeface="Cambria" panose="02040503050406030204" pitchFamily="18" charset="0"/>
                        </a:rPr>
                        <a:t>X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  <a:latin typeface="Cambria" panose="02040503050406030204" pitchFamily="18" charset="0"/>
                        </a:rPr>
                        <a:t>X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  <a:latin typeface="Cambria" panose="02040503050406030204" pitchFamily="18" charset="0"/>
                        </a:rPr>
                        <a:t>-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  <a:latin typeface="Cambria" panose="02040503050406030204" pitchFamily="18" charset="0"/>
                        </a:rPr>
                        <a:t>X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  <a:latin typeface="Cambria" panose="02040503050406030204" pitchFamily="18" charset="0"/>
                        </a:rPr>
                        <a:t>X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  <a:latin typeface="Cambria" panose="02040503050406030204" pitchFamily="18" charset="0"/>
                        </a:rPr>
                        <a:t>X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</a:tr>
              <a:tr h="191871">
                <a:tc rowSpan="2">
                  <a:txBody>
                    <a:bodyPr/>
                    <a:lstStyle/>
                    <a:p>
                      <a:pPr algn="l" fontAlgn="ctr"/>
                      <a:r>
                        <a:rPr lang="it-IT" sz="1100" u="none" strike="noStrike">
                          <a:effectLst/>
                          <a:latin typeface="Cambria" panose="02040503050406030204" pitchFamily="18" charset="0"/>
                        </a:rPr>
                        <a:t>Veneto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u="none" strike="noStrike" dirty="0">
                          <a:effectLst/>
                          <a:latin typeface="Cambria" panose="02040503050406030204" pitchFamily="18" charset="0"/>
                        </a:rPr>
                        <a:t>n. 32 del 09/08/1999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  <a:latin typeface="Cambria" panose="02040503050406030204" pitchFamily="18" charset="0"/>
                        </a:rPr>
                        <a:t>X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  <a:latin typeface="Cambria" panose="02040503050406030204" pitchFamily="18" charset="0"/>
                        </a:rPr>
                        <a:t>X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  <a:latin typeface="Cambria" panose="02040503050406030204" pitchFamily="18" charset="0"/>
                        </a:rPr>
                        <a:t>X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  <a:latin typeface="Cambria" panose="02040503050406030204" pitchFamily="18" charset="0"/>
                        </a:rPr>
                        <a:t>-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  <a:latin typeface="Cambria" panose="02040503050406030204" pitchFamily="18" charset="0"/>
                        </a:rPr>
                        <a:t>X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  <a:latin typeface="Cambria" panose="02040503050406030204" pitchFamily="18" charset="0"/>
                        </a:rPr>
                        <a:t>X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 dirty="0">
                          <a:effectLst/>
                          <a:latin typeface="Cambria" panose="02040503050406030204" pitchFamily="18" charset="0"/>
                        </a:rPr>
                        <a:t>X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</a:tr>
              <a:tr h="19187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u="none" strike="noStrike">
                          <a:effectLst/>
                          <a:latin typeface="Cambria" panose="02040503050406030204" pitchFamily="18" charset="0"/>
                        </a:rPr>
                        <a:t>n. 21 del 16/11/2000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  <a:latin typeface="Cambria" panose="02040503050406030204" pitchFamily="18" charset="0"/>
                        </a:rPr>
                        <a:t>X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  <a:latin typeface="Cambria" panose="02040503050406030204" pitchFamily="18" charset="0"/>
                        </a:rPr>
                        <a:t>X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  <a:latin typeface="Cambria" panose="02040503050406030204" pitchFamily="18" charset="0"/>
                        </a:rPr>
                        <a:t>X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  <a:latin typeface="Cambria" panose="02040503050406030204" pitchFamily="18" charset="0"/>
                        </a:rPr>
                        <a:t>-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  <a:latin typeface="Cambria" panose="02040503050406030204" pitchFamily="18" charset="0"/>
                        </a:rPr>
                        <a:t>X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  <a:latin typeface="Cambria" panose="02040503050406030204" pitchFamily="18" charset="0"/>
                        </a:rPr>
                        <a:t>X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 dirty="0">
                          <a:effectLst/>
                          <a:latin typeface="Cambria" panose="02040503050406030204" pitchFamily="18" charset="0"/>
                        </a:rPr>
                        <a:t>X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</a:tr>
              <a:tr h="191871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u="none" strike="noStrike">
                          <a:effectLst/>
                          <a:latin typeface="Cambria" panose="02040503050406030204" pitchFamily="18" charset="0"/>
                        </a:rPr>
                        <a:t>Friuli Venezia Giulia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u="none" strike="noStrike">
                          <a:effectLst/>
                          <a:latin typeface="Cambria" panose="02040503050406030204" pitchFamily="18" charset="0"/>
                        </a:rPr>
                        <a:t>n. 005 del 23/02/2006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  <a:latin typeface="Cambria" panose="02040503050406030204" pitchFamily="18" charset="0"/>
                        </a:rPr>
                        <a:t>X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  <a:latin typeface="Cambria" panose="02040503050406030204" pitchFamily="18" charset="0"/>
                        </a:rPr>
                        <a:t>X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  <a:latin typeface="Cambria" panose="02040503050406030204" pitchFamily="18" charset="0"/>
                        </a:rPr>
                        <a:t>X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  <a:latin typeface="Cambria" panose="02040503050406030204" pitchFamily="18" charset="0"/>
                        </a:rPr>
                        <a:t>-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  <a:latin typeface="Cambria" panose="02040503050406030204" pitchFamily="18" charset="0"/>
                        </a:rPr>
                        <a:t>X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  <a:latin typeface="Cambria" panose="02040503050406030204" pitchFamily="18" charset="0"/>
                        </a:rPr>
                        <a:t>X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</a:tr>
              <a:tr h="191871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u="none" strike="noStrike">
                          <a:effectLst/>
                          <a:latin typeface="Cambria" panose="02040503050406030204" pitchFamily="18" charset="0"/>
                        </a:rPr>
                        <a:t>Liguria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u="none" strike="noStrike" dirty="0">
                          <a:effectLst/>
                          <a:latin typeface="Cambria" panose="02040503050406030204" pitchFamily="18" charset="0"/>
                        </a:rPr>
                        <a:t>n. 22 del 29/11/2004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  <a:latin typeface="Cambria" panose="02040503050406030204" pitchFamily="18" charset="0"/>
                        </a:rPr>
                        <a:t>X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  <a:latin typeface="Cambria" panose="02040503050406030204" pitchFamily="18" charset="0"/>
                        </a:rPr>
                        <a:t>X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  <a:latin typeface="Cambria" panose="02040503050406030204" pitchFamily="18" charset="0"/>
                        </a:rPr>
                        <a:t>X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  <a:latin typeface="Cambria" panose="02040503050406030204" pitchFamily="18" charset="0"/>
                        </a:rPr>
                        <a:t>-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  <a:latin typeface="Cambria" panose="02040503050406030204" pitchFamily="18" charset="0"/>
                        </a:rPr>
                        <a:t>X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  <a:latin typeface="Cambria" panose="02040503050406030204" pitchFamily="18" charset="0"/>
                        </a:rPr>
                        <a:t>X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  <a:latin typeface="Cambria" panose="02040503050406030204" pitchFamily="18" charset="0"/>
                        </a:rPr>
                        <a:t>X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</a:tr>
              <a:tr h="191871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u="none" strike="noStrike">
                          <a:effectLst/>
                          <a:latin typeface="Cambria" panose="02040503050406030204" pitchFamily="18" charset="0"/>
                        </a:rPr>
                        <a:t>Emilia-Romagna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u="none" strike="noStrike" dirty="0">
                          <a:effectLst/>
                          <a:latin typeface="Cambria" panose="02040503050406030204" pitchFamily="18" charset="0"/>
                        </a:rPr>
                        <a:t>n. 28 del 11/08/1998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  <a:latin typeface="Cambria" panose="02040503050406030204" pitchFamily="18" charset="0"/>
                        </a:rPr>
                        <a:t>X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  <a:latin typeface="Cambria" panose="02040503050406030204" pitchFamily="18" charset="0"/>
                        </a:rPr>
                        <a:t>X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  <a:latin typeface="Cambria" panose="02040503050406030204" pitchFamily="18" charset="0"/>
                        </a:rPr>
                        <a:t>X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  <a:latin typeface="Cambria" panose="02040503050406030204" pitchFamily="18" charset="0"/>
                        </a:rPr>
                        <a:t>-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  <a:latin typeface="Cambria" panose="02040503050406030204" pitchFamily="18" charset="0"/>
                        </a:rPr>
                        <a:t>X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  <a:latin typeface="Cambria" panose="02040503050406030204" pitchFamily="18" charset="0"/>
                        </a:rPr>
                        <a:t>-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 dirty="0">
                          <a:effectLst/>
                          <a:latin typeface="Cambria" panose="02040503050406030204" pitchFamily="18" charset="0"/>
                        </a:rPr>
                        <a:t>X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</a:tr>
              <a:tr h="191871">
                <a:tc rowSpan="2">
                  <a:txBody>
                    <a:bodyPr/>
                    <a:lstStyle/>
                    <a:p>
                      <a:pPr algn="l" fontAlgn="ctr"/>
                      <a:r>
                        <a:rPr lang="it-IT" sz="1100" u="none" strike="noStrike">
                          <a:effectLst/>
                          <a:latin typeface="Cambria" panose="02040503050406030204" pitchFamily="18" charset="0"/>
                        </a:rPr>
                        <a:t>Toscana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u="none" strike="noStrike">
                          <a:effectLst/>
                          <a:latin typeface="Cambria" panose="02040503050406030204" pitchFamily="18" charset="0"/>
                        </a:rPr>
                        <a:t>n. 34 del 03/08/2001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  <a:latin typeface="Cambria" panose="02040503050406030204" pitchFamily="18" charset="0"/>
                        </a:rPr>
                        <a:t>X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  <a:latin typeface="Cambria" panose="02040503050406030204" pitchFamily="18" charset="0"/>
                        </a:rPr>
                        <a:t>X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  <a:latin typeface="Cambria" panose="02040503050406030204" pitchFamily="18" charset="0"/>
                        </a:rPr>
                        <a:t>X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  <a:latin typeface="Cambria" panose="02040503050406030204" pitchFamily="18" charset="0"/>
                        </a:rPr>
                        <a:t>-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  <a:latin typeface="Cambria" panose="02040503050406030204" pitchFamily="18" charset="0"/>
                        </a:rPr>
                        <a:t>X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  <a:latin typeface="Cambria" panose="02040503050406030204" pitchFamily="18" charset="0"/>
                        </a:rPr>
                        <a:t>-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  <a:latin typeface="Cambria" panose="02040503050406030204" pitchFamily="18" charset="0"/>
                        </a:rPr>
                        <a:t>X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</a:tr>
              <a:tr h="19187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u="none" strike="noStrike">
                          <a:effectLst/>
                          <a:latin typeface="Cambria" panose="02040503050406030204" pitchFamily="18" charset="0"/>
                        </a:rPr>
                        <a:t>n. 02 del 09/01/2009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 dirty="0">
                          <a:effectLst/>
                          <a:latin typeface="Cambria" panose="02040503050406030204" pitchFamily="18" charset="0"/>
                        </a:rPr>
                        <a:t>X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  <a:latin typeface="Cambria" panose="02040503050406030204" pitchFamily="18" charset="0"/>
                        </a:rPr>
                        <a:t>X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  <a:latin typeface="Cambria" panose="02040503050406030204" pitchFamily="18" charset="0"/>
                        </a:rPr>
                        <a:t>X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  <a:latin typeface="Cambria" panose="02040503050406030204" pitchFamily="18" charset="0"/>
                        </a:rPr>
                        <a:t>-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  <a:latin typeface="Cambria" panose="02040503050406030204" pitchFamily="18" charset="0"/>
                        </a:rPr>
                        <a:t>X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  <a:latin typeface="Cambria" panose="02040503050406030204" pitchFamily="18" charset="0"/>
                        </a:rPr>
                        <a:t>-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  <a:latin typeface="Cambria" panose="02040503050406030204" pitchFamily="18" charset="0"/>
                        </a:rPr>
                        <a:t>X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</a:tr>
              <a:tr h="191871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u="none" strike="noStrike">
                          <a:effectLst/>
                          <a:latin typeface="Cambria" panose="02040503050406030204" pitchFamily="18" charset="0"/>
                        </a:rPr>
                        <a:t>Umbria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u="none" strike="noStrike">
                          <a:effectLst/>
                          <a:latin typeface="Cambria" panose="02040503050406030204" pitchFamily="18" charset="0"/>
                        </a:rPr>
                        <a:t>n. 33 del 17/12/2002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 dirty="0">
                          <a:effectLst/>
                          <a:latin typeface="Cambria" panose="02040503050406030204" pitchFamily="18" charset="0"/>
                        </a:rPr>
                        <a:t>X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  <a:latin typeface="Cambria" panose="02040503050406030204" pitchFamily="18" charset="0"/>
                        </a:rPr>
                        <a:t>X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  <a:latin typeface="Cambria" panose="02040503050406030204" pitchFamily="18" charset="0"/>
                        </a:rPr>
                        <a:t>X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  <a:latin typeface="Cambria" panose="02040503050406030204" pitchFamily="18" charset="0"/>
                        </a:rPr>
                        <a:t>-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  <a:latin typeface="Cambria" panose="02040503050406030204" pitchFamily="18" charset="0"/>
                        </a:rPr>
                        <a:t>X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  <a:latin typeface="Cambria" panose="02040503050406030204" pitchFamily="18" charset="0"/>
                        </a:rPr>
                        <a:t>-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  <a:latin typeface="Cambria" panose="02040503050406030204" pitchFamily="18" charset="0"/>
                        </a:rPr>
                        <a:t>X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</a:tr>
              <a:tr h="191871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u="none" strike="noStrike">
                          <a:effectLst/>
                          <a:latin typeface="Cambria" panose="02040503050406030204" pitchFamily="18" charset="0"/>
                        </a:rPr>
                        <a:t>Marche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u="none" strike="noStrike">
                          <a:effectLst/>
                          <a:latin typeface="Cambria" panose="02040503050406030204" pitchFamily="18" charset="0"/>
                        </a:rPr>
                        <a:t>n. 37 del 23/12/1999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  <a:latin typeface="Cambria" panose="02040503050406030204" pitchFamily="18" charset="0"/>
                        </a:rPr>
                        <a:t>X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  <a:latin typeface="Cambria" panose="02040503050406030204" pitchFamily="18" charset="0"/>
                        </a:rPr>
                        <a:t>X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  <a:latin typeface="Cambria" panose="02040503050406030204" pitchFamily="18" charset="0"/>
                        </a:rPr>
                        <a:t>X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  <a:latin typeface="Cambria" panose="02040503050406030204" pitchFamily="18" charset="0"/>
                        </a:rPr>
                        <a:t>-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  <a:latin typeface="Cambria" panose="02040503050406030204" pitchFamily="18" charset="0"/>
                        </a:rPr>
                        <a:t>X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  <a:latin typeface="Cambria" panose="02040503050406030204" pitchFamily="18" charset="0"/>
                        </a:rPr>
                        <a:t>-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  <a:latin typeface="Cambria" panose="02040503050406030204" pitchFamily="18" charset="0"/>
                        </a:rPr>
                        <a:t>X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</a:tr>
              <a:tr h="191871">
                <a:tc rowSpan="2">
                  <a:txBody>
                    <a:bodyPr/>
                    <a:lstStyle/>
                    <a:p>
                      <a:pPr algn="l" fontAlgn="ctr"/>
                      <a:r>
                        <a:rPr lang="it-IT" sz="1100" u="none" strike="noStrike" dirty="0">
                          <a:effectLst/>
                          <a:latin typeface="Cambria" panose="02040503050406030204" pitchFamily="18" charset="0"/>
                        </a:rPr>
                        <a:t>Lazio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u="none" strike="noStrike">
                          <a:effectLst/>
                          <a:latin typeface="Cambria" panose="02040503050406030204" pitchFamily="18" charset="0"/>
                        </a:rPr>
                        <a:t>n. 56 del 12/12/1987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 dirty="0">
                          <a:effectLst/>
                          <a:latin typeface="Cambria" panose="02040503050406030204" pitchFamily="18" charset="0"/>
                        </a:rPr>
                        <a:t>X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  <a:latin typeface="Cambria" panose="02040503050406030204" pitchFamily="18" charset="0"/>
                        </a:rPr>
                        <a:t>X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  <a:latin typeface="Cambria" panose="02040503050406030204" pitchFamily="18" charset="0"/>
                        </a:rPr>
                        <a:t>X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  <a:latin typeface="Cambria" panose="02040503050406030204" pitchFamily="18" charset="0"/>
                        </a:rPr>
                        <a:t>-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  <a:latin typeface="Cambria" panose="02040503050406030204" pitchFamily="18" charset="0"/>
                        </a:rPr>
                        <a:t>X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  <a:latin typeface="Cambria" panose="02040503050406030204" pitchFamily="18" charset="0"/>
                        </a:rPr>
                        <a:t>-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  <a:latin typeface="Cambria" panose="02040503050406030204" pitchFamily="18" charset="0"/>
                        </a:rPr>
                        <a:t>X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</a:tr>
              <a:tr h="19187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u="none" strike="noStrike">
                          <a:effectLst/>
                          <a:latin typeface="Cambria" panose="02040503050406030204" pitchFamily="18" charset="0"/>
                        </a:rPr>
                        <a:t>n. 15 del 13/06/2003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  <a:latin typeface="Cambria" panose="02040503050406030204" pitchFamily="18" charset="0"/>
                        </a:rPr>
                        <a:t>X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  <a:latin typeface="Cambria" panose="02040503050406030204" pitchFamily="18" charset="0"/>
                        </a:rPr>
                        <a:t>X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  <a:latin typeface="Cambria" panose="02040503050406030204" pitchFamily="18" charset="0"/>
                        </a:rPr>
                        <a:t>X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  <a:latin typeface="Cambria" panose="02040503050406030204" pitchFamily="18" charset="0"/>
                        </a:rPr>
                        <a:t>-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  <a:latin typeface="Cambria" panose="02040503050406030204" pitchFamily="18" charset="0"/>
                        </a:rPr>
                        <a:t>-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  <a:latin typeface="Cambria" panose="02040503050406030204" pitchFamily="18" charset="0"/>
                        </a:rPr>
                        <a:t>X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  <a:latin typeface="Cambria" panose="02040503050406030204" pitchFamily="18" charset="0"/>
                        </a:rPr>
                        <a:t>X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</a:tr>
              <a:tr h="191871">
                <a:tc rowSpan="2">
                  <a:txBody>
                    <a:bodyPr/>
                    <a:lstStyle/>
                    <a:p>
                      <a:pPr algn="l" fontAlgn="ctr"/>
                      <a:r>
                        <a:rPr lang="it-IT" sz="1100" u="none" strike="noStrike">
                          <a:effectLst/>
                          <a:latin typeface="Cambria" panose="02040503050406030204" pitchFamily="18" charset="0"/>
                        </a:rPr>
                        <a:t>Abruzzo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u="none" strike="noStrike">
                          <a:effectLst/>
                          <a:latin typeface="Cambria" panose="02040503050406030204" pitchFamily="18" charset="0"/>
                        </a:rPr>
                        <a:t>n. 66 del 06/09/1999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  <a:latin typeface="Cambria" panose="02040503050406030204" pitchFamily="18" charset="0"/>
                        </a:rPr>
                        <a:t>X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  <a:latin typeface="Cambria" panose="02040503050406030204" pitchFamily="18" charset="0"/>
                        </a:rPr>
                        <a:t>-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  <a:latin typeface="Cambria" panose="02040503050406030204" pitchFamily="18" charset="0"/>
                        </a:rPr>
                        <a:t>-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 dirty="0">
                          <a:effectLst/>
                          <a:latin typeface="Cambria" panose="02040503050406030204" pitchFamily="18" charset="0"/>
                        </a:rPr>
                        <a:t>X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  <a:latin typeface="Cambria" panose="02040503050406030204" pitchFamily="18" charset="0"/>
                        </a:rPr>
                        <a:t>X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</a:tr>
              <a:tr h="19187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u="none" strike="noStrike">
                          <a:effectLst/>
                          <a:latin typeface="Cambria" panose="02040503050406030204" pitchFamily="18" charset="0"/>
                        </a:rPr>
                        <a:t>n. 37 del 28/11/2005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  <a:latin typeface="Cambria" panose="02040503050406030204" pitchFamily="18" charset="0"/>
                        </a:rPr>
                        <a:t>X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 dirty="0">
                          <a:effectLst/>
                          <a:latin typeface="Cambria" panose="02040503050406030204" pitchFamily="18" charset="0"/>
                        </a:rPr>
                        <a:t>X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  <a:latin typeface="Cambria" panose="02040503050406030204" pitchFamily="18" charset="0"/>
                        </a:rPr>
                        <a:t>X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  <a:latin typeface="Cambria" panose="02040503050406030204" pitchFamily="18" charset="0"/>
                        </a:rPr>
                        <a:t>-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  <a:latin typeface="Cambria" panose="02040503050406030204" pitchFamily="18" charset="0"/>
                        </a:rPr>
                        <a:t>X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  <a:latin typeface="Cambria" panose="02040503050406030204" pitchFamily="18" charset="0"/>
                        </a:rPr>
                        <a:t>X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  <a:latin typeface="Cambria" panose="02040503050406030204" pitchFamily="18" charset="0"/>
                        </a:rPr>
                        <a:t>X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</a:tr>
              <a:tr h="191871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u="none" strike="noStrike">
                          <a:effectLst/>
                          <a:latin typeface="Cambria" panose="02040503050406030204" pitchFamily="18" charset="0"/>
                        </a:rPr>
                        <a:t>Molise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u="none" strike="noStrike">
                          <a:effectLst/>
                          <a:latin typeface="Cambria" panose="02040503050406030204" pitchFamily="18" charset="0"/>
                        </a:rPr>
                        <a:t>n. 22 del 21/11/1988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  <a:latin typeface="Cambria" panose="02040503050406030204" pitchFamily="18" charset="0"/>
                        </a:rPr>
                        <a:t>X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  <a:latin typeface="Cambria" panose="02040503050406030204" pitchFamily="18" charset="0"/>
                        </a:rPr>
                        <a:t>X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 dirty="0">
                          <a:effectLst/>
                          <a:latin typeface="Cambria" panose="02040503050406030204" pitchFamily="18" charset="0"/>
                        </a:rPr>
                        <a:t>X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  <a:latin typeface="Cambria" panose="02040503050406030204" pitchFamily="18" charset="0"/>
                        </a:rPr>
                        <a:t>-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  <a:latin typeface="Cambria" panose="02040503050406030204" pitchFamily="18" charset="0"/>
                        </a:rPr>
                        <a:t>X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  <a:latin typeface="Cambria" panose="02040503050406030204" pitchFamily="18" charset="0"/>
                        </a:rPr>
                        <a:t>-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  <a:latin typeface="Cambria" panose="02040503050406030204" pitchFamily="18" charset="0"/>
                        </a:rPr>
                        <a:t>X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</a:tr>
              <a:tr h="191871">
                <a:tc rowSpan="2">
                  <a:txBody>
                    <a:bodyPr/>
                    <a:lstStyle/>
                    <a:p>
                      <a:pPr algn="l" fontAlgn="ctr"/>
                      <a:r>
                        <a:rPr lang="it-IT" sz="1100" u="none" strike="noStrike">
                          <a:effectLst/>
                          <a:latin typeface="Cambria" panose="02040503050406030204" pitchFamily="18" charset="0"/>
                        </a:rPr>
                        <a:t>Campania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u="none" strike="noStrike">
                          <a:effectLst/>
                          <a:latin typeface="Cambria" panose="02040503050406030204" pitchFamily="18" charset="0"/>
                        </a:rPr>
                        <a:t>n. 07 del 03/01/1985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  <a:latin typeface="Cambria" panose="02040503050406030204" pitchFamily="18" charset="0"/>
                        </a:rPr>
                        <a:t>X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  <a:latin typeface="Cambria" panose="02040503050406030204" pitchFamily="18" charset="0"/>
                        </a:rPr>
                        <a:t>X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  <a:latin typeface="Cambria" panose="02040503050406030204" pitchFamily="18" charset="0"/>
                        </a:rPr>
                        <a:t>X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 dirty="0">
                          <a:effectLst/>
                          <a:latin typeface="Cambria" panose="02040503050406030204" pitchFamily="18" charset="0"/>
                        </a:rPr>
                        <a:t>-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 dirty="0">
                          <a:effectLst/>
                          <a:latin typeface="Cambria" panose="02040503050406030204" pitchFamily="18" charset="0"/>
                        </a:rPr>
                        <a:t>X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  <a:latin typeface="Cambria" panose="02040503050406030204" pitchFamily="18" charset="0"/>
                        </a:rPr>
                        <a:t>-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  <a:latin typeface="Cambria" panose="02040503050406030204" pitchFamily="18" charset="0"/>
                        </a:rPr>
                        <a:t>X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</a:tr>
              <a:tr h="19187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u="none" strike="noStrike">
                          <a:effectLst/>
                          <a:latin typeface="Cambria" panose="02040503050406030204" pitchFamily="18" charset="0"/>
                        </a:rPr>
                        <a:t>n. 08 del 28/03/2000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  <a:latin typeface="Cambria" panose="02040503050406030204" pitchFamily="18" charset="0"/>
                        </a:rPr>
                        <a:t>X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  <a:latin typeface="Cambria" panose="02040503050406030204" pitchFamily="18" charset="0"/>
                        </a:rPr>
                        <a:t>X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 dirty="0">
                          <a:effectLst/>
                          <a:latin typeface="Cambria" panose="02040503050406030204" pitchFamily="18" charset="0"/>
                        </a:rPr>
                        <a:t>X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  <a:latin typeface="Cambria" panose="02040503050406030204" pitchFamily="18" charset="0"/>
                        </a:rPr>
                        <a:t>-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  <a:latin typeface="Cambria" panose="02040503050406030204" pitchFamily="18" charset="0"/>
                        </a:rPr>
                        <a:t>X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  <a:latin typeface="Cambria" panose="02040503050406030204" pitchFamily="18" charset="0"/>
                        </a:rPr>
                        <a:t>-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  <a:latin typeface="Cambria" panose="02040503050406030204" pitchFamily="18" charset="0"/>
                        </a:rPr>
                        <a:t>X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</a:tr>
              <a:tr h="191871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u="none" strike="noStrike">
                          <a:effectLst/>
                          <a:latin typeface="Cambria" panose="02040503050406030204" pitchFamily="18" charset="0"/>
                        </a:rPr>
                        <a:t>Puglia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u="none" strike="noStrike">
                          <a:effectLst/>
                          <a:latin typeface="Cambria" panose="02040503050406030204" pitchFamily="18" charset="0"/>
                        </a:rPr>
                        <a:t>n. 8 del 8/02/1994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  <a:latin typeface="Cambria" panose="02040503050406030204" pitchFamily="18" charset="0"/>
                        </a:rPr>
                        <a:t>X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  <a:latin typeface="Cambria" panose="02040503050406030204" pitchFamily="18" charset="0"/>
                        </a:rPr>
                        <a:t>X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  <a:latin typeface="Cambria" panose="02040503050406030204" pitchFamily="18" charset="0"/>
                        </a:rPr>
                        <a:t>X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 dirty="0">
                          <a:effectLst/>
                          <a:latin typeface="Cambria" panose="02040503050406030204" pitchFamily="18" charset="0"/>
                        </a:rPr>
                        <a:t>X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  <a:latin typeface="Cambria" panose="02040503050406030204" pitchFamily="18" charset="0"/>
                        </a:rPr>
                        <a:t>-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  <a:latin typeface="Cambria" panose="02040503050406030204" pitchFamily="18" charset="0"/>
                        </a:rPr>
                        <a:t>X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  <a:latin typeface="Cambria" panose="02040503050406030204" pitchFamily="18" charset="0"/>
                        </a:rPr>
                        <a:t>X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</a:tr>
              <a:tr h="191871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u="none" strike="noStrike">
                          <a:effectLst/>
                          <a:latin typeface="Cambria" panose="02040503050406030204" pitchFamily="18" charset="0"/>
                        </a:rPr>
                        <a:t>Basilicata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u="none" strike="noStrike">
                          <a:effectLst/>
                          <a:latin typeface="Cambria" panose="02040503050406030204" pitchFamily="18" charset="0"/>
                        </a:rPr>
                        <a:t>n. 29 del 16/08/2001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  <a:latin typeface="Cambria" panose="02040503050406030204" pitchFamily="18" charset="0"/>
                        </a:rPr>
                        <a:t>X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  <a:latin typeface="Cambria" panose="02040503050406030204" pitchFamily="18" charset="0"/>
                        </a:rPr>
                        <a:t>X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  <a:latin typeface="Cambria" panose="02040503050406030204" pitchFamily="18" charset="0"/>
                        </a:rPr>
                        <a:t>X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 dirty="0">
                          <a:effectLst/>
                          <a:latin typeface="Cambria" panose="02040503050406030204" pitchFamily="18" charset="0"/>
                        </a:rPr>
                        <a:t>-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 dirty="0">
                          <a:effectLst/>
                          <a:latin typeface="Cambria" panose="02040503050406030204" pitchFamily="18" charset="0"/>
                        </a:rPr>
                        <a:t>X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 dirty="0">
                          <a:effectLst/>
                          <a:latin typeface="Cambria" panose="02040503050406030204" pitchFamily="18" charset="0"/>
                        </a:rPr>
                        <a:t>X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  <a:latin typeface="Cambria" panose="02040503050406030204" pitchFamily="18" charset="0"/>
                        </a:rPr>
                        <a:t>X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</a:tr>
              <a:tr h="191871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u="none" strike="noStrike">
                          <a:effectLst/>
                          <a:latin typeface="Cambria" panose="02040503050406030204" pitchFamily="18" charset="0"/>
                        </a:rPr>
                        <a:t>Calabria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u="none" strike="noStrike">
                          <a:effectLst/>
                          <a:latin typeface="Cambria" panose="02040503050406030204" pitchFamily="18" charset="0"/>
                        </a:rPr>
                        <a:t>n. 19 del 26/07/1999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  <a:latin typeface="Cambria" panose="02040503050406030204" pitchFamily="18" charset="0"/>
                        </a:rPr>
                        <a:t>X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  <a:latin typeface="Cambria" panose="02040503050406030204" pitchFamily="18" charset="0"/>
                        </a:rPr>
                        <a:t>X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  <a:latin typeface="Cambria" panose="02040503050406030204" pitchFamily="18" charset="0"/>
                        </a:rPr>
                        <a:t>X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 dirty="0">
                          <a:effectLst/>
                          <a:latin typeface="Cambria" panose="02040503050406030204" pitchFamily="18" charset="0"/>
                        </a:rPr>
                        <a:t>-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 dirty="0">
                          <a:effectLst/>
                          <a:latin typeface="Cambria" panose="02040503050406030204" pitchFamily="18" charset="0"/>
                        </a:rPr>
                        <a:t>-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 dirty="0">
                          <a:effectLst/>
                          <a:latin typeface="Cambria" panose="02040503050406030204" pitchFamily="18" charset="0"/>
                        </a:rPr>
                        <a:t>X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  <a:latin typeface="Cambria" panose="02040503050406030204" pitchFamily="18" charset="0"/>
                        </a:rPr>
                        <a:t>X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</a:tr>
              <a:tr h="191871">
                <a:tc rowSpan="3">
                  <a:txBody>
                    <a:bodyPr/>
                    <a:lstStyle/>
                    <a:p>
                      <a:pPr algn="l" fontAlgn="ctr"/>
                      <a:r>
                        <a:rPr lang="it-IT" sz="1100" u="none" strike="noStrike">
                          <a:effectLst/>
                          <a:latin typeface="Cambria" panose="02040503050406030204" pitchFamily="18" charset="0"/>
                        </a:rPr>
                        <a:t>Sicilia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u="none" strike="noStrike">
                          <a:effectLst/>
                          <a:latin typeface="Cambria" panose="02040503050406030204" pitchFamily="18" charset="0"/>
                        </a:rPr>
                        <a:t>n. 73 del 1/08/1977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  <a:latin typeface="Cambria" panose="02040503050406030204" pitchFamily="18" charset="0"/>
                        </a:rPr>
                        <a:t>X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  <a:latin typeface="Cambria" panose="02040503050406030204" pitchFamily="18" charset="0"/>
                        </a:rPr>
                        <a:t>-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  <a:latin typeface="Cambria" panose="02040503050406030204" pitchFamily="18" charset="0"/>
                        </a:rPr>
                        <a:t>-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  <a:latin typeface="Cambria" panose="02040503050406030204" pitchFamily="18" charset="0"/>
                        </a:rPr>
                        <a:t>-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 dirty="0">
                          <a:effectLst/>
                          <a:latin typeface="Cambria" panose="02040503050406030204" pitchFamily="18" charset="0"/>
                        </a:rPr>
                        <a:t>-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 dirty="0">
                          <a:effectLst/>
                          <a:latin typeface="Cambria" panose="02040503050406030204" pitchFamily="18" charset="0"/>
                        </a:rPr>
                        <a:t>-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</a:tr>
              <a:tr h="275392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a-DK" sz="1100" u="none" strike="noStrike">
                          <a:effectLst/>
                          <a:latin typeface="Cambria" panose="02040503050406030204" pitchFamily="18" charset="0"/>
                        </a:rPr>
                        <a:t>n. 32 del 23/12/2000, art. 135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  <a:latin typeface="Cambria" panose="02040503050406030204" pitchFamily="18" charset="0"/>
                        </a:rPr>
                        <a:t>-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  <a:latin typeface="Cambria" panose="02040503050406030204" pitchFamily="18" charset="0"/>
                        </a:rPr>
                        <a:t>-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  <a:latin typeface="Cambria" panose="02040503050406030204" pitchFamily="18" charset="0"/>
                        </a:rPr>
                        <a:t>X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  <a:latin typeface="Cambria" panose="02040503050406030204" pitchFamily="18" charset="0"/>
                        </a:rPr>
                        <a:t>-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 dirty="0">
                          <a:effectLst/>
                          <a:latin typeface="Cambria" panose="02040503050406030204" pitchFamily="18" charset="0"/>
                        </a:rPr>
                        <a:t>X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 dirty="0">
                          <a:effectLst/>
                          <a:latin typeface="Cambria" panose="02040503050406030204" pitchFamily="18" charset="0"/>
                        </a:rPr>
                        <a:t>X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  <a:latin typeface="Cambria" panose="02040503050406030204" pitchFamily="18" charset="0"/>
                        </a:rPr>
                        <a:t>X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</a:tr>
              <a:tr h="288032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a-DK" sz="1100" u="none" strike="noStrike">
                          <a:effectLst/>
                          <a:latin typeface="Cambria" panose="02040503050406030204" pitchFamily="18" charset="0"/>
                        </a:rPr>
                        <a:t>n. 20 del 22/12/2005, art. 5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  <a:latin typeface="Cambria" panose="02040503050406030204" pitchFamily="18" charset="0"/>
                        </a:rPr>
                        <a:t>-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  <a:latin typeface="Cambria" panose="02040503050406030204" pitchFamily="18" charset="0"/>
                        </a:rPr>
                        <a:t>-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  <a:latin typeface="Cambria" panose="02040503050406030204" pitchFamily="18" charset="0"/>
                        </a:rPr>
                        <a:t>X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 dirty="0">
                          <a:effectLst/>
                          <a:latin typeface="Cambria" panose="02040503050406030204" pitchFamily="18" charset="0"/>
                        </a:rPr>
                        <a:t>-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 dirty="0">
                          <a:effectLst/>
                          <a:latin typeface="Cambria" panose="02040503050406030204" pitchFamily="18" charset="0"/>
                        </a:rPr>
                        <a:t>X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 dirty="0">
                          <a:effectLst/>
                          <a:latin typeface="Cambria" panose="02040503050406030204" pitchFamily="18" charset="0"/>
                        </a:rPr>
                        <a:t>X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 dirty="0">
                          <a:effectLst/>
                          <a:latin typeface="Cambria" panose="02040503050406030204" pitchFamily="18" charset="0"/>
                        </a:rPr>
                        <a:t>X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</a:tr>
              <a:tr h="191871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u="none" strike="noStrike">
                          <a:effectLst/>
                          <a:latin typeface="Cambria" panose="02040503050406030204" pitchFamily="18" charset="0"/>
                        </a:rPr>
                        <a:t>Sardegna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u="none" strike="noStrike">
                          <a:effectLst/>
                          <a:latin typeface="Cambria" panose="02040503050406030204" pitchFamily="18" charset="0"/>
                        </a:rPr>
                        <a:t>n. 13 del 08/08/2006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  <a:latin typeface="Cambria" panose="02040503050406030204" pitchFamily="18" charset="0"/>
                        </a:rPr>
                        <a:t>X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  <a:latin typeface="Cambria" panose="02040503050406030204" pitchFamily="18" charset="0"/>
                        </a:rPr>
                        <a:t>X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  <a:latin typeface="Cambria" panose="02040503050406030204" pitchFamily="18" charset="0"/>
                        </a:rPr>
                        <a:t>X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 dirty="0">
                          <a:effectLst/>
                          <a:latin typeface="Cambria" panose="02040503050406030204" pitchFamily="18" charset="0"/>
                        </a:rPr>
                        <a:t>-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  <a:latin typeface="Cambria" panose="02040503050406030204" pitchFamily="18" charset="0"/>
                        </a:rPr>
                        <a:t>-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 dirty="0">
                          <a:effectLst/>
                          <a:latin typeface="Cambria" panose="02040503050406030204" pitchFamily="18" charset="0"/>
                        </a:rPr>
                        <a:t>X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 dirty="0">
                          <a:effectLst/>
                          <a:latin typeface="Cambria" panose="02040503050406030204" pitchFamily="18" charset="0"/>
                        </a:rPr>
                        <a:t>X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927" marR="6927" marT="6927" marB="0" anchor="ctr"/>
                </a:tc>
              </a:tr>
            </a:tbl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904239" y="0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it-IT" cap="small" dirty="0" err="1" smtClean="0">
                <a:latin typeface="Cambria" panose="02040503050406030204" pitchFamily="18" charset="0"/>
              </a:rPr>
              <a:t>Regional</a:t>
            </a:r>
            <a:r>
              <a:rPr lang="it-IT" cap="small" dirty="0" smtClean="0">
                <a:latin typeface="Cambria" panose="02040503050406030204" pitchFamily="18" charset="0"/>
              </a:rPr>
              <a:t> law, </a:t>
            </a:r>
            <a:r>
              <a:rPr lang="it-IT" cap="small" dirty="0" err="1" smtClean="0">
                <a:latin typeface="Cambria" panose="02040503050406030204" pitchFamily="18" charset="0"/>
              </a:rPr>
              <a:t>tipology</a:t>
            </a:r>
            <a:r>
              <a:rPr lang="it-IT" cap="small" dirty="0" smtClean="0">
                <a:latin typeface="Cambria" panose="02040503050406030204" pitchFamily="18" charset="0"/>
              </a:rPr>
              <a:t> and </a:t>
            </a:r>
            <a:r>
              <a:rPr lang="it-IT" cap="small" dirty="0" err="1" smtClean="0">
                <a:latin typeface="Cambria" panose="02040503050406030204" pitchFamily="18" charset="0"/>
              </a:rPr>
              <a:t>organizational</a:t>
            </a:r>
            <a:r>
              <a:rPr lang="it-IT" cap="small" dirty="0" smtClean="0">
                <a:latin typeface="Cambria" panose="02040503050406030204" pitchFamily="18" charset="0"/>
              </a:rPr>
              <a:t> model of </a:t>
            </a:r>
            <a:r>
              <a:rPr lang="it-IT" cap="small" dirty="0" err="1" smtClean="0">
                <a:latin typeface="Cambria" panose="02040503050406030204" pitchFamily="18" charset="0"/>
              </a:rPr>
              <a:t>Advisory</a:t>
            </a:r>
            <a:r>
              <a:rPr lang="it-IT" cap="small" dirty="0" smtClean="0">
                <a:latin typeface="Cambria" panose="02040503050406030204" pitchFamily="18" charset="0"/>
              </a:rPr>
              <a:t> in </a:t>
            </a:r>
            <a:r>
              <a:rPr lang="it-IT" cap="small" dirty="0" err="1" smtClean="0">
                <a:latin typeface="Cambria" panose="02040503050406030204" pitchFamily="18" charset="0"/>
              </a:rPr>
              <a:t>Italy</a:t>
            </a:r>
            <a:endParaRPr lang="it-IT" cap="small" dirty="0" smtClean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77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755576" y="692696"/>
            <a:ext cx="756084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it-IT" dirty="0" smtClean="0">
                <a:latin typeface="Cambria" panose="02040503050406030204" pitchFamily="18" charset="0"/>
              </a:rPr>
              <a:t>The </a:t>
            </a:r>
            <a:r>
              <a:rPr lang="it-IT" dirty="0" err="1" smtClean="0">
                <a:latin typeface="Cambria" panose="02040503050406030204" pitchFamily="18" charset="0"/>
              </a:rPr>
              <a:t>actual</a:t>
            </a:r>
            <a:r>
              <a:rPr lang="it-IT" dirty="0" smtClean="0">
                <a:latin typeface="Cambria" panose="02040503050406030204" pitchFamily="18" charset="0"/>
              </a:rPr>
              <a:t> </a:t>
            </a:r>
            <a:r>
              <a:rPr lang="it-IT" dirty="0" err="1" smtClean="0">
                <a:latin typeface="Cambria" panose="02040503050406030204" pitchFamily="18" charset="0"/>
              </a:rPr>
              <a:t>structure</a:t>
            </a:r>
            <a:r>
              <a:rPr lang="it-IT" dirty="0" smtClean="0">
                <a:latin typeface="Cambria" panose="02040503050406030204" pitchFamily="18" charset="0"/>
              </a:rPr>
              <a:t> of FAS in </a:t>
            </a:r>
            <a:r>
              <a:rPr lang="it-IT" dirty="0" err="1" smtClean="0">
                <a:latin typeface="Cambria" panose="02040503050406030204" pitchFamily="18" charset="0"/>
              </a:rPr>
              <a:t>Italy</a:t>
            </a:r>
            <a:r>
              <a:rPr lang="it-IT" dirty="0" smtClean="0">
                <a:latin typeface="Cambria" panose="02040503050406030204" pitchFamily="18" charset="0"/>
              </a:rPr>
              <a:t> </a:t>
            </a:r>
            <a:r>
              <a:rPr lang="it-IT" dirty="0" err="1" smtClean="0">
                <a:latin typeface="Cambria" panose="02040503050406030204" pitchFamily="18" charset="0"/>
              </a:rPr>
              <a:t>is</a:t>
            </a:r>
            <a:r>
              <a:rPr lang="it-IT" dirty="0" smtClean="0">
                <a:latin typeface="Cambria" panose="02040503050406030204" pitchFamily="18" charset="0"/>
              </a:rPr>
              <a:t> </a:t>
            </a:r>
            <a:r>
              <a:rPr lang="it-IT" dirty="0" err="1" smtClean="0">
                <a:latin typeface="Cambria" panose="02040503050406030204" pitchFamily="18" charset="0"/>
              </a:rPr>
              <a:t>influenced</a:t>
            </a:r>
            <a:r>
              <a:rPr lang="it-IT" dirty="0" smtClean="0">
                <a:latin typeface="Cambria" panose="02040503050406030204" pitchFamily="18" charset="0"/>
              </a:rPr>
              <a:t> by the </a:t>
            </a:r>
            <a:r>
              <a:rPr lang="it-IT" b="1" dirty="0" err="1" smtClean="0">
                <a:latin typeface="Cambria" panose="02040503050406030204" pitchFamily="18" charset="0"/>
              </a:rPr>
              <a:t>Council</a:t>
            </a:r>
            <a:r>
              <a:rPr lang="it-IT" b="1" dirty="0" smtClean="0">
                <a:latin typeface="Cambria" panose="02040503050406030204" pitchFamily="18" charset="0"/>
              </a:rPr>
              <a:t> </a:t>
            </a:r>
            <a:r>
              <a:rPr lang="it-IT" b="1" dirty="0" err="1" smtClean="0">
                <a:latin typeface="Cambria" panose="02040503050406030204" pitchFamily="18" charset="0"/>
              </a:rPr>
              <a:t>Regulation</a:t>
            </a:r>
            <a:r>
              <a:rPr lang="it-IT" b="1" dirty="0" smtClean="0">
                <a:latin typeface="Cambria" panose="02040503050406030204" pitchFamily="18" charset="0"/>
              </a:rPr>
              <a:t> (EEC) 270/79</a:t>
            </a:r>
            <a:r>
              <a:rPr lang="it-IT" dirty="0" smtClean="0">
                <a:latin typeface="Cambria" panose="02040503050406030204" pitchFamily="18" charset="0"/>
              </a:rPr>
              <a:t> of 6 </a:t>
            </a:r>
            <a:r>
              <a:rPr lang="it-IT" dirty="0" err="1" smtClean="0">
                <a:latin typeface="Cambria" panose="02040503050406030204" pitchFamily="18" charset="0"/>
              </a:rPr>
              <a:t>February</a:t>
            </a:r>
            <a:r>
              <a:rPr lang="it-IT" dirty="0" smtClean="0">
                <a:latin typeface="Cambria" panose="02040503050406030204" pitchFamily="18" charset="0"/>
              </a:rPr>
              <a:t> 1979 on the </a:t>
            </a:r>
            <a:r>
              <a:rPr lang="it-IT" dirty="0" err="1" smtClean="0">
                <a:latin typeface="Cambria" panose="02040503050406030204" pitchFamily="18" charset="0"/>
              </a:rPr>
              <a:t>development</a:t>
            </a:r>
            <a:r>
              <a:rPr lang="it-IT" dirty="0" smtClean="0">
                <a:latin typeface="Cambria" panose="02040503050406030204" pitchFamily="18" charset="0"/>
              </a:rPr>
              <a:t> of </a:t>
            </a:r>
            <a:r>
              <a:rPr lang="it-IT" dirty="0" err="1" smtClean="0">
                <a:latin typeface="Cambria" panose="02040503050406030204" pitchFamily="18" charset="0"/>
              </a:rPr>
              <a:t>agricultural</a:t>
            </a:r>
            <a:r>
              <a:rPr lang="it-IT" dirty="0" smtClean="0">
                <a:latin typeface="Cambria" panose="02040503050406030204" pitchFamily="18" charset="0"/>
              </a:rPr>
              <a:t> </a:t>
            </a:r>
            <a:r>
              <a:rPr lang="it-IT" dirty="0" err="1" smtClean="0">
                <a:latin typeface="Cambria" panose="02040503050406030204" pitchFamily="18" charset="0"/>
              </a:rPr>
              <a:t>advisory</a:t>
            </a:r>
            <a:r>
              <a:rPr lang="it-IT" dirty="0" smtClean="0">
                <a:latin typeface="Cambria" panose="02040503050406030204" pitchFamily="18" charset="0"/>
              </a:rPr>
              <a:t> </a:t>
            </a:r>
            <a:r>
              <a:rPr lang="it-IT" dirty="0" err="1" smtClean="0">
                <a:latin typeface="Cambria" panose="02040503050406030204" pitchFamily="18" charset="0"/>
              </a:rPr>
              <a:t>services</a:t>
            </a:r>
            <a:r>
              <a:rPr lang="it-IT" dirty="0" smtClean="0">
                <a:latin typeface="Cambria" panose="02040503050406030204" pitchFamily="18" charset="0"/>
              </a:rPr>
              <a:t> in </a:t>
            </a:r>
            <a:r>
              <a:rPr lang="it-IT" dirty="0" err="1" smtClean="0">
                <a:latin typeface="Cambria" panose="02040503050406030204" pitchFamily="18" charset="0"/>
              </a:rPr>
              <a:t>Italy</a:t>
            </a:r>
            <a:r>
              <a:rPr lang="it-IT" dirty="0" smtClean="0">
                <a:latin typeface="Cambria" panose="02040503050406030204" pitchFamily="18" charset="0"/>
              </a:rPr>
              <a:t>: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dirty="0" err="1" smtClean="0">
                <a:latin typeface="Cambria" panose="02040503050406030204" pitchFamily="18" charset="0"/>
              </a:rPr>
              <a:t>Included</a:t>
            </a:r>
            <a:r>
              <a:rPr lang="it-IT" dirty="0" smtClean="0">
                <a:latin typeface="Cambria" panose="02040503050406030204" pitchFamily="18" charset="0"/>
              </a:rPr>
              <a:t> </a:t>
            </a:r>
            <a:r>
              <a:rPr lang="it-IT" dirty="0" err="1" smtClean="0">
                <a:latin typeface="Cambria" panose="02040503050406030204" pitchFamily="18" charset="0"/>
              </a:rPr>
              <a:t>within</a:t>
            </a:r>
            <a:r>
              <a:rPr lang="it-IT" dirty="0" smtClean="0">
                <a:latin typeface="Cambria" panose="02040503050406030204" pitchFamily="18" charset="0"/>
              </a:rPr>
              <a:t> the so-</a:t>
            </a:r>
            <a:r>
              <a:rPr lang="it-IT" dirty="0" err="1" smtClean="0">
                <a:latin typeface="Cambria" panose="02040503050406030204" pitchFamily="18" charset="0"/>
              </a:rPr>
              <a:t>called</a:t>
            </a:r>
            <a:r>
              <a:rPr lang="it-IT" dirty="0" smtClean="0">
                <a:latin typeface="Cambria" panose="02040503050406030204" pitchFamily="18" charset="0"/>
              </a:rPr>
              <a:t> </a:t>
            </a:r>
            <a:r>
              <a:rPr lang="it-IT" dirty="0" err="1" smtClean="0">
                <a:latin typeface="Cambria" panose="02040503050406030204" pitchFamily="18" charset="0"/>
              </a:rPr>
              <a:t>Mediterranean</a:t>
            </a:r>
            <a:r>
              <a:rPr lang="it-IT" dirty="0" smtClean="0">
                <a:latin typeface="Cambria" panose="02040503050406030204" pitchFamily="18" charset="0"/>
              </a:rPr>
              <a:t> Package 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dirty="0" err="1" smtClean="0">
                <a:latin typeface="Cambria" panose="02040503050406030204" pitchFamily="18" charset="0"/>
              </a:rPr>
              <a:t>Sustained</a:t>
            </a:r>
            <a:r>
              <a:rPr lang="it-IT" dirty="0" smtClean="0">
                <a:latin typeface="Cambria" panose="02040503050406030204" pitchFamily="18" charset="0"/>
              </a:rPr>
              <a:t> the </a:t>
            </a:r>
            <a:r>
              <a:rPr lang="it-IT" dirty="0" err="1" smtClean="0">
                <a:latin typeface="Cambria" panose="02040503050406030204" pitchFamily="18" charset="0"/>
              </a:rPr>
              <a:t>development</a:t>
            </a:r>
            <a:r>
              <a:rPr lang="it-IT" dirty="0" smtClean="0">
                <a:latin typeface="Cambria" panose="02040503050406030204" pitchFamily="18" charset="0"/>
              </a:rPr>
              <a:t> of FAS in </a:t>
            </a:r>
            <a:r>
              <a:rPr lang="it-IT" dirty="0" err="1" smtClean="0">
                <a:latin typeface="Cambria" panose="02040503050406030204" pitchFamily="18" charset="0"/>
              </a:rPr>
              <a:t>Italy</a:t>
            </a:r>
            <a:r>
              <a:rPr lang="it-IT" dirty="0" smtClean="0">
                <a:latin typeface="Cambria" panose="02040503050406030204" pitchFamily="18" charset="0"/>
              </a:rPr>
              <a:t> </a:t>
            </a:r>
            <a:r>
              <a:rPr lang="it-IT" dirty="0" err="1" smtClean="0">
                <a:latin typeface="Cambria" panose="02040503050406030204" pitchFamily="18" charset="0"/>
              </a:rPr>
              <a:t>thanks</a:t>
            </a:r>
            <a:r>
              <a:rPr lang="it-IT" dirty="0" smtClean="0">
                <a:latin typeface="Cambria" panose="02040503050406030204" pitchFamily="18" charset="0"/>
              </a:rPr>
              <a:t> to 66 </a:t>
            </a:r>
            <a:r>
              <a:rPr lang="it-IT" dirty="0" err="1" smtClean="0">
                <a:latin typeface="Cambria" panose="02040503050406030204" pitchFamily="18" charset="0"/>
              </a:rPr>
              <a:t>millions</a:t>
            </a:r>
            <a:r>
              <a:rPr lang="it-IT" dirty="0">
                <a:latin typeface="Cambria" panose="02040503050406030204" pitchFamily="18" charset="0"/>
              </a:rPr>
              <a:t> </a:t>
            </a:r>
            <a:r>
              <a:rPr lang="it-IT" dirty="0" err="1" smtClean="0">
                <a:latin typeface="Cambria" panose="02040503050406030204" pitchFamily="18" charset="0"/>
              </a:rPr>
              <a:t>ECUs</a:t>
            </a:r>
            <a:r>
              <a:rPr lang="it-IT" dirty="0" smtClean="0">
                <a:latin typeface="Cambria" panose="02040503050406030204" pitchFamily="18" charset="0"/>
              </a:rPr>
              <a:t> </a:t>
            </a:r>
            <a:r>
              <a:rPr lang="it-IT" dirty="0" err="1" smtClean="0">
                <a:latin typeface="Cambria" panose="02040503050406030204" pitchFamily="18" charset="0"/>
              </a:rPr>
              <a:t>distributed</a:t>
            </a:r>
            <a:r>
              <a:rPr lang="it-IT" dirty="0" smtClean="0">
                <a:latin typeface="Cambria" panose="02040503050406030204" pitchFamily="18" charset="0"/>
              </a:rPr>
              <a:t> over 12 </a:t>
            </a:r>
            <a:r>
              <a:rPr lang="it-IT" dirty="0" err="1" smtClean="0">
                <a:latin typeface="Cambria" panose="02040503050406030204" pitchFamily="18" charset="0"/>
              </a:rPr>
              <a:t>years</a:t>
            </a:r>
            <a:r>
              <a:rPr lang="it-IT" dirty="0" smtClean="0">
                <a:latin typeface="Cambria" panose="02040503050406030204" pitchFamily="18" charset="0"/>
              </a:rPr>
              <a:t>.</a:t>
            </a:r>
          </a:p>
          <a:p>
            <a:pPr algn="just">
              <a:spcBef>
                <a:spcPts val="600"/>
              </a:spcBef>
            </a:pPr>
            <a:endParaRPr lang="it-IT" dirty="0">
              <a:latin typeface="Cambria" panose="02040503050406030204" pitchFamily="18" charset="0"/>
            </a:endParaRPr>
          </a:p>
          <a:p>
            <a:pPr algn="just">
              <a:spcBef>
                <a:spcPts val="600"/>
              </a:spcBef>
            </a:pPr>
            <a:r>
              <a:rPr lang="it-IT" dirty="0" err="1" smtClean="0">
                <a:latin typeface="Cambria" panose="02040503050406030204" pitchFamily="18" charset="0"/>
              </a:rPr>
              <a:t>Regulation</a:t>
            </a:r>
            <a:r>
              <a:rPr lang="it-IT" dirty="0" smtClean="0">
                <a:latin typeface="Cambria" panose="02040503050406030204" pitchFamily="18" charset="0"/>
              </a:rPr>
              <a:t> 270/79 </a:t>
            </a:r>
            <a:r>
              <a:rPr lang="it-IT" dirty="0" err="1" smtClean="0">
                <a:latin typeface="Cambria" panose="02040503050406030204" pitchFamily="18" charset="0"/>
              </a:rPr>
              <a:t>intended</a:t>
            </a:r>
            <a:r>
              <a:rPr lang="it-IT" dirty="0" smtClean="0">
                <a:latin typeface="Cambria" panose="02040503050406030204" pitchFamily="18" charset="0"/>
              </a:rPr>
              <a:t> to </a:t>
            </a:r>
            <a:r>
              <a:rPr lang="it-IT" dirty="0" err="1" smtClean="0">
                <a:latin typeface="Cambria" panose="02040503050406030204" pitchFamily="18" charset="0"/>
              </a:rPr>
              <a:t>train</a:t>
            </a:r>
            <a:r>
              <a:rPr lang="it-IT" dirty="0" smtClean="0">
                <a:latin typeface="Cambria" panose="02040503050406030204" pitchFamily="18" charset="0"/>
              </a:rPr>
              <a:t> and </a:t>
            </a:r>
            <a:r>
              <a:rPr lang="it-IT" dirty="0" err="1" smtClean="0">
                <a:latin typeface="Cambria" panose="02040503050406030204" pitchFamily="18" charset="0"/>
              </a:rPr>
              <a:t>employ</a:t>
            </a:r>
            <a:r>
              <a:rPr lang="it-IT" dirty="0" smtClean="0">
                <a:latin typeface="Cambria" panose="02040503050406030204" pitchFamily="18" charset="0"/>
              </a:rPr>
              <a:t> 3,000 </a:t>
            </a:r>
            <a:r>
              <a:rPr lang="it-IT" dirty="0" err="1" smtClean="0">
                <a:latin typeface="Cambria" panose="02040503050406030204" pitchFamily="18" charset="0"/>
              </a:rPr>
              <a:t>extension</a:t>
            </a:r>
            <a:r>
              <a:rPr lang="it-IT" dirty="0" smtClean="0">
                <a:latin typeface="Cambria" panose="02040503050406030204" pitchFamily="18" charset="0"/>
              </a:rPr>
              <a:t> agents (60% in South and Island).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904239" y="0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it-IT" cap="small" dirty="0" err="1" smtClean="0">
                <a:latin typeface="Cambria" panose="02040503050406030204" pitchFamily="18" charset="0"/>
              </a:rPr>
              <a:t>Council</a:t>
            </a:r>
            <a:r>
              <a:rPr lang="it-IT" cap="small" dirty="0" smtClean="0">
                <a:latin typeface="Cambria" panose="02040503050406030204" pitchFamily="18" charset="0"/>
              </a:rPr>
              <a:t> </a:t>
            </a:r>
            <a:r>
              <a:rPr lang="it-IT" cap="small" dirty="0" err="1" smtClean="0">
                <a:latin typeface="Cambria" panose="02040503050406030204" pitchFamily="18" charset="0"/>
              </a:rPr>
              <a:t>Regulation</a:t>
            </a:r>
            <a:r>
              <a:rPr lang="it-IT" cap="small" dirty="0" smtClean="0">
                <a:latin typeface="Cambria" panose="02040503050406030204" pitchFamily="18" charset="0"/>
              </a:rPr>
              <a:t> (EEC) 270/79: the </a:t>
            </a:r>
            <a:r>
              <a:rPr lang="it-IT" cap="small" dirty="0" err="1" smtClean="0">
                <a:latin typeface="Cambria" panose="02040503050406030204" pitchFamily="18" charset="0"/>
              </a:rPr>
              <a:t>milestone</a:t>
            </a:r>
            <a:r>
              <a:rPr lang="it-IT" cap="small" dirty="0" smtClean="0">
                <a:latin typeface="Cambria" panose="02040503050406030204" pitchFamily="18" charset="0"/>
              </a:rPr>
              <a:t> (1)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611560" y="3994601"/>
            <a:ext cx="2520280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it-IT" sz="1600" dirty="0" err="1" smtClean="0">
                <a:latin typeface="Cambria" panose="02040503050406030204" pitchFamily="18" charset="0"/>
              </a:rPr>
              <a:t>Every</a:t>
            </a:r>
            <a:r>
              <a:rPr lang="it-IT" sz="1600" dirty="0" smtClean="0">
                <a:latin typeface="Cambria" panose="02040503050406030204" pitchFamily="18" charset="0"/>
              </a:rPr>
              <a:t> </a:t>
            </a:r>
            <a:r>
              <a:rPr lang="it-IT" sz="1600" dirty="0" err="1" smtClean="0">
                <a:latin typeface="Cambria" panose="02040503050406030204" pitchFamily="18" charset="0"/>
              </a:rPr>
              <a:t>Region</a:t>
            </a:r>
            <a:r>
              <a:rPr lang="it-IT" sz="1600" dirty="0" smtClean="0">
                <a:latin typeface="Cambria" panose="02040503050406030204" pitchFamily="18" charset="0"/>
              </a:rPr>
              <a:t> </a:t>
            </a:r>
            <a:r>
              <a:rPr lang="it-IT" sz="1600" dirty="0" err="1" smtClean="0">
                <a:latin typeface="Cambria" panose="02040503050406030204" pitchFamily="18" charset="0"/>
              </a:rPr>
              <a:t>had</a:t>
            </a:r>
            <a:r>
              <a:rPr lang="it-IT" sz="1600" dirty="0" smtClean="0">
                <a:latin typeface="Cambria" panose="02040503050406030204" pitchFamily="18" charset="0"/>
              </a:rPr>
              <a:t> to </a:t>
            </a:r>
            <a:r>
              <a:rPr lang="it-IT" sz="1600" dirty="0" err="1" smtClean="0">
                <a:latin typeface="Cambria" panose="02040503050406030204" pitchFamily="18" charset="0"/>
              </a:rPr>
              <a:t>establish</a:t>
            </a:r>
            <a:r>
              <a:rPr lang="it-IT" sz="1600" dirty="0" smtClean="0">
                <a:latin typeface="Cambria" panose="02040503050406030204" pitchFamily="18" charset="0"/>
              </a:rPr>
              <a:t> </a:t>
            </a:r>
            <a:r>
              <a:rPr lang="it-IT" sz="1600" dirty="0" err="1" smtClean="0">
                <a:latin typeface="Cambria" panose="02040503050406030204" pitchFamily="18" charset="0"/>
              </a:rPr>
              <a:t>its</a:t>
            </a:r>
            <a:r>
              <a:rPr lang="it-IT" sz="1600" dirty="0" smtClean="0">
                <a:latin typeface="Cambria" panose="02040503050406030204" pitchFamily="18" charset="0"/>
              </a:rPr>
              <a:t> </a:t>
            </a:r>
            <a:r>
              <a:rPr lang="it-IT" sz="1600" dirty="0" err="1" smtClean="0">
                <a:latin typeface="Cambria" panose="02040503050406030204" pitchFamily="18" charset="0"/>
              </a:rPr>
              <a:t>own</a:t>
            </a:r>
            <a:r>
              <a:rPr lang="it-IT" sz="1600" dirty="0" smtClean="0">
                <a:latin typeface="Cambria" panose="02040503050406030204" pitchFamily="18" charset="0"/>
              </a:rPr>
              <a:t> </a:t>
            </a:r>
            <a:r>
              <a:rPr lang="it-IT" sz="1600" dirty="0" err="1" smtClean="0">
                <a:latin typeface="Cambria" panose="02040503050406030204" pitchFamily="18" charset="0"/>
              </a:rPr>
              <a:t>regional</a:t>
            </a:r>
            <a:r>
              <a:rPr lang="it-IT" sz="1600" dirty="0" smtClean="0">
                <a:latin typeface="Cambria" panose="02040503050406030204" pitchFamily="18" charset="0"/>
              </a:rPr>
              <a:t> law on </a:t>
            </a:r>
            <a:r>
              <a:rPr lang="it-IT" sz="1600" dirty="0" err="1" smtClean="0">
                <a:latin typeface="Cambria" panose="02040503050406030204" pitchFamily="18" charset="0"/>
              </a:rPr>
              <a:t>advisory</a:t>
            </a:r>
            <a:r>
              <a:rPr lang="it-IT" sz="1600" dirty="0" smtClean="0">
                <a:latin typeface="Cambria" panose="02040503050406030204" pitchFamily="18" charset="0"/>
              </a:rPr>
              <a:t> </a:t>
            </a:r>
            <a:r>
              <a:rPr lang="it-IT" sz="1600" dirty="0" err="1" smtClean="0">
                <a:latin typeface="Cambria" panose="02040503050406030204" pitchFamily="18" charset="0"/>
              </a:rPr>
              <a:t>services</a:t>
            </a:r>
            <a:r>
              <a:rPr lang="it-IT" sz="1600" dirty="0" smtClean="0">
                <a:latin typeface="Cambria" panose="02040503050406030204" pitchFamily="18" charset="0"/>
              </a:rPr>
              <a:t> </a:t>
            </a:r>
            <a:r>
              <a:rPr lang="it-IT" sz="1600" dirty="0" err="1" smtClean="0">
                <a:latin typeface="Cambria" panose="02040503050406030204" pitchFamily="18" charset="0"/>
              </a:rPr>
              <a:t>which</a:t>
            </a:r>
            <a:r>
              <a:rPr lang="it-IT" sz="1600" dirty="0" smtClean="0">
                <a:latin typeface="Cambria" panose="02040503050406030204" pitchFamily="18" charset="0"/>
              </a:rPr>
              <a:t> </a:t>
            </a:r>
            <a:r>
              <a:rPr lang="it-IT" sz="1600" dirty="0" err="1" smtClean="0">
                <a:latin typeface="Cambria" panose="02040503050406030204" pitchFamily="18" charset="0"/>
              </a:rPr>
              <a:t>defined</a:t>
            </a:r>
            <a:r>
              <a:rPr lang="it-IT" sz="1600" dirty="0" smtClean="0">
                <a:latin typeface="Cambria" panose="02040503050406030204" pitchFamily="18" charset="0"/>
              </a:rPr>
              <a:t> </a:t>
            </a:r>
            <a:r>
              <a:rPr lang="it-IT" sz="1600" dirty="0" err="1" smtClean="0">
                <a:latin typeface="Cambria" panose="02040503050406030204" pitchFamily="18" charset="0"/>
              </a:rPr>
              <a:t>their</a:t>
            </a:r>
            <a:r>
              <a:rPr lang="it-IT" sz="1600" dirty="0" smtClean="0">
                <a:latin typeface="Cambria" panose="02040503050406030204" pitchFamily="18" charset="0"/>
              </a:rPr>
              <a:t> </a:t>
            </a:r>
            <a:r>
              <a:rPr lang="it-IT" sz="1600" dirty="0" err="1" smtClean="0">
                <a:latin typeface="Cambria" panose="02040503050406030204" pitchFamily="18" charset="0"/>
              </a:rPr>
              <a:t>organisations</a:t>
            </a:r>
            <a:r>
              <a:rPr lang="it-IT" sz="1600" dirty="0" smtClean="0">
                <a:latin typeface="Cambria" panose="02040503050406030204" pitchFamily="18" charset="0"/>
              </a:rPr>
              <a:t>, </a:t>
            </a:r>
            <a:r>
              <a:rPr lang="it-IT" sz="1600" dirty="0" err="1" smtClean="0">
                <a:latin typeface="Cambria" panose="02040503050406030204" pitchFamily="18" charset="0"/>
              </a:rPr>
              <a:t>actors</a:t>
            </a:r>
            <a:r>
              <a:rPr lang="it-IT" sz="1600" dirty="0" smtClean="0">
                <a:latin typeface="Cambria" panose="02040503050406030204" pitchFamily="18" charset="0"/>
              </a:rPr>
              <a:t> and </a:t>
            </a:r>
            <a:r>
              <a:rPr lang="it-IT" sz="1600" dirty="0" err="1" smtClean="0">
                <a:latin typeface="Cambria" panose="02040503050406030204" pitchFamily="18" charset="0"/>
              </a:rPr>
              <a:t>subjects</a:t>
            </a:r>
            <a:r>
              <a:rPr lang="it-IT" sz="1600" dirty="0" smtClean="0">
                <a:latin typeface="Cambria" panose="02040503050406030204" pitchFamily="18" charset="0"/>
              </a:rPr>
              <a:t>.</a:t>
            </a:r>
          </a:p>
          <a:p>
            <a:pPr algn="ctr">
              <a:spcBef>
                <a:spcPts val="600"/>
              </a:spcBef>
            </a:pPr>
            <a:r>
              <a:rPr lang="it-IT" sz="16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21 </a:t>
            </a:r>
            <a:r>
              <a:rPr lang="it-IT" sz="1600" b="1" dirty="0" err="1" smtClean="0">
                <a:solidFill>
                  <a:srgbClr val="FF0000"/>
                </a:solidFill>
                <a:latin typeface="Cambria" panose="02040503050406030204" pitchFamily="18" charset="0"/>
              </a:rPr>
              <a:t>Regional</a:t>
            </a:r>
            <a:r>
              <a:rPr lang="it-IT" sz="16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it-IT" sz="1600" b="1" dirty="0" err="1" smtClean="0">
                <a:solidFill>
                  <a:srgbClr val="FF0000"/>
                </a:solidFill>
                <a:latin typeface="Cambria" panose="02040503050406030204" pitchFamily="18" charset="0"/>
              </a:rPr>
              <a:t>laws</a:t>
            </a:r>
            <a:endParaRPr lang="it-IT" sz="1600" b="1" dirty="0" smtClean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pic>
        <p:nvPicPr>
          <p:cNvPr id="3074" name="Picture 2" descr="http://www.agriturismoitaly.it/it/config/imgs/mappa_ital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839931"/>
            <a:ext cx="1512168" cy="1935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arentesi graffa chiusa 6"/>
          <p:cNvSpPr/>
          <p:nvPr/>
        </p:nvSpPr>
        <p:spPr>
          <a:xfrm>
            <a:off x="4968044" y="3722520"/>
            <a:ext cx="504056" cy="2170395"/>
          </a:xfrm>
          <a:prstGeom prst="rightBrac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5472100" y="3709876"/>
            <a:ext cx="342038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it-IT" sz="1600" dirty="0" smtClean="0">
                <a:latin typeface="Cambria" panose="02040503050406030204" pitchFamily="18" charset="0"/>
              </a:rPr>
              <a:t>Common </a:t>
            </a:r>
            <a:r>
              <a:rPr lang="it-IT" sz="1600" dirty="0" err="1" smtClean="0">
                <a:latin typeface="Cambria" panose="02040503050406030204" pitchFamily="18" charset="0"/>
              </a:rPr>
              <a:t>framework</a:t>
            </a:r>
            <a:r>
              <a:rPr lang="it-IT" sz="1600" dirty="0" smtClean="0">
                <a:latin typeface="Cambria" panose="02040503050406030204" pitchFamily="18" charset="0"/>
              </a:rPr>
              <a:t> </a:t>
            </a:r>
            <a:r>
              <a:rPr lang="it-IT" sz="1600" dirty="0" err="1" smtClean="0">
                <a:latin typeface="Cambria" panose="02040503050406030204" pitchFamily="18" charset="0"/>
              </a:rPr>
              <a:t>defined</a:t>
            </a:r>
            <a:r>
              <a:rPr lang="it-IT" sz="1600" dirty="0" smtClean="0">
                <a:latin typeface="Cambria" panose="02040503050406030204" pitchFamily="18" charset="0"/>
              </a:rPr>
              <a:t> by the </a:t>
            </a:r>
            <a:r>
              <a:rPr lang="it-IT" sz="1600" dirty="0" err="1" smtClean="0">
                <a:latin typeface="Cambria" panose="02040503050406030204" pitchFamily="18" charset="0"/>
              </a:rPr>
              <a:t>implementation</a:t>
            </a:r>
            <a:r>
              <a:rPr lang="it-IT" sz="1600" dirty="0" smtClean="0">
                <a:latin typeface="Cambria" panose="02040503050406030204" pitchFamily="18" charset="0"/>
              </a:rPr>
              <a:t> </a:t>
            </a:r>
            <a:r>
              <a:rPr lang="it-IT" sz="1600" dirty="0" err="1" smtClean="0">
                <a:latin typeface="Cambria" panose="02040503050406030204" pitchFamily="18" charset="0"/>
              </a:rPr>
              <a:t>plan</a:t>
            </a:r>
            <a:r>
              <a:rPr lang="it-IT" sz="1600" dirty="0" smtClean="0">
                <a:latin typeface="Cambria" panose="02040503050406030204" pitchFamily="18" charset="0"/>
              </a:rPr>
              <a:t> of the </a:t>
            </a:r>
            <a:r>
              <a:rPr lang="it-IT" sz="1600" dirty="0" err="1" smtClean="0">
                <a:latin typeface="Cambria" panose="02040503050406030204" pitchFamily="18" charset="0"/>
              </a:rPr>
              <a:t>national</a:t>
            </a:r>
            <a:r>
              <a:rPr lang="it-IT" sz="1600" dirty="0" smtClean="0">
                <a:latin typeface="Cambria" panose="02040503050406030204" pitchFamily="18" charset="0"/>
              </a:rPr>
              <a:t> CIDA (</a:t>
            </a:r>
            <a:r>
              <a:rPr lang="it-IT" sz="1600" dirty="0" err="1" smtClean="0">
                <a:latin typeface="Cambria" panose="02040503050406030204" pitchFamily="18" charset="0"/>
              </a:rPr>
              <a:t>Interregional</a:t>
            </a:r>
            <a:r>
              <a:rPr lang="it-IT" sz="1600" dirty="0" smtClean="0">
                <a:latin typeface="Cambria" panose="02040503050406030204" pitchFamily="18" charset="0"/>
              </a:rPr>
              <a:t> </a:t>
            </a:r>
            <a:r>
              <a:rPr lang="it-IT" sz="1600" dirty="0" err="1" smtClean="0">
                <a:latin typeface="Cambria" panose="02040503050406030204" pitchFamily="18" charset="0"/>
              </a:rPr>
              <a:t>Committee</a:t>
            </a:r>
            <a:r>
              <a:rPr lang="it-IT" sz="1600" dirty="0" smtClean="0">
                <a:latin typeface="Cambria" panose="02040503050406030204" pitchFamily="18" charset="0"/>
              </a:rPr>
              <a:t> for </a:t>
            </a:r>
            <a:r>
              <a:rPr lang="it-IT" sz="1600" dirty="0" err="1" smtClean="0">
                <a:latin typeface="Cambria" panose="02040503050406030204" pitchFamily="18" charset="0"/>
              </a:rPr>
              <a:t>Agricultural</a:t>
            </a:r>
            <a:r>
              <a:rPr lang="it-IT" sz="1600" dirty="0" smtClean="0">
                <a:latin typeface="Cambria" panose="02040503050406030204" pitchFamily="18" charset="0"/>
              </a:rPr>
              <a:t> </a:t>
            </a:r>
            <a:r>
              <a:rPr lang="it-IT" sz="1600" dirty="0" err="1" smtClean="0">
                <a:latin typeface="Cambria" panose="02040503050406030204" pitchFamily="18" charset="0"/>
              </a:rPr>
              <a:t>Advisory</a:t>
            </a:r>
            <a:r>
              <a:rPr lang="it-IT" sz="1600" dirty="0" smtClean="0">
                <a:latin typeface="Cambria" panose="02040503050406030204" pitchFamily="18" charset="0"/>
              </a:rPr>
              <a:t>).</a:t>
            </a:r>
          </a:p>
          <a:p>
            <a:pPr algn="just">
              <a:spcBef>
                <a:spcPts val="600"/>
              </a:spcBef>
            </a:pPr>
            <a:endParaRPr lang="it-IT" sz="1600" dirty="0">
              <a:latin typeface="Cambria" panose="02040503050406030204" pitchFamily="18" charset="0"/>
            </a:endParaRPr>
          </a:p>
          <a:p>
            <a:pPr algn="just">
              <a:spcBef>
                <a:spcPts val="600"/>
              </a:spcBef>
            </a:pPr>
            <a:r>
              <a:rPr lang="it-IT" sz="1600" dirty="0" smtClean="0">
                <a:latin typeface="Cambria" panose="02040503050406030204" pitchFamily="18" charset="0"/>
              </a:rPr>
              <a:t>5 Centres for </a:t>
            </a:r>
            <a:r>
              <a:rPr lang="it-IT" sz="1600" dirty="0" err="1" smtClean="0">
                <a:latin typeface="Cambria" panose="02040503050406030204" pitchFamily="18" charset="0"/>
              </a:rPr>
              <a:t>agricultural</a:t>
            </a:r>
            <a:r>
              <a:rPr lang="it-IT" sz="1600" dirty="0" smtClean="0">
                <a:latin typeface="Cambria" panose="02040503050406030204" pitchFamily="18" charset="0"/>
              </a:rPr>
              <a:t> training: CIFDA (</a:t>
            </a:r>
            <a:r>
              <a:rPr lang="it-IT" sz="1600" dirty="0" err="1" smtClean="0">
                <a:latin typeface="Cambria" panose="02040503050406030204" pitchFamily="18" charset="0"/>
              </a:rPr>
              <a:t>Interregional</a:t>
            </a:r>
            <a:r>
              <a:rPr lang="it-IT" sz="1600" dirty="0" smtClean="0">
                <a:latin typeface="Cambria" panose="02040503050406030204" pitchFamily="18" charset="0"/>
              </a:rPr>
              <a:t> Training Center for </a:t>
            </a:r>
            <a:r>
              <a:rPr lang="it-IT" sz="1600" dirty="0" err="1" smtClean="0">
                <a:latin typeface="Cambria" panose="02040503050406030204" pitchFamily="18" charset="0"/>
              </a:rPr>
              <a:t>Agricultural</a:t>
            </a:r>
            <a:r>
              <a:rPr lang="it-IT" sz="1600" dirty="0" smtClean="0">
                <a:latin typeface="Cambria" panose="02040503050406030204" pitchFamily="18" charset="0"/>
              </a:rPr>
              <a:t> </a:t>
            </a:r>
            <a:r>
              <a:rPr lang="it-IT" sz="1600" dirty="0" err="1" smtClean="0">
                <a:latin typeface="Cambria" panose="02040503050406030204" pitchFamily="18" charset="0"/>
              </a:rPr>
              <a:t>Advisory</a:t>
            </a:r>
            <a:r>
              <a:rPr lang="it-IT" sz="1600" dirty="0" smtClean="0">
                <a:latin typeface="Cambria" panose="020405030504060302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9686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904239" y="0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it-IT" cap="small" dirty="0" err="1" smtClean="0">
                <a:latin typeface="Cambria" panose="02040503050406030204" pitchFamily="18" charset="0"/>
              </a:rPr>
              <a:t>Council</a:t>
            </a:r>
            <a:r>
              <a:rPr lang="it-IT" cap="small" dirty="0" smtClean="0">
                <a:latin typeface="Cambria" panose="02040503050406030204" pitchFamily="18" charset="0"/>
              </a:rPr>
              <a:t> </a:t>
            </a:r>
            <a:r>
              <a:rPr lang="it-IT" cap="small" dirty="0" err="1" smtClean="0">
                <a:latin typeface="Cambria" panose="02040503050406030204" pitchFamily="18" charset="0"/>
              </a:rPr>
              <a:t>Regulation</a:t>
            </a:r>
            <a:r>
              <a:rPr lang="it-IT" cap="small" dirty="0" smtClean="0">
                <a:latin typeface="Cambria" panose="02040503050406030204" pitchFamily="18" charset="0"/>
              </a:rPr>
              <a:t> (EEC) 270/79: the </a:t>
            </a:r>
            <a:r>
              <a:rPr lang="it-IT" cap="small" dirty="0" err="1" smtClean="0">
                <a:latin typeface="Cambria" panose="02040503050406030204" pitchFamily="18" charset="0"/>
              </a:rPr>
              <a:t>milestone</a:t>
            </a:r>
            <a:r>
              <a:rPr lang="it-IT" cap="small" dirty="0" smtClean="0">
                <a:latin typeface="Cambria" panose="02040503050406030204" pitchFamily="18" charset="0"/>
              </a:rPr>
              <a:t> (2)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755576" y="548680"/>
            <a:ext cx="75608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it-IT" sz="1600" dirty="0" err="1" smtClean="0">
                <a:latin typeface="Cambria" panose="02040503050406030204" pitchFamily="18" charset="0"/>
              </a:rPr>
              <a:t>Regulation</a:t>
            </a:r>
            <a:r>
              <a:rPr lang="it-IT" sz="1600" dirty="0" smtClean="0">
                <a:latin typeface="Cambria" panose="02040503050406030204" pitchFamily="18" charset="0"/>
              </a:rPr>
              <a:t> 270/79 </a:t>
            </a:r>
            <a:r>
              <a:rPr lang="it-IT" sz="1600" dirty="0" err="1" smtClean="0">
                <a:latin typeface="Cambria" panose="02040503050406030204" pitchFamily="18" charset="0"/>
              </a:rPr>
              <a:t>intended</a:t>
            </a:r>
            <a:r>
              <a:rPr lang="it-IT" sz="1600" dirty="0" smtClean="0">
                <a:latin typeface="Cambria" panose="02040503050406030204" pitchFamily="18" charset="0"/>
              </a:rPr>
              <a:t> </a:t>
            </a:r>
            <a:r>
              <a:rPr lang="it-IT" sz="1600" dirty="0" err="1" smtClean="0">
                <a:latin typeface="Cambria" panose="02040503050406030204" pitchFamily="18" charset="0"/>
              </a:rPr>
              <a:t>train</a:t>
            </a:r>
            <a:r>
              <a:rPr lang="it-IT" sz="1600" dirty="0" smtClean="0">
                <a:latin typeface="Cambria" panose="02040503050406030204" pitchFamily="18" charset="0"/>
              </a:rPr>
              <a:t> </a:t>
            </a:r>
            <a:r>
              <a:rPr lang="it-IT" sz="1600" dirty="0" err="1" smtClean="0">
                <a:latin typeface="Cambria" panose="02040503050406030204" pitchFamily="18" charset="0"/>
              </a:rPr>
              <a:t>professional</a:t>
            </a:r>
            <a:r>
              <a:rPr lang="it-IT" sz="1600" dirty="0" smtClean="0">
                <a:latin typeface="Cambria" panose="02040503050406030204" pitchFamily="18" charset="0"/>
              </a:rPr>
              <a:t> </a:t>
            </a:r>
            <a:r>
              <a:rPr lang="it-IT" sz="1600" dirty="0" err="1" smtClean="0">
                <a:latin typeface="Cambria" panose="02040503050406030204" pitchFamily="18" charset="0"/>
              </a:rPr>
              <a:t>experts</a:t>
            </a:r>
            <a:r>
              <a:rPr lang="it-IT" sz="1600" dirty="0" smtClean="0">
                <a:latin typeface="Cambria" panose="02040503050406030204" pitchFamily="18" charset="0"/>
              </a:rPr>
              <a:t> with the right </a:t>
            </a:r>
            <a:r>
              <a:rPr lang="it-IT" sz="1600" dirty="0" err="1" smtClean="0">
                <a:latin typeface="Cambria" panose="02040503050406030204" pitchFamily="18" charset="0"/>
              </a:rPr>
              <a:t>competences</a:t>
            </a:r>
            <a:r>
              <a:rPr lang="it-IT" sz="1600" dirty="0" smtClean="0">
                <a:latin typeface="Cambria" panose="02040503050406030204" pitchFamily="18" charset="0"/>
              </a:rPr>
              <a:t> in the </a:t>
            </a:r>
            <a:r>
              <a:rPr lang="it-IT" sz="1600" dirty="0" err="1" smtClean="0">
                <a:latin typeface="Cambria" panose="02040503050406030204" pitchFamily="18" charset="0"/>
              </a:rPr>
              <a:t>field</a:t>
            </a:r>
            <a:r>
              <a:rPr lang="it-IT" sz="1600" dirty="0" smtClean="0">
                <a:latin typeface="Cambria" panose="02040503050406030204" pitchFamily="18" charset="0"/>
              </a:rPr>
              <a:t> of </a:t>
            </a:r>
            <a:r>
              <a:rPr lang="it-IT" sz="1600" dirty="0" err="1" smtClean="0">
                <a:latin typeface="Cambria" panose="02040503050406030204" pitchFamily="18" charset="0"/>
              </a:rPr>
              <a:t>specialized</a:t>
            </a:r>
            <a:r>
              <a:rPr lang="it-IT" sz="1600" dirty="0" smtClean="0">
                <a:latin typeface="Cambria" panose="02040503050406030204" pitchFamily="18" charset="0"/>
              </a:rPr>
              <a:t> </a:t>
            </a:r>
            <a:r>
              <a:rPr lang="it-IT" sz="1600" dirty="0" err="1" smtClean="0">
                <a:latin typeface="Cambria" panose="02040503050406030204" pitchFamily="18" charset="0"/>
              </a:rPr>
              <a:t>agriculture</a:t>
            </a:r>
            <a:r>
              <a:rPr lang="it-IT" sz="1600" dirty="0" smtClean="0">
                <a:latin typeface="Cambria" panose="02040503050406030204" pitchFamily="18" charset="0"/>
              </a:rPr>
              <a:t> </a:t>
            </a:r>
            <a:r>
              <a:rPr lang="it-IT" sz="1600" dirty="0" err="1" smtClean="0">
                <a:latin typeface="Cambria" panose="02040503050406030204" pitchFamily="18" charset="0"/>
              </a:rPr>
              <a:t>but</a:t>
            </a:r>
            <a:r>
              <a:rPr lang="it-IT" sz="1600" dirty="0" smtClean="0">
                <a:latin typeface="Cambria" panose="02040503050406030204" pitchFamily="18" charset="0"/>
              </a:rPr>
              <a:t> </a:t>
            </a:r>
            <a:r>
              <a:rPr lang="it-IT" sz="1600" dirty="0" err="1" smtClean="0">
                <a:latin typeface="Cambria" panose="02040503050406030204" pitchFamily="18" charset="0"/>
              </a:rPr>
              <a:t>also</a:t>
            </a:r>
            <a:r>
              <a:rPr lang="it-IT" sz="1600" dirty="0" smtClean="0">
                <a:latin typeface="Cambria" panose="02040503050406030204" pitchFamily="18" charset="0"/>
              </a:rPr>
              <a:t> </a:t>
            </a:r>
            <a:r>
              <a:rPr lang="it-IT" sz="1600" dirty="0" err="1" smtClean="0">
                <a:latin typeface="Cambria" panose="02040503050406030204" pitchFamily="18" charset="0"/>
              </a:rPr>
              <a:t>diversification</a:t>
            </a:r>
            <a:r>
              <a:rPr lang="it-IT" sz="1600" dirty="0" smtClean="0">
                <a:latin typeface="Cambria" panose="02040503050406030204" pitchFamily="18" charset="0"/>
              </a:rPr>
              <a:t>. The </a:t>
            </a:r>
            <a:r>
              <a:rPr lang="it-IT" sz="1600" dirty="0" err="1" smtClean="0">
                <a:latin typeface="Cambria" panose="02040503050406030204" pitchFamily="18" charset="0"/>
              </a:rPr>
              <a:t>main</a:t>
            </a:r>
            <a:r>
              <a:rPr lang="it-IT" sz="1600" dirty="0" smtClean="0">
                <a:latin typeface="Cambria" panose="02040503050406030204" pitchFamily="18" charset="0"/>
              </a:rPr>
              <a:t> </a:t>
            </a:r>
            <a:r>
              <a:rPr lang="it-IT" sz="1600" dirty="0" err="1" smtClean="0">
                <a:latin typeface="Cambria" panose="02040503050406030204" pitchFamily="18" charset="0"/>
              </a:rPr>
              <a:t>concern</a:t>
            </a:r>
            <a:r>
              <a:rPr lang="it-IT" sz="1600" dirty="0" smtClean="0">
                <a:latin typeface="Cambria" panose="02040503050406030204" pitchFamily="18" charset="0"/>
              </a:rPr>
              <a:t> </a:t>
            </a:r>
            <a:r>
              <a:rPr lang="it-IT" sz="1600" dirty="0" err="1" smtClean="0">
                <a:latin typeface="Cambria" panose="02040503050406030204" pitchFamily="18" charset="0"/>
              </a:rPr>
              <a:t>was</a:t>
            </a:r>
            <a:r>
              <a:rPr lang="it-IT" sz="1600" dirty="0" smtClean="0">
                <a:latin typeface="Cambria" panose="02040503050406030204" pitchFamily="18" charset="0"/>
              </a:rPr>
              <a:t> </a:t>
            </a:r>
            <a:r>
              <a:rPr lang="it-IT" sz="1600" dirty="0" err="1" smtClean="0">
                <a:latin typeface="Cambria" panose="02040503050406030204" pitchFamily="18" charset="0"/>
              </a:rPr>
              <a:t>recognizing</a:t>
            </a:r>
            <a:r>
              <a:rPr lang="it-IT" sz="1600" dirty="0" smtClean="0">
                <a:latin typeface="Cambria" panose="02040503050406030204" pitchFamily="18" charset="0"/>
              </a:rPr>
              <a:t> the </a:t>
            </a:r>
            <a:r>
              <a:rPr lang="it-IT" sz="1600" dirty="0" err="1" smtClean="0">
                <a:latin typeface="Cambria" panose="02040503050406030204" pitchFamily="18" charset="0"/>
              </a:rPr>
              <a:t>importance</a:t>
            </a:r>
            <a:r>
              <a:rPr lang="it-IT" sz="1600" dirty="0" smtClean="0">
                <a:latin typeface="Cambria" panose="02040503050406030204" pitchFamily="18" charset="0"/>
              </a:rPr>
              <a:t> of </a:t>
            </a:r>
            <a:r>
              <a:rPr lang="it-IT" sz="1600" dirty="0" err="1" smtClean="0">
                <a:latin typeface="Cambria" panose="02040503050406030204" pitchFamily="18" charset="0"/>
              </a:rPr>
              <a:t>innovation</a:t>
            </a:r>
            <a:r>
              <a:rPr lang="it-IT" sz="1600" dirty="0" smtClean="0">
                <a:latin typeface="Cambria" panose="02040503050406030204" pitchFamily="18" charset="0"/>
              </a:rPr>
              <a:t> in </a:t>
            </a:r>
            <a:r>
              <a:rPr lang="it-IT" sz="1600" dirty="0" err="1" smtClean="0">
                <a:latin typeface="Cambria" panose="02040503050406030204" pitchFamily="18" charset="0"/>
              </a:rPr>
              <a:t>agriculture</a:t>
            </a:r>
            <a:r>
              <a:rPr lang="it-IT" sz="1600" dirty="0" smtClean="0">
                <a:latin typeface="Cambria" panose="02040503050406030204" pitchFamily="18" charset="0"/>
              </a:rPr>
              <a:t> in the </a:t>
            </a:r>
            <a:r>
              <a:rPr lang="it-IT" sz="1600" dirty="0" err="1" smtClean="0">
                <a:latin typeface="Cambria" panose="02040503050406030204" pitchFamily="18" charset="0"/>
              </a:rPr>
              <a:t>framework</a:t>
            </a:r>
            <a:r>
              <a:rPr lang="it-IT" sz="1600" dirty="0" smtClean="0">
                <a:latin typeface="Cambria" panose="02040503050406030204" pitchFamily="18" charset="0"/>
              </a:rPr>
              <a:t> of Common </a:t>
            </a:r>
            <a:r>
              <a:rPr lang="it-IT" sz="1600" dirty="0" err="1" smtClean="0">
                <a:latin typeface="Cambria" panose="02040503050406030204" pitchFamily="18" charset="0"/>
              </a:rPr>
              <a:t>Agricultural</a:t>
            </a:r>
            <a:r>
              <a:rPr lang="it-IT" sz="1600" dirty="0" smtClean="0">
                <a:latin typeface="Cambria" panose="02040503050406030204" pitchFamily="18" charset="0"/>
              </a:rPr>
              <a:t> Policy. </a:t>
            </a:r>
            <a:endParaRPr lang="it-IT" sz="1600" b="1" dirty="0" smtClean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pic>
        <p:nvPicPr>
          <p:cNvPr id="3074" name="Picture 2" descr="http://www.agriturismoitaly.it/it/config/imgs/mappa_ital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84" y="3284984"/>
            <a:ext cx="1512168" cy="1935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2110236" y="3293839"/>
            <a:ext cx="635484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it-IT" sz="1600" dirty="0" smtClean="0">
                <a:latin typeface="Cambria" panose="02040503050406030204" pitchFamily="18" charset="0"/>
              </a:rPr>
              <a:t>Over the </a:t>
            </a:r>
            <a:r>
              <a:rPr lang="it-IT" sz="1600" dirty="0" err="1" smtClean="0">
                <a:latin typeface="Cambria" panose="02040503050406030204" pitchFamily="18" charset="0"/>
              </a:rPr>
              <a:t>years</a:t>
            </a:r>
            <a:r>
              <a:rPr lang="it-IT" sz="1600" dirty="0" smtClean="0">
                <a:latin typeface="Cambria" panose="02040503050406030204" pitchFamily="18" charset="0"/>
              </a:rPr>
              <a:t>, </a:t>
            </a:r>
            <a:r>
              <a:rPr lang="it-IT" sz="1600" dirty="0" err="1" smtClean="0">
                <a:latin typeface="Cambria" panose="02040503050406030204" pitchFamily="18" charset="0"/>
              </a:rPr>
              <a:t>each</a:t>
            </a:r>
            <a:r>
              <a:rPr lang="it-IT" sz="1600" dirty="0" smtClean="0">
                <a:latin typeface="Cambria" panose="02040503050406030204" pitchFamily="18" charset="0"/>
              </a:rPr>
              <a:t> </a:t>
            </a:r>
            <a:r>
              <a:rPr lang="it-IT" sz="1600" dirty="0" err="1" smtClean="0">
                <a:latin typeface="Cambria" panose="02040503050406030204" pitchFamily="18" charset="0"/>
              </a:rPr>
              <a:t>Region</a:t>
            </a:r>
            <a:r>
              <a:rPr lang="it-IT" sz="1600" dirty="0" smtClean="0">
                <a:latin typeface="Cambria" panose="02040503050406030204" pitchFamily="18" charset="0"/>
              </a:rPr>
              <a:t> </a:t>
            </a:r>
            <a:r>
              <a:rPr lang="it-IT" sz="1600" dirty="0" err="1" smtClean="0">
                <a:latin typeface="Cambria" panose="02040503050406030204" pitchFamily="18" charset="0"/>
              </a:rPr>
              <a:t>has</a:t>
            </a:r>
            <a:r>
              <a:rPr lang="it-IT" sz="1600" dirty="0" smtClean="0">
                <a:latin typeface="Cambria" panose="02040503050406030204" pitchFamily="18" charset="0"/>
              </a:rPr>
              <a:t> </a:t>
            </a:r>
            <a:r>
              <a:rPr lang="it-IT" sz="1600" dirty="0" err="1" smtClean="0">
                <a:latin typeface="Cambria" panose="02040503050406030204" pitchFamily="18" charset="0"/>
              </a:rPr>
              <a:t>followed</a:t>
            </a:r>
            <a:r>
              <a:rPr lang="it-IT" sz="1600" dirty="0" smtClean="0">
                <a:latin typeface="Cambria" panose="02040503050406030204" pitchFamily="18" charset="0"/>
              </a:rPr>
              <a:t> </a:t>
            </a:r>
            <a:r>
              <a:rPr lang="it-IT" sz="1600" dirty="0" err="1" smtClean="0">
                <a:latin typeface="Cambria" panose="02040503050406030204" pitchFamily="18" charset="0"/>
              </a:rPr>
              <a:t>its</a:t>
            </a:r>
            <a:r>
              <a:rPr lang="it-IT" sz="1600" dirty="0" smtClean="0">
                <a:latin typeface="Cambria" panose="02040503050406030204" pitchFamily="18" charset="0"/>
              </a:rPr>
              <a:t> </a:t>
            </a:r>
            <a:r>
              <a:rPr lang="it-IT" sz="1600" dirty="0" err="1" smtClean="0">
                <a:latin typeface="Cambria" panose="02040503050406030204" pitchFamily="18" charset="0"/>
              </a:rPr>
              <a:t>own</a:t>
            </a:r>
            <a:r>
              <a:rPr lang="it-IT" sz="1600" dirty="0" smtClean="0">
                <a:latin typeface="Cambria" panose="02040503050406030204" pitchFamily="18" charset="0"/>
              </a:rPr>
              <a:t> </a:t>
            </a:r>
            <a:r>
              <a:rPr lang="it-IT" sz="1600" dirty="0" err="1" smtClean="0">
                <a:latin typeface="Cambria" panose="02040503050406030204" pitchFamily="18" charset="0"/>
              </a:rPr>
              <a:t>path</a:t>
            </a:r>
            <a:r>
              <a:rPr lang="it-IT" sz="1600" dirty="0" smtClean="0">
                <a:latin typeface="Cambria" panose="02040503050406030204" pitchFamily="18" charset="0"/>
              </a:rPr>
              <a:t> in the </a:t>
            </a:r>
            <a:r>
              <a:rPr lang="it-IT" sz="1600" dirty="0" err="1" smtClean="0">
                <a:latin typeface="Cambria" panose="02040503050406030204" pitchFamily="18" charset="0"/>
              </a:rPr>
              <a:t>organization</a:t>
            </a:r>
            <a:r>
              <a:rPr lang="it-IT" sz="1600" dirty="0" smtClean="0">
                <a:latin typeface="Cambria" panose="02040503050406030204" pitchFamily="18" charset="0"/>
              </a:rPr>
              <a:t> of </a:t>
            </a:r>
            <a:r>
              <a:rPr lang="it-IT" sz="1600" dirty="0" err="1" smtClean="0">
                <a:latin typeface="Cambria" panose="02040503050406030204" pitchFamily="18" charset="0"/>
              </a:rPr>
              <a:t>agricultural</a:t>
            </a:r>
            <a:r>
              <a:rPr lang="it-IT" sz="1600" dirty="0" smtClean="0">
                <a:latin typeface="Cambria" panose="02040503050406030204" pitchFamily="18" charset="0"/>
              </a:rPr>
              <a:t> </a:t>
            </a:r>
            <a:r>
              <a:rPr lang="it-IT" sz="1600" dirty="0" err="1" smtClean="0">
                <a:latin typeface="Cambria" panose="02040503050406030204" pitchFamily="18" charset="0"/>
              </a:rPr>
              <a:t>advisory</a:t>
            </a:r>
            <a:r>
              <a:rPr lang="it-IT" sz="1600" dirty="0" smtClean="0">
                <a:latin typeface="Cambria" panose="02040503050406030204" pitchFamily="18" charset="0"/>
              </a:rPr>
              <a:t> </a:t>
            </a:r>
            <a:r>
              <a:rPr lang="it-IT" sz="1600" dirty="0" err="1" smtClean="0">
                <a:latin typeface="Cambria" panose="02040503050406030204" pitchFamily="18" charset="0"/>
              </a:rPr>
              <a:t>services</a:t>
            </a:r>
            <a:r>
              <a:rPr lang="it-IT" sz="1600" dirty="0" smtClean="0">
                <a:latin typeface="Cambria" panose="02040503050406030204" pitchFamily="18" charset="0"/>
              </a:rPr>
              <a:t>. The </a:t>
            </a:r>
            <a:r>
              <a:rPr lang="it-IT" sz="1600" dirty="0" err="1" smtClean="0">
                <a:latin typeface="Cambria" panose="02040503050406030204" pitchFamily="18" charset="0"/>
              </a:rPr>
              <a:t>result</a:t>
            </a:r>
            <a:r>
              <a:rPr lang="it-IT" sz="1600" dirty="0" smtClean="0">
                <a:latin typeface="Cambria" panose="02040503050406030204" pitchFamily="18" charset="0"/>
              </a:rPr>
              <a:t> </a:t>
            </a:r>
            <a:r>
              <a:rPr lang="it-IT" sz="1600" dirty="0" err="1" smtClean="0">
                <a:latin typeface="Cambria" panose="02040503050406030204" pitchFamily="18" charset="0"/>
              </a:rPr>
              <a:t>is</a:t>
            </a:r>
            <a:r>
              <a:rPr lang="it-IT" sz="1600" dirty="0" smtClean="0">
                <a:latin typeface="Cambria" panose="02040503050406030204" pitchFamily="18" charset="0"/>
              </a:rPr>
              <a:t> a </a:t>
            </a:r>
            <a:r>
              <a:rPr lang="it-IT" sz="1600" dirty="0" err="1" smtClean="0">
                <a:latin typeface="Cambria" panose="02040503050406030204" pitchFamily="18" charset="0"/>
              </a:rPr>
              <a:t>territorial</a:t>
            </a:r>
            <a:r>
              <a:rPr lang="it-IT" sz="1600" dirty="0" smtClean="0">
                <a:latin typeface="Cambria" panose="02040503050406030204" pitchFamily="18" charset="0"/>
              </a:rPr>
              <a:t> </a:t>
            </a:r>
            <a:r>
              <a:rPr lang="it-IT" sz="1600" dirty="0" err="1" smtClean="0">
                <a:latin typeface="Cambria" panose="02040503050406030204" pitchFamily="18" charset="0"/>
              </a:rPr>
              <a:t>heterogeneity</a:t>
            </a:r>
            <a:r>
              <a:rPr lang="it-IT" sz="1600" dirty="0" smtClean="0">
                <a:latin typeface="Cambria" panose="02040503050406030204" pitchFamily="18" charset="0"/>
              </a:rPr>
              <a:t> in the delivery of </a:t>
            </a:r>
            <a:r>
              <a:rPr lang="it-IT" sz="1600" dirty="0" err="1" smtClean="0">
                <a:latin typeface="Cambria" panose="02040503050406030204" pitchFamily="18" charset="0"/>
              </a:rPr>
              <a:t>services</a:t>
            </a:r>
            <a:r>
              <a:rPr lang="it-IT" sz="1600" dirty="0" smtClean="0">
                <a:latin typeface="Cambria" panose="02040503050406030204" pitchFamily="18" charset="0"/>
              </a:rPr>
              <a:t> (quantitative and qualitative) </a:t>
            </a:r>
            <a:r>
              <a:rPr lang="it-IT" sz="1600" dirty="0" err="1" smtClean="0">
                <a:latin typeface="Cambria" panose="02040503050406030204" pitchFamily="18" charset="0"/>
              </a:rPr>
              <a:t>which</a:t>
            </a:r>
            <a:r>
              <a:rPr lang="it-IT" sz="1600" dirty="0" smtClean="0">
                <a:latin typeface="Cambria" panose="02040503050406030204" pitchFamily="18" charset="0"/>
              </a:rPr>
              <a:t> </a:t>
            </a:r>
            <a:r>
              <a:rPr lang="it-IT" sz="1600" dirty="0" err="1" smtClean="0">
                <a:latin typeface="Cambria" panose="02040503050406030204" pitchFamily="18" charset="0"/>
              </a:rPr>
              <a:t>leaves</a:t>
            </a:r>
            <a:r>
              <a:rPr lang="it-IT" sz="1600" dirty="0" smtClean="0">
                <a:latin typeface="Cambria" panose="02040503050406030204" pitchFamily="18" charset="0"/>
              </a:rPr>
              <a:t> open the </a:t>
            </a:r>
            <a:r>
              <a:rPr lang="it-IT" sz="1600" dirty="0" err="1" smtClean="0">
                <a:latin typeface="Cambria" panose="02040503050406030204" pitchFamily="18" charset="0"/>
              </a:rPr>
              <a:t>debate</a:t>
            </a:r>
            <a:r>
              <a:rPr lang="it-IT" sz="1600" dirty="0" smtClean="0">
                <a:latin typeface="Cambria" panose="02040503050406030204" pitchFamily="18" charset="0"/>
              </a:rPr>
              <a:t> </a:t>
            </a:r>
            <a:r>
              <a:rPr lang="it-IT" sz="1600" dirty="0" err="1" smtClean="0">
                <a:latin typeface="Cambria" panose="02040503050406030204" pitchFamily="18" charset="0"/>
              </a:rPr>
              <a:t>about</a:t>
            </a:r>
            <a:r>
              <a:rPr lang="it-IT" sz="1600" dirty="0" smtClean="0">
                <a:latin typeface="Cambria" panose="02040503050406030204" pitchFamily="18" charset="0"/>
              </a:rPr>
              <a:t> the </a:t>
            </a:r>
            <a:r>
              <a:rPr lang="it-IT" sz="1600" dirty="0" err="1" smtClean="0">
                <a:latin typeface="Cambria" panose="02040503050406030204" pitchFamily="18" charset="0"/>
              </a:rPr>
              <a:t>real</a:t>
            </a:r>
            <a:r>
              <a:rPr lang="it-IT" sz="1600" dirty="0" smtClean="0">
                <a:latin typeface="Cambria" panose="02040503050406030204" pitchFamily="18" charset="0"/>
              </a:rPr>
              <a:t> </a:t>
            </a:r>
            <a:r>
              <a:rPr lang="it-IT" sz="1600" dirty="0" err="1" smtClean="0">
                <a:latin typeface="Cambria" panose="02040503050406030204" pitchFamily="18" charset="0"/>
              </a:rPr>
              <a:t>effectiveness</a:t>
            </a:r>
            <a:r>
              <a:rPr lang="it-IT" sz="1600" dirty="0" smtClean="0">
                <a:latin typeface="Cambria" panose="02040503050406030204" pitchFamily="18" charset="0"/>
              </a:rPr>
              <a:t> of the </a:t>
            </a:r>
            <a:r>
              <a:rPr lang="it-IT" sz="1600" dirty="0" err="1" smtClean="0">
                <a:latin typeface="Cambria" panose="02040503050406030204" pitchFamily="18" charset="0"/>
              </a:rPr>
              <a:t>governance</a:t>
            </a:r>
            <a:r>
              <a:rPr lang="it-IT" sz="1600" dirty="0" smtClean="0">
                <a:latin typeface="Cambria" panose="02040503050406030204" pitchFamily="18" charset="0"/>
              </a:rPr>
              <a:t> </a:t>
            </a:r>
            <a:r>
              <a:rPr lang="it-IT" sz="1600" dirty="0" err="1" smtClean="0">
                <a:latin typeface="Cambria" panose="02040503050406030204" pitchFamily="18" charset="0"/>
              </a:rPr>
              <a:t>mechanisms</a:t>
            </a:r>
            <a:r>
              <a:rPr lang="it-IT" sz="1600" dirty="0" smtClean="0">
                <a:latin typeface="Cambria" panose="02040503050406030204" pitchFamily="18" charset="0"/>
              </a:rPr>
              <a:t> </a:t>
            </a:r>
            <a:r>
              <a:rPr lang="it-IT" sz="1600" dirty="0" err="1" smtClean="0">
                <a:latin typeface="Cambria" panose="02040503050406030204" pitchFamily="18" charset="0"/>
              </a:rPr>
              <a:t>associated</a:t>
            </a:r>
            <a:r>
              <a:rPr lang="it-IT" sz="1600" dirty="0" smtClean="0">
                <a:latin typeface="Cambria" panose="02040503050406030204" pitchFamily="18" charset="0"/>
              </a:rPr>
              <a:t> to </a:t>
            </a:r>
            <a:r>
              <a:rPr lang="it-IT" sz="1600" dirty="0" err="1" smtClean="0">
                <a:latin typeface="Cambria" panose="02040503050406030204" pitchFamily="18" charset="0"/>
              </a:rPr>
              <a:t>decentralization</a:t>
            </a:r>
            <a:r>
              <a:rPr lang="it-IT" sz="1600" dirty="0" smtClean="0">
                <a:latin typeface="Cambria" panose="02040503050406030204" pitchFamily="18" charset="0"/>
              </a:rPr>
              <a:t>.</a:t>
            </a:r>
          </a:p>
          <a:p>
            <a:pPr algn="just">
              <a:spcBef>
                <a:spcPts val="600"/>
              </a:spcBef>
            </a:pPr>
            <a:endParaRPr lang="it-IT" sz="1600" dirty="0" smtClean="0">
              <a:latin typeface="Cambria" panose="02040503050406030204" pitchFamily="18" charset="0"/>
            </a:endParaRPr>
          </a:p>
          <a:p>
            <a:pPr algn="just">
              <a:spcBef>
                <a:spcPts val="600"/>
              </a:spcBef>
            </a:pPr>
            <a:r>
              <a:rPr lang="it-IT" sz="1600" dirty="0" err="1" smtClean="0">
                <a:latin typeface="Cambria" panose="02040503050406030204" pitchFamily="18" charset="0"/>
              </a:rPr>
              <a:t>European</a:t>
            </a:r>
            <a:r>
              <a:rPr lang="it-IT" sz="1600" dirty="0" smtClean="0">
                <a:latin typeface="Cambria" panose="02040503050406030204" pitchFamily="18" charset="0"/>
              </a:rPr>
              <a:t> </a:t>
            </a:r>
            <a:r>
              <a:rPr lang="it-IT" sz="1600" dirty="0" err="1" smtClean="0">
                <a:latin typeface="Cambria" panose="02040503050406030204" pitchFamily="18" charset="0"/>
              </a:rPr>
              <a:t>Commission</a:t>
            </a:r>
            <a:r>
              <a:rPr lang="it-IT" sz="1600" dirty="0" smtClean="0">
                <a:latin typeface="Cambria" panose="02040503050406030204" pitchFamily="18" charset="0"/>
              </a:rPr>
              <a:t> </a:t>
            </a:r>
            <a:r>
              <a:rPr lang="it-IT" sz="1600" dirty="0" err="1" smtClean="0">
                <a:latin typeface="Cambria" panose="02040503050406030204" pitchFamily="18" charset="0"/>
              </a:rPr>
              <a:t>gave</a:t>
            </a:r>
            <a:r>
              <a:rPr lang="it-IT" sz="1600" dirty="0" smtClean="0">
                <a:latin typeface="Cambria" panose="02040503050406030204" pitchFamily="18" charset="0"/>
              </a:rPr>
              <a:t> funds for the management of CIDA, to </a:t>
            </a:r>
            <a:r>
              <a:rPr lang="it-IT" sz="1600" dirty="0" err="1" smtClean="0">
                <a:latin typeface="Cambria" panose="02040503050406030204" pitchFamily="18" charset="0"/>
              </a:rPr>
              <a:t>train</a:t>
            </a:r>
            <a:r>
              <a:rPr lang="it-IT" sz="1600" dirty="0" smtClean="0">
                <a:latin typeface="Cambria" panose="02040503050406030204" pitchFamily="18" charset="0"/>
              </a:rPr>
              <a:t> the </a:t>
            </a:r>
            <a:r>
              <a:rPr lang="it-IT" sz="1600" dirty="0" err="1" smtClean="0">
                <a:latin typeface="Cambria" panose="02040503050406030204" pitchFamily="18" charset="0"/>
              </a:rPr>
              <a:t>advisors</a:t>
            </a:r>
            <a:r>
              <a:rPr lang="it-IT" sz="1600" dirty="0" smtClean="0">
                <a:latin typeface="Cambria" panose="02040503050406030204" pitchFamily="18" charset="0"/>
              </a:rPr>
              <a:t> and to </a:t>
            </a:r>
            <a:r>
              <a:rPr lang="it-IT" sz="1600" dirty="0" err="1" smtClean="0">
                <a:latin typeface="Cambria" panose="02040503050406030204" pitchFamily="18" charset="0"/>
              </a:rPr>
              <a:t>provide</a:t>
            </a:r>
            <a:r>
              <a:rPr lang="it-IT" sz="1600" dirty="0" smtClean="0">
                <a:latin typeface="Cambria" panose="02040503050406030204" pitchFamily="18" charset="0"/>
              </a:rPr>
              <a:t> </a:t>
            </a:r>
            <a:r>
              <a:rPr lang="it-IT" sz="1600" dirty="0" err="1" smtClean="0">
                <a:latin typeface="Cambria" panose="02040503050406030204" pitchFamily="18" charset="0"/>
              </a:rPr>
              <a:t>advisory</a:t>
            </a:r>
            <a:r>
              <a:rPr lang="it-IT" sz="1600" dirty="0" smtClean="0">
                <a:latin typeface="Cambria" panose="02040503050406030204" pitchFamily="18" charset="0"/>
              </a:rPr>
              <a:t> </a:t>
            </a:r>
            <a:r>
              <a:rPr lang="it-IT" sz="1600" dirty="0" err="1" smtClean="0">
                <a:latin typeface="Cambria" panose="02040503050406030204" pitchFamily="18" charset="0"/>
              </a:rPr>
              <a:t>services</a:t>
            </a:r>
            <a:r>
              <a:rPr lang="it-IT" sz="1600" dirty="0" smtClean="0">
                <a:latin typeface="Cambria" panose="02040503050406030204" pitchFamily="18" charset="0"/>
              </a:rPr>
              <a:t> to </a:t>
            </a:r>
            <a:r>
              <a:rPr lang="it-IT" sz="1600" dirty="0" err="1" smtClean="0">
                <a:latin typeface="Cambria" panose="02040503050406030204" pitchFamily="18" charset="0"/>
              </a:rPr>
              <a:t>farms</a:t>
            </a:r>
            <a:r>
              <a:rPr lang="it-IT" sz="1600" dirty="0" smtClean="0">
                <a:latin typeface="Cambria" panose="02040503050406030204" pitchFamily="18" charset="0"/>
              </a:rPr>
              <a:t>.</a:t>
            </a:r>
          </a:p>
          <a:p>
            <a:pPr algn="just">
              <a:spcBef>
                <a:spcPts val="600"/>
              </a:spcBef>
            </a:pPr>
            <a:endParaRPr lang="it-IT" sz="1600" dirty="0">
              <a:latin typeface="Cambria" panose="02040503050406030204" pitchFamily="18" charset="0"/>
            </a:endParaRPr>
          </a:p>
          <a:p>
            <a:pPr algn="just">
              <a:spcBef>
                <a:spcPts val="600"/>
              </a:spcBef>
            </a:pPr>
            <a:r>
              <a:rPr lang="it-IT" sz="1600" dirty="0" err="1" smtClean="0">
                <a:latin typeface="Cambria" panose="02040503050406030204" pitchFamily="18" charset="0"/>
              </a:rPr>
              <a:t>Regulation</a:t>
            </a:r>
            <a:r>
              <a:rPr lang="it-IT" sz="1600" dirty="0" smtClean="0">
                <a:latin typeface="Cambria" panose="02040503050406030204" pitchFamily="18" charset="0"/>
              </a:rPr>
              <a:t> 270/79 </a:t>
            </a:r>
            <a:r>
              <a:rPr lang="it-IT" sz="1600" dirty="0" err="1" smtClean="0">
                <a:latin typeface="Cambria" panose="02040503050406030204" pitchFamily="18" charset="0"/>
              </a:rPr>
              <a:t>ended</a:t>
            </a:r>
            <a:r>
              <a:rPr lang="it-IT" sz="1600" dirty="0" smtClean="0">
                <a:latin typeface="Cambria" panose="02040503050406030204" pitchFamily="18" charset="0"/>
              </a:rPr>
              <a:t> </a:t>
            </a:r>
            <a:r>
              <a:rPr lang="it-IT" sz="1600" dirty="0" err="1" smtClean="0">
                <a:latin typeface="Cambria" panose="02040503050406030204" pitchFamily="18" charset="0"/>
              </a:rPr>
              <a:t>at</a:t>
            </a:r>
            <a:r>
              <a:rPr lang="it-IT" sz="1600" dirty="0" smtClean="0">
                <a:latin typeface="Cambria" panose="02040503050406030204" pitchFamily="18" charset="0"/>
              </a:rPr>
              <a:t> the end of 90s.</a:t>
            </a:r>
            <a:endParaRPr lang="it-IT" sz="1600" dirty="0">
              <a:latin typeface="Cambria" panose="02040503050406030204" pitchFamily="18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832745" y="1891571"/>
            <a:ext cx="3851914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it-IT" sz="1600" cap="small" dirty="0" smtClean="0">
                <a:latin typeface="Cambria" panose="02040503050406030204" pitchFamily="18" charset="0"/>
              </a:rPr>
              <a:t>National Plan for </a:t>
            </a:r>
            <a:r>
              <a:rPr lang="it-IT" sz="1600" cap="small" dirty="0" err="1" smtClean="0">
                <a:latin typeface="Cambria" panose="02040503050406030204" pitchFamily="18" charset="0"/>
              </a:rPr>
              <a:t>Advisory</a:t>
            </a:r>
            <a:r>
              <a:rPr lang="it-IT" sz="1600" cap="small" dirty="0" smtClean="0">
                <a:latin typeface="Cambria" panose="02040503050406030204" pitchFamily="18" charset="0"/>
              </a:rPr>
              <a:t> Services</a:t>
            </a:r>
          </a:p>
          <a:p>
            <a:pPr algn="ctr">
              <a:spcBef>
                <a:spcPts val="600"/>
              </a:spcBef>
            </a:pPr>
            <a:r>
              <a:rPr lang="it-IT" sz="1600" dirty="0" err="1" smtClean="0">
                <a:solidFill>
                  <a:srgbClr val="FF0000"/>
                </a:solidFill>
                <a:latin typeface="Cambria" panose="02040503050406030204" pitchFamily="18" charset="0"/>
              </a:rPr>
              <a:t>Managed</a:t>
            </a:r>
            <a:r>
              <a:rPr lang="it-IT" sz="16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 by the CIDA</a:t>
            </a:r>
            <a:endParaRPr lang="it-IT" sz="1600" dirty="0" smtClean="0">
              <a:latin typeface="Cambria" panose="02040503050406030204" pitchFamily="18" charset="0"/>
            </a:endParaRPr>
          </a:p>
        </p:txBody>
      </p:sp>
      <p:cxnSp>
        <p:nvCxnSpPr>
          <p:cNvPr id="3" name="Connettore 2 2"/>
          <p:cNvCxnSpPr>
            <a:stCxn id="10" idx="3"/>
          </p:cNvCxnSpPr>
          <p:nvPr/>
        </p:nvCxnSpPr>
        <p:spPr>
          <a:xfrm>
            <a:off x="4684659" y="2222431"/>
            <a:ext cx="75143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5613773" y="1772816"/>
            <a:ext cx="285071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cap="small" dirty="0" err="1" smtClean="0">
                <a:latin typeface="Cambria" panose="02040503050406030204" pitchFamily="18" charset="0"/>
              </a:rPr>
              <a:t>Avisors</a:t>
            </a:r>
            <a:r>
              <a:rPr lang="it-IT" sz="1600" cap="small" dirty="0" smtClean="0">
                <a:latin typeface="Cambria" panose="02040503050406030204" pitchFamily="18" charset="0"/>
              </a:rPr>
              <a:t> are </a:t>
            </a:r>
            <a:r>
              <a:rPr lang="it-IT" sz="1600" cap="small" dirty="0" err="1" smtClean="0">
                <a:latin typeface="Cambria" panose="02040503050406030204" pitchFamily="18" charset="0"/>
              </a:rPr>
              <a:t>trained</a:t>
            </a:r>
            <a:r>
              <a:rPr lang="it-IT" sz="1600" cap="small" dirty="0" smtClean="0">
                <a:latin typeface="Cambria" panose="02040503050406030204" pitchFamily="18" charset="0"/>
              </a:rPr>
              <a:t> in 5 CIFDA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cap="small" dirty="0" smtClean="0">
                <a:latin typeface="Cambria" panose="02040503050406030204" pitchFamily="18" charset="0"/>
              </a:rPr>
              <a:t>1 in </a:t>
            </a:r>
            <a:r>
              <a:rPr lang="it-IT" sz="1600" cap="small" dirty="0" err="1" smtClean="0">
                <a:latin typeface="Cambria" panose="02040503050406030204" pitchFamily="18" charset="0"/>
              </a:rPr>
              <a:t>north</a:t>
            </a:r>
            <a:r>
              <a:rPr lang="it-IT" sz="1600" cap="small" dirty="0" smtClean="0">
                <a:latin typeface="Cambria" panose="02040503050406030204" pitchFamily="18" charset="0"/>
              </a:rPr>
              <a:t> </a:t>
            </a:r>
            <a:r>
              <a:rPr lang="it-IT" sz="1600" cap="small" dirty="0" err="1" smtClean="0">
                <a:latin typeface="Cambria" panose="02040503050406030204" pitchFamily="18" charset="0"/>
              </a:rPr>
              <a:t>Italy</a:t>
            </a:r>
            <a:endParaRPr lang="it-IT" sz="1600" cap="small" dirty="0" smtClean="0"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cap="small" dirty="0" smtClean="0">
                <a:latin typeface="Cambria" panose="02040503050406030204" pitchFamily="18" charset="0"/>
              </a:rPr>
              <a:t>1 in Centre </a:t>
            </a:r>
            <a:r>
              <a:rPr lang="it-IT" sz="1600" cap="small" dirty="0" err="1" smtClean="0">
                <a:latin typeface="Cambria" panose="02040503050406030204" pitchFamily="18" charset="0"/>
              </a:rPr>
              <a:t>Italy</a:t>
            </a:r>
            <a:endParaRPr lang="it-IT" sz="1600" cap="small" dirty="0" smtClean="0"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cap="small" dirty="0" smtClean="0">
                <a:latin typeface="Cambria" panose="02040503050406030204" pitchFamily="18" charset="0"/>
              </a:rPr>
              <a:t>2 in South </a:t>
            </a:r>
            <a:r>
              <a:rPr lang="it-IT" sz="1600" cap="small" dirty="0" err="1" smtClean="0">
                <a:latin typeface="Cambria" panose="02040503050406030204" pitchFamily="18" charset="0"/>
              </a:rPr>
              <a:t>Italy</a:t>
            </a:r>
            <a:endParaRPr lang="it-IT" sz="1600" cap="small" dirty="0" smtClean="0"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cap="small" dirty="0" smtClean="0">
                <a:latin typeface="Cambria" panose="02040503050406030204" pitchFamily="18" charset="0"/>
              </a:rPr>
              <a:t>1 in Island</a:t>
            </a:r>
            <a:endParaRPr lang="it-IT" sz="1600" cap="small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46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2660</TotalTime>
  <Words>3145</Words>
  <Application>Microsoft Office PowerPoint</Application>
  <PresentationFormat>Presentazione su schermo (4:3)</PresentationFormat>
  <Paragraphs>489</Paragraphs>
  <Slides>18</Slides>
  <Notes>18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19" baseType="lpstr">
      <vt:lpstr>NewsPrint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INEA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Sonia Marongiu</dc:creator>
  <cp:lastModifiedBy>Sonia Marongiu</cp:lastModifiedBy>
  <cp:revision>139</cp:revision>
  <cp:lastPrinted>2016-02-17T15:13:48Z</cp:lastPrinted>
  <dcterms:created xsi:type="dcterms:W3CDTF">2016-01-08T09:42:00Z</dcterms:created>
  <dcterms:modified xsi:type="dcterms:W3CDTF">2016-02-25T06:31:29Z</dcterms:modified>
</cp:coreProperties>
</file>