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1173" r:id="rId5"/>
    <p:sldId id="1174" r:id="rId6"/>
    <p:sldId id="1175" r:id="rId7"/>
    <p:sldId id="422" r:id="rId8"/>
    <p:sldId id="1170" r:id="rId9"/>
    <p:sldId id="1171" r:id="rId10"/>
    <p:sldId id="423" r:id="rId11"/>
    <p:sldId id="1172" r:id="rId12"/>
    <p:sldId id="258" r:id="rId13"/>
    <p:sldId id="261" r:id="rId14"/>
    <p:sldId id="424" r:id="rId15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F5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E42128F4-137D-43A9-D9E2-9F9D36FBA1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Apakšvirsraksts 2">
            <a:extLst>
              <a:ext uri="{FF2B5EF4-FFF2-40B4-BE49-F238E27FC236}">
                <a16:creationId xmlns:a16="http://schemas.microsoft.com/office/drawing/2014/main" id="{427B05F4-B542-A269-D455-0364B12347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v-LV"/>
              <a:t>Noklikšķiniet, lai rediģētu šablona apakšvirsraksta stilu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74EA95DE-0F0B-33F9-307F-2450117B4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2F890-8743-4B89-B27F-870178BF268A}" type="datetimeFigureOut">
              <a:rPr lang="lv-LV" smtClean="0"/>
              <a:t>09.10.2025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EE7A0254-1330-9148-ABE3-095BA86C0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0971E83D-066D-F1B5-BD8C-BE0D277E3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8A0B3-79AB-4BE3-B760-E3561BB579F6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157369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irsraksts un vertikāls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A20E1111-EC5E-240C-50E8-94B0C4E99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Vertikāls teksta vietturis 2">
            <a:extLst>
              <a:ext uri="{FF2B5EF4-FFF2-40B4-BE49-F238E27FC236}">
                <a16:creationId xmlns:a16="http://schemas.microsoft.com/office/drawing/2014/main" id="{D506F553-9CF8-1ACF-DAE0-74B9ACE28C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10096803-22E1-4CEF-654F-DF798A7BF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2F890-8743-4B89-B27F-870178BF268A}" type="datetimeFigureOut">
              <a:rPr lang="lv-LV" smtClean="0"/>
              <a:t>09.10.2025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0B9ECD03-15AE-AAEB-51D6-2C61EF5F7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DC9DE3BC-6FE1-CB34-D8EB-EBCC137EE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8A0B3-79AB-4BE3-B760-E3561BB579F6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34402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āls virsraksts un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āls virsraksts 1">
            <a:extLst>
              <a:ext uri="{FF2B5EF4-FFF2-40B4-BE49-F238E27FC236}">
                <a16:creationId xmlns:a16="http://schemas.microsoft.com/office/drawing/2014/main" id="{B65C9FAC-17C6-9629-B3FB-26AA732761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Vertikāls teksta vietturis 2">
            <a:extLst>
              <a:ext uri="{FF2B5EF4-FFF2-40B4-BE49-F238E27FC236}">
                <a16:creationId xmlns:a16="http://schemas.microsoft.com/office/drawing/2014/main" id="{16D5AA84-707F-22DB-FF64-769737B3AC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94924289-3D22-40EB-F44D-0F4781224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2F890-8743-4B89-B27F-870178BF268A}" type="datetimeFigureOut">
              <a:rPr lang="lv-LV" smtClean="0"/>
              <a:t>09.10.2025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D240A6A7-FD87-1666-BFE7-3316BE15E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730D4703-085B-1900-D6B2-F5A0F227C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8A0B3-79AB-4BE3-B760-E3561BB579F6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223041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Apakšvirsrakst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v-LV"/>
              <a:t>Rediģēt šablona apakšvirsraksta stilu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FA84041C-1B1A-A8E9-D2EC-3B7365A34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DDCC84-E836-4256-A18F-981844C6A769}" type="datetimeFigureOut">
              <a:rPr lang="lv-LV"/>
              <a:pPr>
                <a:defRPr/>
              </a:pPr>
              <a:t>09.10.2025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7C158E99-0A61-D2DC-B3FE-33C8AB4BA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9998DBBB-81A6-C169-C3E0-DA5A7B474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B6832F-EBBE-4859-B20D-A42AEF7912D5}" type="slidenum">
              <a:rPr lang="lv-LV" altLang="lv-LV"/>
              <a:pPr>
                <a:defRPr/>
              </a:pPr>
              <a:t>‹#›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39430782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F08F2942-9BA3-76B1-0E48-72D3CD6D3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1A719C-C070-47D3-AF81-A4D63A9E5D82}" type="datetimeFigureOut">
              <a:rPr lang="lv-LV"/>
              <a:pPr>
                <a:defRPr/>
              </a:pPr>
              <a:t>09.10.2025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3983586B-4E47-8101-DA6F-21FCC5413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10E59766-DC78-02BD-A2D9-A9BD0291C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A4864-315C-4D8C-B4ED-0A75537D6E3A}" type="slidenum">
              <a:rPr lang="lv-LV" altLang="lv-LV"/>
              <a:pPr>
                <a:defRPr/>
              </a:pPr>
              <a:t>‹#›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18805229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ļas galv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824E898A-F798-B250-1DE7-4684A2C4E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A8C737-4299-40CF-A59F-F39FFF1A399A}" type="datetimeFigureOut">
              <a:rPr lang="lv-LV"/>
              <a:pPr>
                <a:defRPr/>
              </a:pPr>
              <a:t>09.10.2025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3D9FCFF1-3161-BA9D-68B2-73DD5E387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A60B851D-0C59-D180-6788-CB67C90A2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DB543B-B57C-4895-9506-0D8707C9E120}" type="slidenum">
              <a:rPr lang="lv-LV" altLang="lv-LV"/>
              <a:pPr>
                <a:defRPr/>
              </a:pPr>
              <a:t>‹#›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12342641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vi satu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Satura vietturis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Satura vietturis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5" name="Datuma vietturis 3">
            <a:extLst>
              <a:ext uri="{FF2B5EF4-FFF2-40B4-BE49-F238E27FC236}">
                <a16:creationId xmlns:a16="http://schemas.microsoft.com/office/drawing/2014/main" id="{F2D951AB-9FBA-B76D-1EDB-485775059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BCEC7-6A28-4F80-858D-59D280316304}" type="datetimeFigureOut">
              <a:rPr lang="lv-LV"/>
              <a:pPr>
                <a:defRPr/>
              </a:pPr>
              <a:t>09.10.2025</a:t>
            </a:fld>
            <a:endParaRPr lang="lv-LV"/>
          </a:p>
        </p:txBody>
      </p:sp>
      <p:sp>
        <p:nvSpPr>
          <p:cNvPr id="6" name="Kājenes vietturis 4">
            <a:extLst>
              <a:ext uri="{FF2B5EF4-FFF2-40B4-BE49-F238E27FC236}">
                <a16:creationId xmlns:a16="http://schemas.microsoft.com/office/drawing/2014/main" id="{01E5CAB4-9398-D121-6D0F-8F2C7888C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7" name="Slaida numura vietturis 5">
            <a:extLst>
              <a:ext uri="{FF2B5EF4-FFF2-40B4-BE49-F238E27FC236}">
                <a16:creationId xmlns:a16="http://schemas.microsoft.com/office/drawing/2014/main" id="{06F6A34E-CF70-67AA-F092-F57AEAD09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48A7D1-C860-4A70-AB6E-35D303DF90D9}" type="slidenum">
              <a:rPr lang="lv-LV" altLang="lv-LV"/>
              <a:pPr>
                <a:defRPr/>
              </a:pPr>
              <a:t>‹#›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7659552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4" name="Satura vietturis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5" name="Teksta vietturis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6" name="Satura vietturis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7" name="Datuma vietturis 3">
            <a:extLst>
              <a:ext uri="{FF2B5EF4-FFF2-40B4-BE49-F238E27FC236}">
                <a16:creationId xmlns:a16="http://schemas.microsoft.com/office/drawing/2014/main" id="{C0458C4B-5A82-1C9D-E31F-7E10E10B5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7DF1E0-7B34-485C-8C35-F9F601ABEE33}" type="datetimeFigureOut">
              <a:rPr lang="lv-LV"/>
              <a:pPr>
                <a:defRPr/>
              </a:pPr>
              <a:t>09.10.2025</a:t>
            </a:fld>
            <a:endParaRPr lang="lv-LV"/>
          </a:p>
        </p:txBody>
      </p:sp>
      <p:sp>
        <p:nvSpPr>
          <p:cNvPr id="8" name="Kājenes vietturis 4">
            <a:extLst>
              <a:ext uri="{FF2B5EF4-FFF2-40B4-BE49-F238E27FC236}">
                <a16:creationId xmlns:a16="http://schemas.microsoft.com/office/drawing/2014/main" id="{A53453E8-1E42-BCE4-F071-135C5DFA6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9" name="Slaida numura vietturis 5">
            <a:extLst>
              <a:ext uri="{FF2B5EF4-FFF2-40B4-BE49-F238E27FC236}">
                <a16:creationId xmlns:a16="http://schemas.microsoft.com/office/drawing/2014/main" id="{F6C2A1FD-53E5-F8F2-F206-3F9F33C19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E3CB45-E4EB-4F78-9587-515B0A9080A6}" type="slidenum">
              <a:rPr lang="lv-LV" altLang="lv-LV"/>
              <a:pPr>
                <a:defRPr/>
              </a:pPr>
              <a:t>‹#›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23532143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Datuma vietturis 3">
            <a:extLst>
              <a:ext uri="{FF2B5EF4-FFF2-40B4-BE49-F238E27FC236}">
                <a16:creationId xmlns:a16="http://schemas.microsoft.com/office/drawing/2014/main" id="{D5A7E293-CDF0-D3F6-35E9-BEB1AA956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C0692B-AD00-498A-85B5-3327076FC567}" type="datetimeFigureOut">
              <a:rPr lang="lv-LV"/>
              <a:pPr>
                <a:defRPr/>
              </a:pPr>
              <a:t>09.10.2025</a:t>
            </a:fld>
            <a:endParaRPr lang="lv-LV"/>
          </a:p>
        </p:txBody>
      </p:sp>
      <p:sp>
        <p:nvSpPr>
          <p:cNvPr id="4" name="Kājenes vietturis 4">
            <a:extLst>
              <a:ext uri="{FF2B5EF4-FFF2-40B4-BE49-F238E27FC236}">
                <a16:creationId xmlns:a16="http://schemas.microsoft.com/office/drawing/2014/main" id="{1559B28C-4CDC-FB7B-D9A8-0575554F0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5" name="Slaida numura vietturis 5">
            <a:extLst>
              <a:ext uri="{FF2B5EF4-FFF2-40B4-BE49-F238E27FC236}">
                <a16:creationId xmlns:a16="http://schemas.microsoft.com/office/drawing/2014/main" id="{F3755D68-2F7E-A67F-52A9-CB4DC3F41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4D7366-4926-47DB-BE21-BFD7FFEDD683}" type="slidenum">
              <a:rPr lang="lv-LV" altLang="lv-LV"/>
              <a:pPr>
                <a:defRPr/>
              </a:pPr>
              <a:t>‹#›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9686457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a vietturis 3">
            <a:extLst>
              <a:ext uri="{FF2B5EF4-FFF2-40B4-BE49-F238E27FC236}">
                <a16:creationId xmlns:a16="http://schemas.microsoft.com/office/drawing/2014/main" id="{B4B6215C-F18C-892E-0C7B-B58BA10E3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93181F-78CD-4E64-92B3-2D1A040C2BF6}" type="datetimeFigureOut">
              <a:rPr lang="lv-LV"/>
              <a:pPr>
                <a:defRPr/>
              </a:pPr>
              <a:t>09.10.2025</a:t>
            </a:fld>
            <a:endParaRPr lang="lv-LV"/>
          </a:p>
        </p:txBody>
      </p:sp>
      <p:sp>
        <p:nvSpPr>
          <p:cNvPr id="3" name="Kājenes vietturis 4">
            <a:extLst>
              <a:ext uri="{FF2B5EF4-FFF2-40B4-BE49-F238E27FC236}">
                <a16:creationId xmlns:a16="http://schemas.microsoft.com/office/drawing/2014/main" id="{C6E8DEC0-9143-5554-08DF-3A0989792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4" name="Slaida numura vietturis 5">
            <a:extLst>
              <a:ext uri="{FF2B5EF4-FFF2-40B4-BE49-F238E27FC236}">
                <a16:creationId xmlns:a16="http://schemas.microsoft.com/office/drawing/2014/main" id="{D42045D3-6C33-5D4D-200B-25C2FCAFF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97873-A372-41AA-8F3C-7A4ED25E3EEF}" type="slidenum">
              <a:rPr lang="lv-LV" altLang="lv-LV"/>
              <a:pPr>
                <a:defRPr/>
              </a:pPr>
              <a:t>‹#›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940307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Teksta vietturis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5" name="Datuma vietturis 3">
            <a:extLst>
              <a:ext uri="{FF2B5EF4-FFF2-40B4-BE49-F238E27FC236}">
                <a16:creationId xmlns:a16="http://schemas.microsoft.com/office/drawing/2014/main" id="{5CDC051D-40AE-6F4B-27BA-A5D9E3607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5AFF1A-082C-423A-B32F-43CF64F40F06}" type="datetimeFigureOut">
              <a:rPr lang="lv-LV"/>
              <a:pPr>
                <a:defRPr/>
              </a:pPr>
              <a:t>09.10.2025</a:t>
            </a:fld>
            <a:endParaRPr lang="lv-LV"/>
          </a:p>
        </p:txBody>
      </p:sp>
      <p:sp>
        <p:nvSpPr>
          <p:cNvPr id="6" name="Kājenes vietturis 4">
            <a:extLst>
              <a:ext uri="{FF2B5EF4-FFF2-40B4-BE49-F238E27FC236}">
                <a16:creationId xmlns:a16="http://schemas.microsoft.com/office/drawing/2014/main" id="{B3E49402-316B-97D7-2D92-ED4027961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7" name="Slaida numura vietturis 5">
            <a:extLst>
              <a:ext uri="{FF2B5EF4-FFF2-40B4-BE49-F238E27FC236}">
                <a16:creationId xmlns:a16="http://schemas.microsoft.com/office/drawing/2014/main" id="{CC2E02D1-E001-E89B-8F7B-F36123BB4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21D3C-6D29-4E2A-9E9E-FAFA8727D5F1}" type="slidenum">
              <a:rPr lang="lv-LV" altLang="lv-LV"/>
              <a:pPr>
                <a:defRPr/>
              </a:pPr>
              <a:t>‹#›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2311852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E6DF9571-D229-758F-5256-78BEBEEA6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CF4CAF31-1EDA-9A4F-A157-04C53709C1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6A2328E4-43DF-6258-7EBD-EE171D518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2F890-8743-4B89-B27F-870178BF268A}" type="datetimeFigureOut">
              <a:rPr lang="lv-LV" smtClean="0"/>
              <a:t>09.10.2025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1A4FA005-5371-358F-0EB7-E11913163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AD095FBA-0236-A438-1ADE-687D1AC8E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8A0B3-79AB-4BE3-B760-E3561BB579F6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951513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Attēla vietturis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lv-LV" noProof="0"/>
          </a:p>
        </p:txBody>
      </p:sp>
      <p:sp>
        <p:nvSpPr>
          <p:cNvPr id="4" name="Teksta vietturis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5" name="Datuma vietturis 3">
            <a:extLst>
              <a:ext uri="{FF2B5EF4-FFF2-40B4-BE49-F238E27FC236}">
                <a16:creationId xmlns:a16="http://schemas.microsoft.com/office/drawing/2014/main" id="{460DF4BB-D8AD-88AC-F635-A92E2D386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8B34A6-A93F-46FA-BB46-4E9B6504012E}" type="datetimeFigureOut">
              <a:rPr lang="lv-LV"/>
              <a:pPr>
                <a:defRPr/>
              </a:pPr>
              <a:t>09.10.2025</a:t>
            </a:fld>
            <a:endParaRPr lang="lv-LV"/>
          </a:p>
        </p:txBody>
      </p:sp>
      <p:sp>
        <p:nvSpPr>
          <p:cNvPr id="6" name="Kājenes vietturis 4">
            <a:extLst>
              <a:ext uri="{FF2B5EF4-FFF2-40B4-BE49-F238E27FC236}">
                <a16:creationId xmlns:a16="http://schemas.microsoft.com/office/drawing/2014/main" id="{0F20AEBB-DB16-F98E-9740-5DB728C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7" name="Slaida numura vietturis 5">
            <a:extLst>
              <a:ext uri="{FF2B5EF4-FFF2-40B4-BE49-F238E27FC236}">
                <a16:creationId xmlns:a16="http://schemas.microsoft.com/office/drawing/2014/main" id="{E395D682-7D0D-C41D-EF96-80E0D21DC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026F7E-B8B2-4977-9001-9C71925F7166}" type="slidenum">
              <a:rPr lang="lv-LV" altLang="lv-LV"/>
              <a:pPr>
                <a:defRPr/>
              </a:pPr>
              <a:t>‹#›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40519227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irsraksts un vertikāls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Vertikāls teksta vietturis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99FBF709-B51C-DA60-FE57-FEA6B9948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EB6E4-0AAD-4776-ABFC-AF730DCC2736}" type="datetimeFigureOut">
              <a:rPr lang="lv-LV"/>
              <a:pPr>
                <a:defRPr/>
              </a:pPr>
              <a:t>09.10.2025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9EC5E835-6C15-2977-5871-9707CD2EF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99F561E1-A87A-09C8-8A4B-720EC0B83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BDDC8A-ABAE-44C5-8464-86FB491E2610}" type="slidenum">
              <a:rPr lang="lv-LV" altLang="lv-LV"/>
              <a:pPr>
                <a:defRPr/>
              </a:pPr>
              <a:t>‹#›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17056481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āls virsraksts un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āls virsrakst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Vertikāls teksta vietturis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F22242D4-138B-4FDE-40CA-B092DCB1D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B277F9-7E65-4F53-882A-20814A7E7ECC}" type="datetimeFigureOut">
              <a:rPr lang="lv-LV"/>
              <a:pPr>
                <a:defRPr/>
              </a:pPr>
              <a:t>09.10.2025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928838D7-D688-3365-AD6C-CBF94BD1E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9F62AB31-9921-9ADB-F93F-F404ABE91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62EC6F-1D11-4D5F-B145-E7CF18ADB536}" type="slidenum">
              <a:rPr lang="lv-LV" altLang="lv-LV"/>
              <a:pPr>
                <a:defRPr/>
              </a:pPr>
              <a:t>‹#›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3896590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ļas galv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1C74E03E-26E5-6040-D186-6D193B195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F9B3E600-F178-CF1F-44D9-82E72C955B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B22ED254-AE0F-CE0A-5EAB-A4B45F311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2F890-8743-4B89-B27F-870178BF268A}" type="datetimeFigureOut">
              <a:rPr lang="lv-LV" smtClean="0"/>
              <a:t>09.10.2025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0C402240-C89C-FFDF-0F92-6C6E59E61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833142FE-84B9-42C6-A4CA-6A5C9583A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8A0B3-79AB-4BE3-B760-E3561BB579F6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009711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vi satura blo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142C78AD-8B9D-57C7-A37C-E4C8DE024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1DF51E3A-9C68-0A73-287E-5A75B4C11D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Satura vietturis 3">
            <a:extLst>
              <a:ext uri="{FF2B5EF4-FFF2-40B4-BE49-F238E27FC236}">
                <a16:creationId xmlns:a16="http://schemas.microsoft.com/office/drawing/2014/main" id="{5C448EFC-936D-651C-B387-80E5936FD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5" name="Datuma vietturis 4">
            <a:extLst>
              <a:ext uri="{FF2B5EF4-FFF2-40B4-BE49-F238E27FC236}">
                <a16:creationId xmlns:a16="http://schemas.microsoft.com/office/drawing/2014/main" id="{458026AB-3B3C-4686-9A43-C4108435A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2F890-8743-4B89-B27F-870178BF268A}" type="datetimeFigureOut">
              <a:rPr lang="lv-LV" smtClean="0"/>
              <a:t>09.10.2025</a:t>
            </a:fld>
            <a:endParaRPr lang="lv-LV"/>
          </a:p>
        </p:txBody>
      </p:sp>
      <p:sp>
        <p:nvSpPr>
          <p:cNvPr id="6" name="Kājenes vietturis 5">
            <a:extLst>
              <a:ext uri="{FF2B5EF4-FFF2-40B4-BE49-F238E27FC236}">
                <a16:creationId xmlns:a16="http://schemas.microsoft.com/office/drawing/2014/main" id="{9851945F-9532-52BA-F8CC-31578B4B9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aida numura vietturis 6">
            <a:extLst>
              <a:ext uri="{FF2B5EF4-FFF2-40B4-BE49-F238E27FC236}">
                <a16:creationId xmlns:a16="http://schemas.microsoft.com/office/drawing/2014/main" id="{828D23C4-75CB-0273-623E-4FE267D83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8A0B3-79AB-4BE3-B760-E3561BB579F6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236991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DE3CCBFE-4FE3-2F70-F259-706B6528A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5BFFB8BF-BFD3-9F59-C23C-A8AD6CCD30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4" name="Satura vietturis 3">
            <a:extLst>
              <a:ext uri="{FF2B5EF4-FFF2-40B4-BE49-F238E27FC236}">
                <a16:creationId xmlns:a16="http://schemas.microsoft.com/office/drawing/2014/main" id="{4669B826-A2C1-C9E8-B708-29689D4545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5" name="Teksta vietturis 4">
            <a:extLst>
              <a:ext uri="{FF2B5EF4-FFF2-40B4-BE49-F238E27FC236}">
                <a16:creationId xmlns:a16="http://schemas.microsoft.com/office/drawing/2014/main" id="{6E2A56DF-869F-2B28-6AA5-BF5F262CC7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6" name="Satura vietturis 5">
            <a:extLst>
              <a:ext uri="{FF2B5EF4-FFF2-40B4-BE49-F238E27FC236}">
                <a16:creationId xmlns:a16="http://schemas.microsoft.com/office/drawing/2014/main" id="{2730BD63-FB3D-14F1-D49C-67BB53C32D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7" name="Datuma vietturis 6">
            <a:extLst>
              <a:ext uri="{FF2B5EF4-FFF2-40B4-BE49-F238E27FC236}">
                <a16:creationId xmlns:a16="http://schemas.microsoft.com/office/drawing/2014/main" id="{56F40F18-E490-2354-B36A-1A75E20D3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2F890-8743-4B89-B27F-870178BF268A}" type="datetimeFigureOut">
              <a:rPr lang="lv-LV" smtClean="0"/>
              <a:t>09.10.2025</a:t>
            </a:fld>
            <a:endParaRPr lang="lv-LV"/>
          </a:p>
        </p:txBody>
      </p:sp>
      <p:sp>
        <p:nvSpPr>
          <p:cNvPr id="8" name="Kājenes vietturis 7">
            <a:extLst>
              <a:ext uri="{FF2B5EF4-FFF2-40B4-BE49-F238E27FC236}">
                <a16:creationId xmlns:a16="http://schemas.microsoft.com/office/drawing/2014/main" id="{2BDE0946-761C-8E7A-F637-CF8887AA7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aida numura vietturis 8">
            <a:extLst>
              <a:ext uri="{FF2B5EF4-FFF2-40B4-BE49-F238E27FC236}">
                <a16:creationId xmlns:a16="http://schemas.microsoft.com/office/drawing/2014/main" id="{09FB9E18-148E-A077-2431-06A369A6E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8A0B3-79AB-4BE3-B760-E3561BB579F6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06558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32BB5863-619F-51EF-4E17-5362AFB09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Datuma vietturis 2">
            <a:extLst>
              <a:ext uri="{FF2B5EF4-FFF2-40B4-BE49-F238E27FC236}">
                <a16:creationId xmlns:a16="http://schemas.microsoft.com/office/drawing/2014/main" id="{1B487ACF-1094-6728-F6B1-2CB1E2DA2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2F890-8743-4B89-B27F-870178BF268A}" type="datetimeFigureOut">
              <a:rPr lang="lv-LV" smtClean="0"/>
              <a:t>09.10.2025</a:t>
            </a:fld>
            <a:endParaRPr lang="lv-LV"/>
          </a:p>
        </p:txBody>
      </p:sp>
      <p:sp>
        <p:nvSpPr>
          <p:cNvPr id="4" name="Kājenes vietturis 3">
            <a:extLst>
              <a:ext uri="{FF2B5EF4-FFF2-40B4-BE49-F238E27FC236}">
                <a16:creationId xmlns:a16="http://schemas.microsoft.com/office/drawing/2014/main" id="{A85778BD-1D2A-BE20-5EFE-003B1F5D7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aida numura vietturis 4">
            <a:extLst>
              <a:ext uri="{FF2B5EF4-FFF2-40B4-BE49-F238E27FC236}">
                <a16:creationId xmlns:a16="http://schemas.microsoft.com/office/drawing/2014/main" id="{7F79C2F3-D15F-FD27-DA71-839C60805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8A0B3-79AB-4BE3-B760-E3561BB579F6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188426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a vietturis 1">
            <a:extLst>
              <a:ext uri="{FF2B5EF4-FFF2-40B4-BE49-F238E27FC236}">
                <a16:creationId xmlns:a16="http://schemas.microsoft.com/office/drawing/2014/main" id="{8B91EB99-0F26-2380-090E-EDE34F988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2F890-8743-4B89-B27F-870178BF268A}" type="datetimeFigureOut">
              <a:rPr lang="lv-LV" smtClean="0"/>
              <a:t>09.10.2025</a:t>
            </a:fld>
            <a:endParaRPr lang="lv-LV"/>
          </a:p>
        </p:txBody>
      </p:sp>
      <p:sp>
        <p:nvSpPr>
          <p:cNvPr id="3" name="Kājenes vietturis 2">
            <a:extLst>
              <a:ext uri="{FF2B5EF4-FFF2-40B4-BE49-F238E27FC236}">
                <a16:creationId xmlns:a16="http://schemas.microsoft.com/office/drawing/2014/main" id="{26520F4A-D565-A1E2-8579-CF36C51EB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id="{ED437341-612D-FC0C-9500-1F47D4EA7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8A0B3-79AB-4BE3-B760-E3561BB579F6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519448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CAE9859C-94D3-DA8C-50FF-8853A8D81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8FA63773-7C2C-9E11-A527-10243406B0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Teksta vietturis 3">
            <a:extLst>
              <a:ext uri="{FF2B5EF4-FFF2-40B4-BE49-F238E27FC236}">
                <a16:creationId xmlns:a16="http://schemas.microsoft.com/office/drawing/2014/main" id="{0B90DD38-C0BA-92B4-0E4A-398EDFE4D0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5" name="Datuma vietturis 4">
            <a:extLst>
              <a:ext uri="{FF2B5EF4-FFF2-40B4-BE49-F238E27FC236}">
                <a16:creationId xmlns:a16="http://schemas.microsoft.com/office/drawing/2014/main" id="{8E52612B-153E-6A8D-E871-23E906BB6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2F890-8743-4B89-B27F-870178BF268A}" type="datetimeFigureOut">
              <a:rPr lang="lv-LV" smtClean="0"/>
              <a:t>09.10.2025</a:t>
            </a:fld>
            <a:endParaRPr lang="lv-LV"/>
          </a:p>
        </p:txBody>
      </p:sp>
      <p:sp>
        <p:nvSpPr>
          <p:cNvPr id="6" name="Kājenes vietturis 5">
            <a:extLst>
              <a:ext uri="{FF2B5EF4-FFF2-40B4-BE49-F238E27FC236}">
                <a16:creationId xmlns:a16="http://schemas.microsoft.com/office/drawing/2014/main" id="{393A3FDB-669B-251B-0DBB-C08FA683F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aida numura vietturis 6">
            <a:extLst>
              <a:ext uri="{FF2B5EF4-FFF2-40B4-BE49-F238E27FC236}">
                <a16:creationId xmlns:a16="http://schemas.microsoft.com/office/drawing/2014/main" id="{E9184B88-4DD7-5F49-F6A4-72ACAB3D9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8A0B3-79AB-4BE3-B760-E3561BB579F6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641563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EC5F95A9-C2E3-A045-F327-8842E542F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Attēla vietturis 2">
            <a:extLst>
              <a:ext uri="{FF2B5EF4-FFF2-40B4-BE49-F238E27FC236}">
                <a16:creationId xmlns:a16="http://schemas.microsoft.com/office/drawing/2014/main" id="{90C228DA-E51D-1CCB-D16D-EB54FDF83F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ksta vietturis 3">
            <a:extLst>
              <a:ext uri="{FF2B5EF4-FFF2-40B4-BE49-F238E27FC236}">
                <a16:creationId xmlns:a16="http://schemas.microsoft.com/office/drawing/2014/main" id="{AF489515-CEE2-05C7-C725-C28A086674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5" name="Datuma vietturis 4">
            <a:extLst>
              <a:ext uri="{FF2B5EF4-FFF2-40B4-BE49-F238E27FC236}">
                <a16:creationId xmlns:a16="http://schemas.microsoft.com/office/drawing/2014/main" id="{C693E1D5-7F16-7747-043E-5E86D33A4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2F890-8743-4B89-B27F-870178BF268A}" type="datetimeFigureOut">
              <a:rPr lang="lv-LV" smtClean="0"/>
              <a:t>09.10.2025</a:t>
            </a:fld>
            <a:endParaRPr lang="lv-LV"/>
          </a:p>
        </p:txBody>
      </p:sp>
      <p:sp>
        <p:nvSpPr>
          <p:cNvPr id="6" name="Kājenes vietturis 5">
            <a:extLst>
              <a:ext uri="{FF2B5EF4-FFF2-40B4-BE49-F238E27FC236}">
                <a16:creationId xmlns:a16="http://schemas.microsoft.com/office/drawing/2014/main" id="{83FA0F54-ED3A-86F5-AE2E-F0B6C7FCF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aida numura vietturis 6">
            <a:extLst>
              <a:ext uri="{FF2B5EF4-FFF2-40B4-BE49-F238E27FC236}">
                <a16:creationId xmlns:a16="http://schemas.microsoft.com/office/drawing/2014/main" id="{C301CA68-819E-A7AD-6CC6-2FEA14074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8A0B3-79AB-4BE3-B760-E3561BB579F6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114456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a vietturis 1">
            <a:extLst>
              <a:ext uri="{FF2B5EF4-FFF2-40B4-BE49-F238E27FC236}">
                <a16:creationId xmlns:a16="http://schemas.microsoft.com/office/drawing/2014/main" id="{BEA696FD-3BAB-AE45-4805-5A7624E25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04415238-0038-4A83-D1A3-6448BDA562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DBEC9836-FB94-EBE4-3F92-7BDBC83FE3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A2F890-8743-4B89-B27F-870178BF268A}" type="datetimeFigureOut">
              <a:rPr lang="lv-LV" smtClean="0"/>
              <a:t>09.10.2025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C9D7B9F6-097D-1DD4-EAA6-DD30BCFCBF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CFC936C2-E4C7-DBE3-510E-525D8A3F3A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88A0B3-79AB-4BE3-B760-E3561BB579F6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219937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Virsraksta vietturis 1">
            <a:extLst>
              <a:ext uri="{FF2B5EF4-FFF2-40B4-BE49-F238E27FC236}">
                <a16:creationId xmlns:a16="http://schemas.microsoft.com/office/drawing/2014/main" id="{E66C5386-5A02-1396-5721-97CD3FCD1E0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lv-LV" altLang="lv-LV"/>
              <a:t>Rediģēt šablona virsraksta stilu</a:t>
            </a:r>
          </a:p>
        </p:txBody>
      </p:sp>
      <p:sp>
        <p:nvSpPr>
          <p:cNvPr id="1027" name="Teksta vietturis 2">
            <a:extLst>
              <a:ext uri="{FF2B5EF4-FFF2-40B4-BE49-F238E27FC236}">
                <a16:creationId xmlns:a16="http://schemas.microsoft.com/office/drawing/2014/main" id="{C525A08E-EB5A-8128-9491-44F59CB13F4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lv-LV" altLang="lv-LV"/>
              <a:t>Rediģēt šablona teksta stilus</a:t>
            </a:r>
          </a:p>
          <a:p>
            <a:pPr lvl="1"/>
            <a:r>
              <a:rPr lang="lv-LV" altLang="lv-LV"/>
              <a:t>Otrais līmenis</a:t>
            </a:r>
          </a:p>
          <a:p>
            <a:pPr lvl="2"/>
            <a:r>
              <a:rPr lang="lv-LV" altLang="lv-LV"/>
              <a:t>Trešais līmenis</a:t>
            </a:r>
          </a:p>
          <a:p>
            <a:pPr lvl="3"/>
            <a:r>
              <a:rPr lang="lv-LV" altLang="lv-LV"/>
              <a:t>Ceturtais līmenis</a:t>
            </a:r>
          </a:p>
          <a:p>
            <a:pPr lvl="4"/>
            <a:r>
              <a:rPr lang="lv-LV" altLang="lv-LV"/>
              <a:t>Piektais līmenis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140020FA-7831-46D6-35F5-549D6B12AA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3572F9C-B35C-4642-9BA5-D8D3CEFBE3CB}" type="datetimeFigureOut">
              <a:rPr lang="lv-LV"/>
              <a:pPr>
                <a:defRPr/>
              </a:pPr>
              <a:t>09.10.2025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284058FE-62D8-7571-45B4-0C5EA31CEE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B8353E81-6344-53E6-1936-2D04C218E9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7C82356-F041-4FC8-91FA-36D9E72B931F}" type="slidenum">
              <a:rPr lang="lv-LV" altLang="lv-LV"/>
              <a:pPr>
                <a:defRPr/>
              </a:pPr>
              <a:t>‹#›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3429492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ttēls 3">
            <a:extLst>
              <a:ext uri="{FF2B5EF4-FFF2-40B4-BE49-F238E27FC236}">
                <a16:creationId xmlns:a16="http://schemas.microsoft.com/office/drawing/2014/main" id="{F1D13934-27B4-9ABC-05FF-5AB2DA9ECD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98"/>
            <a:ext cx="12192000" cy="3602736"/>
          </a:xfrm>
          <a:prstGeom prst="rect">
            <a:avLst/>
          </a:prstGeom>
        </p:spPr>
      </p:pic>
      <p:sp>
        <p:nvSpPr>
          <p:cNvPr id="3" name="Apakšvirsraksts 2">
            <a:extLst>
              <a:ext uri="{FF2B5EF4-FFF2-40B4-BE49-F238E27FC236}">
                <a16:creationId xmlns:a16="http://schemas.microsoft.com/office/drawing/2014/main" id="{2128D6E2-B141-95C4-E1FA-5FA72A54A8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87386" y="3813256"/>
            <a:ext cx="9144000" cy="1191308"/>
          </a:xfrm>
        </p:spPr>
        <p:txBody>
          <a:bodyPr>
            <a:normAutofit fontScale="92500" lnSpcReduction="20000"/>
          </a:bodyPr>
          <a:lstStyle/>
          <a:p>
            <a:r>
              <a:rPr lang="ru-RU" sz="4500" b="1" dirty="0">
                <a:solidFill>
                  <a:schemeClr val="accent1">
                    <a:lumMod val="50000"/>
                  </a:schemeClr>
                </a:solidFill>
              </a:rPr>
              <a:t>Задачи и роль </a:t>
            </a:r>
            <a:endParaRPr lang="lv-LV" sz="45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4500" b="1" dirty="0">
                <a:solidFill>
                  <a:schemeClr val="accent1">
                    <a:lumMod val="50000"/>
                  </a:schemeClr>
                </a:solidFill>
              </a:rPr>
              <a:t>местной группы действий</a:t>
            </a:r>
            <a:r>
              <a:rPr lang="lv-LV" sz="4500" b="1" dirty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az-Cyrl-AZ" sz="4800" b="1" dirty="0">
                <a:solidFill>
                  <a:srgbClr val="002060"/>
                </a:solidFill>
              </a:rPr>
              <a:t>МГД</a:t>
            </a:r>
            <a:r>
              <a:rPr lang="lv-LV" sz="4800" b="1" dirty="0">
                <a:solidFill>
                  <a:srgbClr val="002060"/>
                </a:solidFill>
              </a:rPr>
              <a:t>)</a:t>
            </a:r>
            <a:r>
              <a:rPr lang="lv-LV" sz="45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endParaRPr lang="lv-LV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Attēls 4">
            <a:extLst>
              <a:ext uri="{FF2B5EF4-FFF2-40B4-BE49-F238E27FC236}">
                <a16:creationId xmlns:a16="http://schemas.microsoft.com/office/drawing/2014/main" id="{E34E649F-AB66-DA60-1489-5C57A1809F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431" b="17160"/>
          <a:stretch/>
        </p:blipFill>
        <p:spPr>
          <a:xfrm>
            <a:off x="192505" y="3074889"/>
            <a:ext cx="1447562" cy="14272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Attēls 7">
            <a:extLst>
              <a:ext uri="{FF2B5EF4-FFF2-40B4-BE49-F238E27FC236}">
                <a16:creationId xmlns:a16="http://schemas.microsoft.com/office/drawing/2014/main" id="{0BF75C74-A016-1D70-31EE-0F672B983D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7802" y="5729240"/>
            <a:ext cx="5724640" cy="847417"/>
          </a:xfrm>
          <a:prstGeom prst="rect">
            <a:avLst/>
          </a:prstGeom>
        </p:spPr>
      </p:pic>
      <p:pic>
        <p:nvPicPr>
          <p:cNvPr id="12" name="Attēls 11">
            <a:extLst>
              <a:ext uri="{FF2B5EF4-FFF2-40B4-BE49-F238E27FC236}">
                <a16:creationId xmlns:a16="http://schemas.microsoft.com/office/drawing/2014/main" id="{59A8CF88-A657-A32D-9CAA-FD164C77F2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6387" y="3124365"/>
            <a:ext cx="2403108" cy="13777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43578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A5BA1327-8AB7-2D83-DCC5-303A7EE68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453" y="114868"/>
            <a:ext cx="10515600" cy="1325563"/>
          </a:xfrm>
        </p:spPr>
        <p:txBody>
          <a:bodyPr>
            <a:normAutofit/>
          </a:bodyPr>
          <a:lstStyle/>
          <a:p>
            <a:r>
              <a:rPr lang="az-Cyrl-AZ" sz="40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Рассмотрение и утверждение стратегии</a:t>
            </a:r>
            <a:r>
              <a:rPr lang="lv-LV" sz="40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A3E4FCF7-B1DF-842F-8F8A-2F97FFC85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141" y="1690688"/>
            <a:ext cx="10934299" cy="4802187"/>
          </a:xfrm>
        </p:spPr>
        <p:txBody>
          <a:bodyPr>
            <a:normAutofit/>
          </a:bodyPr>
          <a:lstStyle/>
          <a:p>
            <a:pPr>
              <a:lnSpc>
                <a:spcPts val="2700"/>
              </a:lnSpc>
            </a:pPr>
            <a:r>
              <a:rPr lang="ru-RU" b="0" i="0" dirty="0">
                <a:solidFill>
                  <a:srgbClr val="1F1F1F"/>
                </a:solidFill>
                <a:effectLst/>
                <a:latin typeface="inherit"/>
              </a:rPr>
              <a:t>Подготовленная стратегия территориального развития представлена ​​на рассмотрение.</a:t>
            </a:r>
          </a:p>
          <a:p>
            <a:pPr>
              <a:lnSpc>
                <a:spcPts val="2700"/>
              </a:lnSpc>
            </a:pPr>
            <a:r>
              <a:rPr lang="ru-RU" b="0" i="1" dirty="0">
                <a:solidFill>
                  <a:schemeClr val="accent1">
                    <a:lumMod val="50000"/>
                  </a:schemeClr>
                </a:solidFill>
                <a:effectLst/>
                <a:latin typeface="inherit"/>
              </a:rPr>
              <a:t>Решение об утверждении стратегии принимает комитет по отбору стратегии (состоящий из 16 человек).</a:t>
            </a:r>
            <a:endParaRPr lang="lv-LV" b="0" i="1" dirty="0">
              <a:solidFill>
                <a:schemeClr val="accent1">
                  <a:lumMod val="50000"/>
                </a:schemeClr>
              </a:solidFill>
              <a:effectLst/>
              <a:latin typeface="inherit"/>
            </a:endParaRPr>
          </a:p>
          <a:p>
            <a:pPr>
              <a:lnSpc>
                <a:spcPts val="2700"/>
              </a:lnSpc>
            </a:pPr>
            <a:r>
              <a:rPr lang="ru-RU" b="0" i="0" dirty="0">
                <a:solidFill>
                  <a:srgbClr val="1F1F1F"/>
                </a:solidFill>
                <a:effectLst/>
                <a:latin typeface="inherit"/>
              </a:rPr>
              <a:t>Реализация стратегии начинается после ее утверждения и регулируется постановлениями Кабинета Министров.</a:t>
            </a:r>
          </a:p>
          <a:p>
            <a:pPr>
              <a:lnSpc>
                <a:spcPts val="2700"/>
              </a:lnSpc>
              <a:buNone/>
            </a:pPr>
            <a:endParaRPr lang="lv-LV" i="1" dirty="0">
              <a:solidFill>
                <a:srgbClr val="C00000"/>
              </a:solidFill>
              <a:latin typeface="inherit"/>
            </a:endParaRPr>
          </a:p>
          <a:p>
            <a:pPr>
              <a:lnSpc>
                <a:spcPts val="2700"/>
              </a:lnSpc>
              <a:buNone/>
            </a:pPr>
            <a:r>
              <a:rPr lang="lv-LV" i="1" dirty="0">
                <a:solidFill>
                  <a:srgbClr val="C00000"/>
                </a:solidFill>
                <a:latin typeface="inherit"/>
              </a:rPr>
              <a:t>LEADER</a:t>
            </a:r>
            <a:r>
              <a:rPr lang="ru-RU" i="1" dirty="0">
                <a:solidFill>
                  <a:srgbClr val="C00000"/>
                </a:solidFill>
                <a:latin typeface="inherit"/>
              </a:rPr>
              <a:t> только для проектов, где невозможно найти финансирование из других фондов и которые имеют важное значение для жителей</a:t>
            </a:r>
            <a:r>
              <a:rPr lang="lv-LV" i="1" dirty="0">
                <a:solidFill>
                  <a:srgbClr val="C00000"/>
                </a:solidFill>
                <a:latin typeface="inherit"/>
              </a:rPr>
              <a:t> </a:t>
            </a:r>
            <a:r>
              <a:rPr lang="az-Cyrl-AZ" i="1" dirty="0">
                <a:solidFill>
                  <a:srgbClr val="C00000"/>
                </a:solidFill>
                <a:latin typeface="inherit"/>
              </a:rPr>
              <a:t>и развития местной территории</a:t>
            </a:r>
            <a:endParaRPr lang="lv-LV" i="1" dirty="0">
              <a:solidFill>
                <a:srgbClr val="C00000"/>
              </a:solidFill>
              <a:latin typeface="inherit"/>
            </a:endParaRPr>
          </a:p>
          <a:p>
            <a:pPr algn="l" rtl="0">
              <a:lnSpc>
                <a:spcPts val="2700"/>
              </a:lnSpc>
              <a:buNone/>
            </a:pPr>
            <a:endParaRPr lang="ru-RU" i="1" dirty="0">
              <a:solidFill>
                <a:srgbClr val="C00000"/>
              </a:solidFill>
              <a:latin typeface="inherit"/>
            </a:endParaRPr>
          </a:p>
          <a:p>
            <a:endParaRPr lang="lv-LV" dirty="0"/>
          </a:p>
        </p:txBody>
      </p:sp>
      <p:pic>
        <p:nvPicPr>
          <p:cNvPr id="5" name="Grafika 4" descr="Darbplūsma">
            <a:extLst>
              <a:ext uri="{FF2B5EF4-FFF2-40B4-BE49-F238E27FC236}">
                <a16:creationId xmlns:a16="http://schemas.microsoft.com/office/drawing/2014/main" id="{E39FD581-D0E0-A923-C352-345DD2001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35653" y="320449"/>
            <a:ext cx="1053164" cy="105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2959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āls 14">
            <a:extLst>
              <a:ext uri="{FF2B5EF4-FFF2-40B4-BE49-F238E27FC236}">
                <a16:creationId xmlns:a16="http://schemas.microsoft.com/office/drawing/2014/main" id="{F59E4AE2-8D3A-863C-A29E-F929266CF714}"/>
              </a:ext>
            </a:extLst>
          </p:cNvPr>
          <p:cNvSpPr/>
          <p:nvPr/>
        </p:nvSpPr>
        <p:spPr>
          <a:xfrm>
            <a:off x="9616608" y="3141576"/>
            <a:ext cx="2239823" cy="121959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2" name="Ovāls 11">
            <a:extLst>
              <a:ext uri="{FF2B5EF4-FFF2-40B4-BE49-F238E27FC236}">
                <a16:creationId xmlns:a16="http://schemas.microsoft.com/office/drawing/2014/main" id="{FCE6C99D-6C44-9ADF-E9AD-7103DF4E58AD}"/>
              </a:ext>
            </a:extLst>
          </p:cNvPr>
          <p:cNvSpPr/>
          <p:nvPr/>
        </p:nvSpPr>
        <p:spPr>
          <a:xfrm>
            <a:off x="9420998" y="1939455"/>
            <a:ext cx="2631041" cy="1325563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id="{FA2E0837-8758-8C01-3B9E-57822CC0C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20" y="87127"/>
            <a:ext cx="10515600" cy="1325563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Местные группы</a:t>
            </a:r>
            <a:r>
              <a:rPr lang="lv-LV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действий в Латвии</a:t>
            </a:r>
            <a:r>
              <a:rPr lang="lv-LV" b="1" dirty="0">
                <a:solidFill>
                  <a:schemeClr val="accent1">
                    <a:lumMod val="50000"/>
                  </a:schemeClr>
                </a:solidFill>
              </a:rPr>
              <a:t> (33)</a:t>
            </a:r>
          </a:p>
        </p:txBody>
      </p:sp>
      <p:pic>
        <p:nvPicPr>
          <p:cNvPr id="7" name="Satura vietturis 6">
            <a:extLst>
              <a:ext uri="{FF2B5EF4-FFF2-40B4-BE49-F238E27FC236}">
                <a16:creationId xmlns:a16="http://schemas.microsoft.com/office/drawing/2014/main" id="{ED76C3D3-A1C4-4A4F-13B7-79FE998C2F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6321" b="4154"/>
          <a:stretch>
            <a:fillRect/>
          </a:stretch>
        </p:blipFill>
        <p:spPr>
          <a:xfrm>
            <a:off x="709392" y="1065577"/>
            <a:ext cx="8006883" cy="50266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44FC9B-33CB-E8F6-8FCC-143A91B118A9}"/>
              </a:ext>
            </a:extLst>
          </p:cNvPr>
          <p:cNvSpPr txBox="1"/>
          <p:nvPr/>
        </p:nvSpPr>
        <p:spPr>
          <a:xfrm>
            <a:off x="9616608" y="2154577"/>
            <a:ext cx="20590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v-LV" u="sng" dirty="0"/>
              <a:t>2024.-2027.g.</a:t>
            </a:r>
          </a:p>
          <a:p>
            <a:pPr algn="ctr"/>
            <a:r>
              <a:rPr lang="lv-LV" b="1" dirty="0"/>
              <a:t>ELFLA</a:t>
            </a:r>
          </a:p>
          <a:p>
            <a:pPr algn="ctr"/>
            <a:r>
              <a:rPr lang="lv-LV" b="1" dirty="0"/>
              <a:t>58,5 </a:t>
            </a:r>
            <a:r>
              <a:rPr lang="lv-LV" b="1" dirty="0" err="1"/>
              <a:t>milj.EUR</a:t>
            </a:r>
            <a:r>
              <a:rPr lang="lv-LV" b="1" dirty="0"/>
              <a:t>, </a:t>
            </a:r>
          </a:p>
          <a:p>
            <a:pPr algn="ctr"/>
            <a:r>
              <a:rPr lang="lv-LV" dirty="0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F35737-304D-6D14-4A8E-40549341F953}"/>
              </a:ext>
            </a:extLst>
          </p:cNvPr>
          <p:cNvSpPr txBox="1"/>
          <p:nvPr/>
        </p:nvSpPr>
        <p:spPr>
          <a:xfrm>
            <a:off x="9665408" y="3388461"/>
            <a:ext cx="22398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z-Cyrl-AZ" dirty="0"/>
              <a:t>для администрации</a:t>
            </a:r>
            <a:endParaRPr lang="lv-LV" dirty="0"/>
          </a:p>
          <a:p>
            <a:pPr algn="ctr"/>
            <a:r>
              <a:rPr lang="lv-LV" dirty="0"/>
              <a:t> </a:t>
            </a:r>
            <a:r>
              <a:rPr lang="az-Cyrl-AZ" sz="1800" dirty="0">
                <a:latin typeface="+mn-lt"/>
              </a:rPr>
              <a:t>МГД</a:t>
            </a:r>
            <a:r>
              <a:rPr lang="az-Cyrl-AZ" dirty="0"/>
              <a:t> 17%</a:t>
            </a:r>
            <a:endParaRPr lang="lv-LV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1344E7A-D72E-8621-72F5-86D183328EA8}"/>
              </a:ext>
            </a:extLst>
          </p:cNvPr>
          <p:cNvSpPr txBox="1"/>
          <p:nvPr/>
        </p:nvSpPr>
        <p:spPr>
          <a:xfrm>
            <a:off x="693507" y="5942989"/>
            <a:ext cx="4577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i="1" dirty="0"/>
              <a:t>ELFLA- </a:t>
            </a:r>
            <a:r>
              <a:rPr lang="ru-RU" i="1" dirty="0"/>
              <a:t>Европейский сельскохозяйственный фонд развития сельских районов</a:t>
            </a:r>
            <a:endParaRPr lang="lv-LV" i="1" dirty="0"/>
          </a:p>
        </p:txBody>
      </p:sp>
      <p:sp>
        <p:nvSpPr>
          <p:cNvPr id="3" name="Ovāls 2">
            <a:extLst>
              <a:ext uri="{FF2B5EF4-FFF2-40B4-BE49-F238E27FC236}">
                <a16:creationId xmlns:a16="http://schemas.microsoft.com/office/drawing/2014/main" id="{F1374C63-239B-9CB1-47CB-8A03F53C3BBA}"/>
              </a:ext>
            </a:extLst>
          </p:cNvPr>
          <p:cNvSpPr/>
          <p:nvPr/>
        </p:nvSpPr>
        <p:spPr>
          <a:xfrm>
            <a:off x="9921026" y="4280028"/>
            <a:ext cx="1865695" cy="94243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>
                <a:solidFill>
                  <a:schemeClr val="accent1">
                    <a:lumMod val="50000"/>
                  </a:schemeClr>
                </a:solidFill>
              </a:rPr>
              <a:t>EJZAF 22+18 </a:t>
            </a:r>
            <a:r>
              <a:rPr lang="lv-LV" dirty="0" err="1">
                <a:solidFill>
                  <a:schemeClr val="accent1">
                    <a:lumMod val="50000"/>
                  </a:schemeClr>
                </a:solidFill>
              </a:rPr>
              <a:t>milj</a:t>
            </a:r>
            <a:r>
              <a:rPr lang="lv-LV" dirty="0">
                <a:solidFill>
                  <a:schemeClr val="accent1">
                    <a:lumMod val="50000"/>
                  </a:schemeClr>
                </a:solidFill>
              </a:rPr>
              <a:t> EUR</a:t>
            </a:r>
          </a:p>
        </p:txBody>
      </p:sp>
      <p:pic>
        <p:nvPicPr>
          <p:cNvPr id="5" name="Attēls 4">
            <a:extLst>
              <a:ext uri="{FF2B5EF4-FFF2-40B4-BE49-F238E27FC236}">
                <a16:creationId xmlns:a16="http://schemas.microsoft.com/office/drawing/2014/main" id="{37FEFE79-3652-11C2-87B4-FF9DCCA069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4" t="11578" r="10092" b="9267"/>
          <a:stretch>
            <a:fillRect/>
          </a:stretch>
        </p:blipFill>
        <p:spPr>
          <a:xfrm>
            <a:off x="9766476" y="908965"/>
            <a:ext cx="2020245" cy="11107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1BB40D-3FFF-D591-2B64-0DBA7F386F34}"/>
              </a:ext>
            </a:extLst>
          </p:cNvPr>
          <p:cNvSpPr txBox="1"/>
          <p:nvPr/>
        </p:nvSpPr>
        <p:spPr>
          <a:xfrm>
            <a:off x="5867409" y="5961194"/>
            <a:ext cx="61120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i="1" dirty="0"/>
              <a:t>EJZAF- </a:t>
            </a:r>
            <a:r>
              <a:rPr lang="ru-RU" i="1" dirty="0"/>
              <a:t>Европейский фонд морского судоходства, аквакультуры и рыболовства</a:t>
            </a:r>
            <a:endParaRPr lang="lv-LV" i="1" dirty="0"/>
          </a:p>
        </p:txBody>
      </p:sp>
    </p:spTree>
    <p:extLst>
      <p:ext uri="{BB962C8B-B14F-4D97-AF65-F5344CB8AC3E}">
        <p14:creationId xmlns:p14="http://schemas.microsoft.com/office/powerpoint/2010/main" val="36624939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263303F0-6ED9-1ED4-CAC4-4BBC5CD98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9" y="401627"/>
            <a:ext cx="113538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</a:rPr>
              <a:t>Финансовая сумма для сельских и прибрежных районов</a:t>
            </a:r>
            <a:r>
              <a:rPr lang="lv-LV" sz="4000" b="1" dirty="0">
                <a:solidFill>
                  <a:srgbClr val="002060"/>
                </a:solidFill>
              </a:rPr>
              <a:t> 2024. – 2027. b PLJ </a:t>
            </a:r>
          </a:p>
        </p:txBody>
      </p:sp>
      <p:pic>
        <p:nvPicPr>
          <p:cNvPr id="11" name="Attēls 14">
            <a:extLst>
              <a:ext uri="{FF2B5EF4-FFF2-40B4-BE49-F238E27FC236}">
                <a16:creationId xmlns:a16="http://schemas.microsoft.com/office/drawing/2014/main" id="{48D3E736-BF57-175F-7794-81B7C7CD8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249" y="2045689"/>
            <a:ext cx="2922614" cy="4111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rafika 8" descr="Nauda">
            <a:extLst>
              <a:ext uri="{FF2B5EF4-FFF2-40B4-BE49-F238E27FC236}">
                <a16:creationId xmlns:a16="http://schemas.microsoft.com/office/drawing/2014/main" id="{D521A9DA-7D43-E101-75E0-41D5CE34B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22" y="2746710"/>
            <a:ext cx="1668526" cy="1668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Attēls 12">
            <a:extLst>
              <a:ext uri="{FF2B5EF4-FFF2-40B4-BE49-F238E27FC236}">
                <a16:creationId xmlns:a16="http://schemas.microsoft.com/office/drawing/2014/main" id="{BA13AAE0-714D-D60C-5CCC-3D69B0F645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5303" y="2617635"/>
            <a:ext cx="2732051" cy="273205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C64314E-9B79-43F2-3E18-E6102335086B}"/>
              </a:ext>
            </a:extLst>
          </p:cNvPr>
          <p:cNvSpPr txBox="1"/>
          <p:nvPr/>
        </p:nvSpPr>
        <p:spPr>
          <a:xfrm>
            <a:off x="8545386" y="3126406"/>
            <a:ext cx="40635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lv-LV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</a:rPr>
              <a:t>EJZAF  3,74 + 2,3 milj.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DFE217-ECFD-8983-8EE0-608594A6B10B}"/>
              </a:ext>
            </a:extLst>
          </p:cNvPr>
          <p:cNvSpPr txBox="1"/>
          <p:nvPr/>
        </p:nvSpPr>
        <p:spPr>
          <a:xfrm>
            <a:off x="8545386" y="5308738"/>
            <a:ext cx="66525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lv-LV" sz="28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ELFLA 1,2 milj.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5F9B5C-C6F6-0B4B-5058-2E67FFC61E6A}"/>
              </a:ext>
            </a:extLst>
          </p:cNvPr>
          <p:cNvSpPr txBox="1"/>
          <p:nvPr/>
        </p:nvSpPr>
        <p:spPr>
          <a:xfrm>
            <a:off x="4940340" y="4145926"/>
            <a:ext cx="40635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7,2 </a:t>
            </a:r>
            <a:r>
              <a:rPr kumimoji="0" lang="lv-LV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milj</a:t>
            </a:r>
            <a:r>
              <a:rPr kumimoji="0" lang="lv-LV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EUR:</a:t>
            </a:r>
          </a:p>
        </p:txBody>
      </p:sp>
    </p:spTree>
    <p:extLst>
      <p:ext uri="{BB962C8B-B14F-4D97-AF65-F5344CB8AC3E}">
        <p14:creationId xmlns:p14="http://schemas.microsoft.com/office/powerpoint/2010/main" val="30261266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B1F7C57E-AB6E-9EAB-41CA-6D2BFF108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4" name="Attēls 3">
            <a:extLst>
              <a:ext uri="{FF2B5EF4-FFF2-40B4-BE49-F238E27FC236}">
                <a16:creationId xmlns:a16="http://schemas.microsoft.com/office/drawing/2014/main" id="{C97A7A29-5693-E1CF-624B-F66D5278FC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144"/>
          <a:stretch/>
        </p:blipFill>
        <p:spPr>
          <a:xfrm>
            <a:off x="0" y="0"/>
            <a:ext cx="12479676" cy="7554383"/>
          </a:xfrm>
          <a:prstGeom prst="rect">
            <a:avLst/>
          </a:prstGeom>
        </p:spPr>
      </p:pic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3CBA4B3C-7175-C04B-479F-316FCBC765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0867" y="365125"/>
            <a:ext cx="6340011" cy="4351338"/>
          </a:xfrm>
        </p:spPr>
        <p:txBody>
          <a:bodyPr/>
          <a:lstStyle/>
          <a:p>
            <a:pPr marL="0" indent="0">
              <a:buNone/>
            </a:pPr>
            <a:endParaRPr lang="lv-LV" dirty="0"/>
          </a:p>
          <a:p>
            <a:pPr marL="0" indent="0" algn="ctr">
              <a:buNone/>
            </a:pPr>
            <a:r>
              <a:rPr lang="az-Cyrl-AZ" sz="4800" b="1" dirty="0">
                <a:solidFill>
                  <a:srgbClr val="FFFF00"/>
                </a:solidFill>
              </a:rPr>
              <a:t>ДЯКУЮ</a:t>
            </a:r>
            <a:r>
              <a:rPr lang="lv-LV" sz="4800" b="1" dirty="0">
                <a:solidFill>
                  <a:srgbClr val="FFFF00"/>
                </a:solidFill>
              </a:rPr>
              <a:t>!</a:t>
            </a:r>
          </a:p>
          <a:p>
            <a:pPr marL="0" indent="0" algn="ctr">
              <a:buNone/>
            </a:pPr>
            <a:r>
              <a:rPr lang="lv-LV" sz="4800" b="1" dirty="0">
                <a:solidFill>
                  <a:srgbClr val="FFFF00"/>
                </a:solidFill>
              </a:rPr>
              <a:t>             PALDIES!</a:t>
            </a:r>
          </a:p>
        </p:txBody>
      </p:sp>
      <p:pic>
        <p:nvPicPr>
          <p:cNvPr id="5" name="Attēls 4">
            <a:extLst>
              <a:ext uri="{FF2B5EF4-FFF2-40B4-BE49-F238E27FC236}">
                <a16:creationId xmlns:a16="http://schemas.microsoft.com/office/drawing/2014/main" id="{1C6E28E1-4D5B-2971-EB4D-3AD1CFA189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2964" y="2564924"/>
            <a:ext cx="2331303" cy="1386180"/>
          </a:xfrm>
          <a:prstGeom prst="rect">
            <a:avLst/>
          </a:prstGeom>
        </p:spPr>
      </p:pic>
      <p:pic>
        <p:nvPicPr>
          <p:cNvPr id="6" name="Attēls 5">
            <a:extLst>
              <a:ext uri="{FF2B5EF4-FFF2-40B4-BE49-F238E27FC236}">
                <a16:creationId xmlns:a16="http://schemas.microsoft.com/office/drawing/2014/main" id="{37B25FA6-9238-1108-39F4-0B56C8740F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2170" y="2564924"/>
            <a:ext cx="1360795" cy="135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7076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D64525A2-9265-09A7-D2D5-EEDFE334A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9368"/>
            <a:ext cx="10515600" cy="1325563"/>
          </a:xfrm>
        </p:spPr>
        <p:txBody>
          <a:bodyPr>
            <a:normAutofit/>
          </a:bodyPr>
          <a:lstStyle/>
          <a:p>
            <a:br>
              <a:rPr lang="ru-RU" sz="4000" b="1" dirty="0">
                <a:latin typeface="+mn-lt"/>
              </a:rPr>
            </a:b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Что такое </a:t>
            </a:r>
            <a:r>
              <a:rPr lang="lv-LV" sz="40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M</a:t>
            </a:r>
            <a:r>
              <a:rPr lang="ru-RU" sz="40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естная</a:t>
            </a: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группа действий</a:t>
            </a:r>
            <a:r>
              <a:rPr lang="lv-LV" sz="40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?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A8756C3B-A683-38B0-6B23-F6AF510DEE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/>
              <a:t>Не государственная организация</a:t>
            </a:r>
            <a:r>
              <a:rPr lang="lv-LV" dirty="0"/>
              <a:t> (NGO);</a:t>
            </a:r>
            <a:endParaRPr lang="ru-RU" dirty="0"/>
          </a:p>
          <a:p>
            <a:r>
              <a:rPr lang="ru-RU" dirty="0"/>
              <a:t>Работает в конкретной территории</a:t>
            </a:r>
            <a:r>
              <a:rPr lang="lv-LV" dirty="0"/>
              <a:t>;</a:t>
            </a:r>
          </a:p>
          <a:p>
            <a:r>
              <a:rPr lang="ru-RU" dirty="0"/>
              <a:t>Члены избирают из своего состава совет.</a:t>
            </a:r>
          </a:p>
          <a:p>
            <a:r>
              <a:rPr lang="ru-RU" dirty="0"/>
              <a:t>В совете работают местные бизнесмены, ассоциации, представители муниципалитета (но не более 1/3)</a:t>
            </a:r>
            <a:r>
              <a:rPr lang="lv-LV" dirty="0"/>
              <a:t>;</a:t>
            </a:r>
          </a:p>
          <a:p>
            <a:r>
              <a:rPr lang="ru-RU" dirty="0"/>
              <a:t>Представляет подход </a:t>
            </a:r>
            <a:r>
              <a:rPr lang="lv-LV" dirty="0"/>
              <a:t>LEADER</a:t>
            </a:r>
            <a:r>
              <a:rPr lang="ru-RU" dirty="0"/>
              <a:t> (снизу вверх)</a:t>
            </a:r>
            <a:r>
              <a:rPr lang="lv-LV" dirty="0"/>
              <a:t>;</a:t>
            </a:r>
          </a:p>
          <a:p>
            <a:pPr>
              <a:lnSpc>
                <a:spcPts val="2700"/>
              </a:lnSpc>
            </a:pPr>
            <a:r>
              <a:rPr lang="ru-RU" b="0" i="0" dirty="0">
                <a:solidFill>
                  <a:srgbClr val="1F1F1F"/>
                </a:solidFill>
                <a:effectLst/>
                <a:latin typeface="inherit"/>
              </a:rPr>
              <a:t>Работает в соответствии с уставом и разработанной стратегией развития.</a:t>
            </a:r>
            <a:r>
              <a:rPr lang="lv-LV" dirty="0"/>
              <a:t>;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Получает финансирование для реализации стратегии и управляет проектами</a:t>
            </a:r>
            <a:r>
              <a:rPr kumimoji="0" lang="lv-LV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</a:t>
            </a:r>
            <a:endParaRPr lang="lv-LV" dirty="0">
              <a:highlight>
                <a:srgbClr val="FFFF00"/>
              </a:highlight>
            </a:endParaRPr>
          </a:p>
          <a:p>
            <a:r>
              <a:rPr lang="az-Cyrl-AZ" dirty="0"/>
              <a:t>Под контролем</a:t>
            </a:r>
            <a:r>
              <a:rPr lang="lv-LV" dirty="0"/>
              <a:t> </a:t>
            </a:r>
            <a:r>
              <a:rPr lang="az-Cyrl-AZ" dirty="0"/>
              <a:t>Службы поддержки села</a:t>
            </a:r>
            <a:r>
              <a:rPr lang="lv-LV" dirty="0"/>
              <a:t> (LAD)</a:t>
            </a:r>
          </a:p>
        </p:txBody>
      </p:sp>
    </p:spTree>
    <p:extLst>
      <p:ext uri="{BB962C8B-B14F-4D97-AF65-F5344CB8AC3E}">
        <p14:creationId xmlns:p14="http://schemas.microsoft.com/office/powerpoint/2010/main" val="1880822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BF800217-19A5-F197-BF1A-FB712CCEF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0746"/>
            <a:ext cx="10515600" cy="1325563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Чем занимается местная группа действий?</a:t>
            </a:r>
            <a:endParaRPr lang="lv-LV" sz="40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B9302EF6-0A10-3456-2D46-006E959A4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631" y="1318661"/>
            <a:ext cx="11261557" cy="531859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i="1" dirty="0"/>
              <a:t>Основная задача </a:t>
            </a:r>
            <a:r>
              <a:rPr lang="ru-RU" b="1" i="1" dirty="0"/>
              <a:t>МГД</a:t>
            </a:r>
            <a:r>
              <a:rPr lang="ru-RU" i="1" dirty="0"/>
              <a:t> — способствовать </a:t>
            </a:r>
            <a:r>
              <a:rPr lang="ru-RU" b="1" i="1" dirty="0"/>
              <a:t>устойчивому развитию местных территорий</a:t>
            </a:r>
            <a:r>
              <a:rPr lang="ru-RU" i="1" dirty="0"/>
              <a:t>, исходя из </a:t>
            </a:r>
            <a:r>
              <a:rPr lang="ru-RU" b="1" i="1" dirty="0"/>
              <a:t>потребностей и инициативы местных жителей</a:t>
            </a:r>
            <a:r>
              <a:rPr lang="ru-RU" i="1" dirty="0"/>
              <a:t>.</a:t>
            </a:r>
            <a:endParaRPr lang="lv-LV" i="1" dirty="0"/>
          </a:p>
          <a:p>
            <a:pPr>
              <a:buNone/>
            </a:pPr>
            <a:r>
              <a:rPr lang="ru-RU" b="1" i="1" dirty="0"/>
              <a:t>МГД </a:t>
            </a:r>
            <a:r>
              <a:rPr lang="ru-RU" dirty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разрабатывают и реализуют </a:t>
            </a:r>
            <a:r>
              <a:rPr lang="ru-RU" b="1" dirty="0"/>
              <a:t>стратегии местного развития, основанного на инициативе сообщества (СВВА)</a:t>
            </a:r>
            <a:r>
              <a:rPr lang="ru-RU" dirty="0"/>
              <a:t>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/>
              <a:t>организуют конкурсы проектов</a:t>
            </a:r>
            <a:r>
              <a:rPr lang="ru-RU" dirty="0"/>
              <a:t> и обеспечивают распределение финансирования для местных инициатив;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/>
              <a:t>способствуют сотрудничеству</a:t>
            </a:r>
            <a:r>
              <a:rPr lang="ru-RU" dirty="0"/>
              <a:t> между жителями, предпринимателями, общественными организациями и органами самоуправления;</a:t>
            </a:r>
          </a:p>
          <a:p>
            <a:pPr>
              <a:lnSpc>
                <a:spcPts val="2700"/>
              </a:lnSpc>
            </a:pPr>
            <a:r>
              <a:rPr lang="ru-RU" b="1" dirty="0"/>
              <a:t>реализуют проекты сотрудничества</a:t>
            </a:r>
            <a:r>
              <a:rPr lang="ru-RU" dirty="0"/>
              <a:t> с другими МГД в Латвии и за</a:t>
            </a:r>
            <a:r>
              <a:rPr lang="lv-LV" dirty="0"/>
              <a:t> </a:t>
            </a:r>
            <a:r>
              <a:rPr lang="ru-RU" b="0" i="0" dirty="0">
                <a:solidFill>
                  <a:srgbClr val="1F1F1F"/>
                </a:solidFill>
                <a:effectLst/>
                <a:latin typeface="inherit"/>
              </a:rPr>
              <a:t>рубежом</a:t>
            </a:r>
            <a:r>
              <a:rPr lang="ru-RU" dirty="0"/>
              <a:t>;</a:t>
            </a:r>
          </a:p>
          <a:p>
            <a:r>
              <a:rPr lang="ru-RU" dirty="0"/>
              <a:t>организуют </a:t>
            </a:r>
            <a:r>
              <a:rPr lang="ru-RU" b="1" dirty="0"/>
              <a:t>обучения, обмен опытом и</a:t>
            </a:r>
            <a:r>
              <a:rPr lang="lv-LV" b="1" dirty="0"/>
              <a:t> </a:t>
            </a:r>
            <a:r>
              <a:rPr lang="ru-RU" b="1" dirty="0"/>
              <a:t>сетевые мероприятия для укрепления потенциала местных сообществ</a:t>
            </a:r>
            <a:r>
              <a:rPr lang="lv-LV" b="1" dirty="0"/>
              <a:t>;</a:t>
            </a:r>
            <a:endParaRPr lang="ru-RU" b="1" dirty="0"/>
          </a:p>
          <a:p>
            <a:pPr marL="0" indent="0">
              <a:buNone/>
            </a:pPr>
            <a:endParaRPr lang="lv-LV" i="1" dirty="0"/>
          </a:p>
        </p:txBody>
      </p:sp>
    </p:spTree>
    <p:extLst>
      <p:ext uri="{BB962C8B-B14F-4D97-AF65-F5344CB8AC3E}">
        <p14:creationId xmlns:p14="http://schemas.microsoft.com/office/powerpoint/2010/main" val="954304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A6851445-D38F-7E3C-8900-0731ED6BD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Чем занимается местная группа действий?</a:t>
            </a:r>
            <a:r>
              <a:rPr kumimoji="0" lang="lv-LV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II</a:t>
            </a:r>
            <a:endParaRPr lang="lv-LV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273A1F18-9702-11D8-D074-BBE806E8D5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Их </a:t>
            </a:r>
            <a:r>
              <a:rPr lang="ru-RU" b="1" dirty="0"/>
              <a:t>роль</a:t>
            </a:r>
            <a:r>
              <a:rPr lang="ru-RU" dirty="0"/>
              <a:t> заключается в том, чтобы быть </a:t>
            </a:r>
            <a:r>
              <a:rPr lang="ru-RU" b="1" dirty="0"/>
              <a:t>посредником между обществом, предпринимателями и органами самоуправления</a:t>
            </a:r>
            <a:r>
              <a:rPr lang="ru-RU" dirty="0"/>
              <a:t>, помогая реализовывать общие цели и способствуя развитию местной экономики и социальной среды.</a:t>
            </a:r>
            <a:endParaRPr lang="lv-LV" dirty="0"/>
          </a:p>
          <a:p>
            <a:endParaRPr lang="lv-LV" dirty="0"/>
          </a:p>
          <a:p>
            <a:endParaRPr lang="lv-LV" dirty="0"/>
          </a:p>
        </p:txBody>
      </p:sp>
      <p:pic>
        <p:nvPicPr>
          <p:cNvPr id="5" name="Attēls 4">
            <a:extLst>
              <a:ext uri="{FF2B5EF4-FFF2-40B4-BE49-F238E27FC236}">
                <a16:creationId xmlns:a16="http://schemas.microsoft.com/office/drawing/2014/main" id="{8A4EA137-7934-07B5-0C97-4F5E5ECBC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8698" y="3631324"/>
            <a:ext cx="4520270" cy="288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161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3E04AFDF-6D3B-B1D1-EED7-A03776066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455" y="591955"/>
            <a:ext cx="10515600" cy="1325563"/>
          </a:xfrm>
        </p:spPr>
        <p:txBody>
          <a:bodyPr>
            <a:normAutofit/>
          </a:bodyPr>
          <a:lstStyle/>
          <a:p>
            <a:pPr>
              <a:lnSpc>
                <a:spcPts val="2700"/>
              </a:lnSpc>
            </a:pPr>
            <a:r>
              <a:rPr lang="ru-RU" sz="40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lv-LV" sz="40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4000" b="1" dirty="0">
                <a:solidFill>
                  <a:srgbClr val="002060"/>
                </a:solidFill>
                <a:latin typeface="+mn-lt"/>
              </a:rPr>
              <a:t>Структура МГД </a:t>
            </a:r>
            <a:br>
              <a:rPr lang="ru-RU" sz="4000" b="1" dirty="0">
                <a:solidFill>
                  <a:srgbClr val="002060"/>
                </a:solidFill>
                <a:latin typeface="+mn-lt"/>
              </a:rPr>
            </a:br>
            <a:br>
              <a:rPr lang="ru-RU" sz="4000" b="1" i="0" dirty="0">
                <a:solidFill>
                  <a:srgbClr val="002060"/>
                </a:solidFill>
                <a:effectLst/>
                <a:latin typeface="+mn-lt"/>
              </a:rPr>
            </a:br>
            <a:endParaRPr lang="lv-LV" sz="40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5" name="Satura vietturis 4">
            <a:extLst>
              <a:ext uri="{FF2B5EF4-FFF2-40B4-BE49-F238E27FC236}">
                <a16:creationId xmlns:a16="http://schemas.microsoft.com/office/drawing/2014/main" id="{0F114485-93B1-4FF4-933A-BDA6D6A617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6"/>
          <a:stretch>
            <a:fillRect/>
          </a:stretch>
        </p:blipFill>
        <p:spPr>
          <a:xfrm>
            <a:off x="564442" y="1517432"/>
            <a:ext cx="3454377" cy="4748613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4F3316A-911D-51AA-E5C8-FADC46A006C2}"/>
              </a:ext>
            </a:extLst>
          </p:cNvPr>
          <p:cNvSpPr txBox="1"/>
          <p:nvPr/>
        </p:nvSpPr>
        <p:spPr>
          <a:xfrm>
            <a:off x="5162350" y="1517432"/>
            <a:ext cx="6364705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dirty="0"/>
              <a:t>ОБЩЕЕ СОБРАНИЕ</a:t>
            </a:r>
            <a:r>
              <a:rPr lang="lv-LV" dirty="0"/>
              <a:t> -</a:t>
            </a:r>
            <a:r>
              <a:rPr lang="ru-RU" dirty="0"/>
              <a:t> Высший орган принятия решений.</a:t>
            </a:r>
            <a:endParaRPr lang="lv-LV" dirty="0"/>
          </a:p>
          <a:p>
            <a:pPr algn="ctr" rtl="0">
              <a:lnSpc>
                <a:spcPts val="2700"/>
              </a:lnSpc>
              <a:buNone/>
            </a:pPr>
            <a:r>
              <a:rPr lang="ru-RU" b="0" i="1" dirty="0">
                <a:solidFill>
                  <a:schemeClr val="accent6">
                    <a:lumMod val="50000"/>
                  </a:schemeClr>
                </a:solidFill>
                <a:effectLst/>
                <a:latin typeface="inherit"/>
              </a:rPr>
              <a:t>избирает из своего состава представительное собрание или совет</a:t>
            </a:r>
          </a:p>
          <a:p>
            <a:pPr marL="342900" indent="-342900">
              <a:buAutoNum type="arabicPeriod"/>
            </a:pPr>
            <a:endParaRPr lang="ru-RU" dirty="0"/>
          </a:p>
          <a:p>
            <a:r>
              <a:rPr lang="ru-RU" dirty="0"/>
              <a:t>2. СОБРАНИЕ ПРЕДСТАВИТЕЛЕЙ </a:t>
            </a:r>
            <a:r>
              <a:rPr lang="lv-LV" dirty="0"/>
              <a:t>–</a:t>
            </a:r>
            <a:r>
              <a:rPr lang="ru-RU" dirty="0"/>
              <a:t> 9</a:t>
            </a:r>
            <a:r>
              <a:rPr lang="lv-LV" dirty="0"/>
              <a:t>-17</a:t>
            </a:r>
            <a:r>
              <a:rPr lang="ru-RU" dirty="0"/>
              <a:t> членов.</a:t>
            </a:r>
          </a:p>
        </p:txBody>
      </p:sp>
      <p:pic>
        <p:nvPicPr>
          <p:cNvPr id="12" name="Attēls 11">
            <a:extLst>
              <a:ext uri="{FF2B5EF4-FFF2-40B4-BE49-F238E27FC236}">
                <a16:creationId xmlns:a16="http://schemas.microsoft.com/office/drawing/2014/main" id="{E0F0A858-2F80-7231-CFCC-DEAA13A44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0505" y="3291574"/>
            <a:ext cx="6588629" cy="27309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35BA7DA-ABE9-56B5-749B-CC268A514BFC}"/>
              </a:ext>
            </a:extLst>
          </p:cNvPr>
          <p:cNvSpPr txBox="1"/>
          <p:nvPr/>
        </p:nvSpPr>
        <p:spPr>
          <a:xfrm>
            <a:off x="7170822" y="3830171"/>
            <a:ext cx="52497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1400" dirty="0"/>
              <a:t>-</a:t>
            </a:r>
            <a:r>
              <a:rPr lang="ru-RU" sz="1400" dirty="0"/>
              <a:t>принимает решение по результату оценки проекта</a:t>
            </a:r>
          </a:p>
          <a:p>
            <a:endParaRPr lang="ru-RU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4A168A-28E8-F266-58B3-392C38A650E0}"/>
              </a:ext>
            </a:extLst>
          </p:cNvPr>
          <p:cNvSpPr txBox="1"/>
          <p:nvPr/>
        </p:nvSpPr>
        <p:spPr>
          <a:xfrm>
            <a:off x="320842" y="6380871"/>
            <a:ext cx="118968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0" i="1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Вознаграждение за работу получают только сотрудники и оценщики проектов, остальные работают бесплатно.</a:t>
            </a:r>
            <a:endParaRPr lang="lv-LV" sz="1600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5317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aisnstūris 12">
            <a:extLst>
              <a:ext uri="{FF2B5EF4-FFF2-40B4-BE49-F238E27FC236}">
                <a16:creationId xmlns:a16="http://schemas.microsoft.com/office/drawing/2014/main" id="{1926809C-6760-7E3B-2968-B47E9705EFA6}"/>
              </a:ext>
            </a:extLst>
          </p:cNvPr>
          <p:cNvSpPr/>
          <p:nvPr/>
        </p:nvSpPr>
        <p:spPr>
          <a:xfrm>
            <a:off x="123289" y="97604"/>
            <a:ext cx="2188395" cy="6662791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pic>
        <p:nvPicPr>
          <p:cNvPr id="12" name="Satura vietturis 11">
            <a:extLst>
              <a:ext uri="{FF2B5EF4-FFF2-40B4-BE49-F238E27FC236}">
                <a16:creationId xmlns:a16="http://schemas.microsoft.com/office/drawing/2014/main" id="{7F6101CF-3EC5-0D71-C9FF-6229B10B25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2351" y="97604"/>
            <a:ext cx="8883722" cy="6662791"/>
          </a:xfrm>
          <a:prstGeom prst="rect">
            <a:avLst/>
          </a:prstGeom>
        </p:spPr>
      </p:pic>
      <p:sp>
        <p:nvSpPr>
          <p:cNvPr id="2" name="Virsraksts 1">
            <a:extLst>
              <a:ext uri="{FF2B5EF4-FFF2-40B4-BE49-F238E27FC236}">
                <a16:creationId xmlns:a16="http://schemas.microsoft.com/office/drawing/2014/main" id="{4D329647-AD61-72DC-6985-270769C18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566610">
            <a:off x="-2387885" y="80238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az-Cyrl-AZ" sz="4000" b="1" dirty="0">
                <a:solidFill>
                  <a:srgbClr val="002060"/>
                </a:solidFill>
                <a:latin typeface="+mn-lt"/>
              </a:rPr>
              <a:t>Этапы развития</a:t>
            </a:r>
            <a:r>
              <a:rPr lang="lv-LV" sz="40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az-Cyrl-AZ" sz="4000" b="1" dirty="0">
                <a:solidFill>
                  <a:srgbClr val="002060"/>
                </a:solidFill>
                <a:latin typeface="+mn-lt"/>
              </a:rPr>
              <a:t>МГД</a:t>
            </a:r>
            <a:br>
              <a:rPr lang="lv-LV" sz="4000" b="1" dirty="0">
                <a:solidFill>
                  <a:srgbClr val="002060"/>
                </a:solidFill>
                <a:latin typeface="+mn-lt"/>
              </a:rPr>
            </a:br>
            <a:r>
              <a:rPr lang="lv-LV" sz="4000" b="1" dirty="0">
                <a:solidFill>
                  <a:srgbClr val="002060"/>
                </a:solidFill>
                <a:latin typeface="+mn-lt"/>
              </a:rPr>
              <a:t>#Leader </a:t>
            </a:r>
          </a:p>
        </p:txBody>
      </p:sp>
      <p:sp>
        <p:nvSpPr>
          <p:cNvPr id="14" name="Taisnstūris 13">
            <a:extLst>
              <a:ext uri="{FF2B5EF4-FFF2-40B4-BE49-F238E27FC236}">
                <a16:creationId xmlns:a16="http://schemas.microsoft.com/office/drawing/2014/main" id="{32E8CA0A-CCE5-378A-1B36-FBDE358CD365}"/>
              </a:ext>
            </a:extLst>
          </p:cNvPr>
          <p:cNvSpPr/>
          <p:nvPr/>
        </p:nvSpPr>
        <p:spPr>
          <a:xfrm>
            <a:off x="11256740" y="97604"/>
            <a:ext cx="811971" cy="6662791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7897255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7DA6DCB0-6463-C88A-490F-8E8667809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4854"/>
            <a:ext cx="10515600" cy="1325563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Процесс отбора местной группы действий</a:t>
            </a:r>
            <a:endParaRPr lang="lv-LV" sz="40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EC8AFB56-2809-DB25-88E6-151F135A7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1402" y="1530417"/>
            <a:ext cx="10689657" cy="488000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lv-LV" dirty="0"/>
              <a:t>1. </a:t>
            </a:r>
            <a:r>
              <a:rPr lang="ru-RU" dirty="0"/>
              <a:t>Министерство объявляет о подаче заявок на отбор МГД  на территориях</a:t>
            </a:r>
            <a:r>
              <a:rPr lang="lv-LV" dirty="0"/>
              <a:t>;</a:t>
            </a:r>
          </a:p>
          <a:p>
            <a:pPr marL="0" indent="0">
              <a:lnSpc>
                <a:spcPts val="2700"/>
              </a:lnSpc>
              <a:buNone/>
            </a:pPr>
            <a:r>
              <a:rPr lang="lv-LV" b="0" i="0" dirty="0">
                <a:solidFill>
                  <a:srgbClr val="1F1F1F"/>
                </a:solidFill>
                <a:effectLst/>
                <a:latin typeface="inherit"/>
              </a:rPr>
              <a:t>2. </a:t>
            </a:r>
            <a:r>
              <a:rPr lang="ru-RU" b="0" i="0" dirty="0">
                <a:solidFill>
                  <a:srgbClr val="1F1F1F"/>
                </a:solidFill>
                <a:effectLst/>
                <a:latin typeface="inherit"/>
              </a:rPr>
              <a:t>В соответствии с условиями </a:t>
            </a:r>
            <a:r>
              <a:rPr lang="ru-RU" dirty="0"/>
              <a:t>МГД  </a:t>
            </a:r>
            <a:r>
              <a:rPr lang="ru-RU" b="0" i="0" dirty="0">
                <a:solidFill>
                  <a:srgbClr val="1F1F1F"/>
                </a:solidFill>
                <a:effectLst/>
                <a:latin typeface="inherit"/>
              </a:rPr>
              <a:t>готовит заявку. </a:t>
            </a:r>
            <a:endParaRPr lang="lv-LV" b="0" i="0" dirty="0">
              <a:solidFill>
                <a:srgbClr val="1F1F1F"/>
              </a:solidFill>
              <a:effectLst/>
              <a:latin typeface="inherit"/>
            </a:endParaRPr>
          </a:p>
          <a:p>
            <a:pPr marL="0" indent="0">
              <a:lnSpc>
                <a:spcPts val="2700"/>
              </a:lnSpc>
              <a:buNone/>
            </a:pPr>
            <a:r>
              <a:rPr lang="ru-RU" b="0" i="1" dirty="0">
                <a:solidFill>
                  <a:srgbClr val="1F1F1F"/>
                </a:solidFill>
                <a:effectLst/>
                <a:latin typeface="inherit"/>
              </a:rPr>
              <a:t>В заявке указывается видение развития территории, информация о деятельности организации, включая количество и виды публикаций в СМИ, организованные семинары, реализованные мероприятия по сотрудничеству, количество членов и представителей каких организаций</a:t>
            </a:r>
            <a:r>
              <a:rPr lang="lv-LV" b="0" i="1" dirty="0">
                <a:solidFill>
                  <a:srgbClr val="1F1F1F"/>
                </a:solidFill>
                <a:effectLst/>
                <a:latin typeface="inherit"/>
              </a:rPr>
              <a:t>,</a:t>
            </a:r>
            <a:r>
              <a:rPr lang="ru-RU" b="0" i="1" dirty="0">
                <a:solidFill>
                  <a:srgbClr val="1F1F1F"/>
                </a:solidFill>
                <a:effectLst/>
                <a:latin typeface="inherit"/>
              </a:rPr>
              <a:t> и т. д.</a:t>
            </a:r>
          </a:p>
          <a:p>
            <a:pPr marL="0" indent="0">
              <a:lnSpc>
                <a:spcPts val="2700"/>
              </a:lnSpc>
              <a:buNone/>
            </a:pPr>
            <a:r>
              <a:rPr lang="lv-LV" b="0" i="0" dirty="0">
                <a:solidFill>
                  <a:srgbClr val="1F1F1F"/>
                </a:solidFill>
                <a:effectLst/>
                <a:latin typeface="inherit"/>
              </a:rPr>
              <a:t>3. </a:t>
            </a:r>
            <a:r>
              <a:rPr lang="ru-RU" b="0" i="0" dirty="0">
                <a:solidFill>
                  <a:srgbClr val="1F1F1F"/>
                </a:solidFill>
                <a:effectLst/>
                <a:latin typeface="inherit"/>
              </a:rPr>
              <a:t>Служба поддержки села оценивает проекты и объявляет группы и территории их деятельности.</a:t>
            </a:r>
            <a:endParaRPr lang="lv-LV" b="0" i="0" dirty="0">
              <a:solidFill>
                <a:srgbClr val="1F1F1F"/>
              </a:solidFill>
              <a:effectLst/>
              <a:latin typeface="inherit"/>
            </a:endParaRPr>
          </a:p>
          <a:p>
            <a:pPr marL="0" indent="0">
              <a:lnSpc>
                <a:spcPts val="2700"/>
              </a:lnSpc>
              <a:buNone/>
            </a:pPr>
            <a:r>
              <a:rPr lang="lv-LV" dirty="0"/>
              <a:t>4. </a:t>
            </a:r>
            <a:r>
              <a:rPr lang="ru-RU" dirty="0"/>
              <a:t>МГД  получают финансирование на разработку стратегий.</a:t>
            </a:r>
            <a:endParaRPr lang="lv-LV" dirty="0"/>
          </a:p>
          <a:p>
            <a:pPr marL="0" indent="0">
              <a:lnSpc>
                <a:spcPts val="2700"/>
              </a:lnSpc>
              <a:buNone/>
            </a:pPr>
            <a:r>
              <a:rPr lang="ru-RU" b="0" i="1" dirty="0">
                <a:solidFill>
                  <a:schemeClr val="accent2">
                    <a:lumMod val="50000"/>
                  </a:schemeClr>
                </a:solidFill>
                <a:effectLst/>
                <a:latin typeface="inherit"/>
              </a:rPr>
              <a:t>Разработка стратегии для всех МГ</a:t>
            </a:r>
            <a:r>
              <a:rPr lang="az-Cyrl-AZ" b="0" i="1" dirty="0">
                <a:solidFill>
                  <a:schemeClr val="accent2">
                    <a:lumMod val="50000"/>
                  </a:schemeClr>
                </a:solidFill>
                <a:effectLst/>
                <a:latin typeface="inherit"/>
              </a:rPr>
              <a:t>Д</a:t>
            </a:r>
            <a:r>
              <a:rPr lang="ru-RU" b="0" i="1" dirty="0" err="1">
                <a:solidFill>
                  <a:schemeClr val="accent2">
                    <a:lumMod val="50000"/>
                  </a:schemeClr>
                </a:solidFill>
                <a:effectLst/>
                <a:latin typeface="inherit"/>
              </a:rPr>
              <a:t>ов</a:t>
            </a:r>
            <a:r>
              <a:rPr lang="ru-RU" b="0" i="1" dirty="0">
                <a:solidFill>
                  <a:schemeClr val="accent2">
                    <a:lumMod val="50000"/>
                  </a:schemeClr>
                </a:solidFill>
                <a:effectLst/>
                <a:latin typeface="inherit"/>
              </a:rPr>
              <a:t> осуществляется по единому подходу</a:t>
            </a:r>
            <a:r>
              <a:rPr lang="lv-LV" b="0" i="1" dirty="0">
                <a:solidFill>
                  <a:schemeClr val="accent2">
                    <a:lumMod val="50000"/>
                  </a:schemeClr>
                </a:solidFill>
                <a:effectLst/>
                <a:latin typeface="inherit"/>
              </a:rPr>
              <a:t>, </a:t>
            </a:r>
            <a:r>
              <a:rPr lang="ru-RU" i="1" dirty="0">
                <a:solidFill>
                  <a:schemeClr val="accent2">
                    <a:lumMod val="50000"/>
                  </a:schemeClr>
                </a:solidFill>
              </a:rPr>
              <a:t>но стратегии различаются, у каждой области могут быть разные потребности</a:t>
            </a:r>
            <a:r>
              <a:rPr lang="lv-LV" b="0" i="1" dirty="0">
                <a:solidFill>
                  <a:schemeClr val="accent2">
                    <a:lumMod val="50000"/>
                  </a:schemeClr>
                </a:solidFill>
                <a:effectLst/>
                <a:latin typeface="inherit"/>
              </a:rPr>
              <a:t>.</a:t>
            </a:r>
            <a:endParaRPr lang="ru-RU" i="1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lnSpc>
                <a:spcPts val="2700"/>
              </a:lnSpc>
            </a:pPr>
            <a:endParaRPr lang="lv-LV" b="0" i="0" dirty="0">
              <a:solidFill>
                <a:srgbClr val="1F1F1F"/>
              </a:solidFill>
              <a:effectLst/>
              <a:latin typeface="inherit"/>
            </a:endParaRPr>
          </a:p>
          <a:p>
            <a:pPr>
              <a:lnSpc>
                <a:spcPts val="2700"/>
              </a:lnSpc>
            </a:pPr>
            <a:endParaRPr lang="ru-RU" b="0" i="0" dirty="0">
              <a:solidFill>
                <a:srgbClr val="1F1F1F"/>
              </a:solidFill>
              <a:effectLst/>
              <a:latin typeface="inherit"/>
            </a:endParaRPr>
          </a:p>
          <a:p>
            <a:endParaRPr lang="ru-RU" dirty="0"/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0996002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5C415B9D-1E39-3536-6237-5FC068C89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577" y="85993"/>
            <a:ext cx="10515600" cy="1325563"/>
          </a:xfrm>
        </p:spPr>
        <p:txBody>
          <a:bodyPr>
            <a:normAutofit/>
          </a:bodyPr>
          <a:lstStyle/>
          <a:p>
            <a:r>
              <a:rPr lang="az-Cyrl-AZ" sz="40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Разработка стратегии</a:t>
            </a:r>
            <a:endParaRPr lang="lv-LV" sz="40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EE13893D-48F7-B294-C25C-EDB61028AA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5577" y="1411556"/>
            <a:ext cx="10515600" cy="4351338"/>
          </a:xfrm>
        </p:spPr>
        <p:txBody>
          <a:bodyPr/>
          <a:lstStyle/>
          <a:p>
            <a:pPr algn="l" rtl="0">
              <a:lnSpc>
                <a:spcPts val="2700"/>
              </a:lnSpc>
              <a:buFont typeface="Wingdings" panose="05000000000000000000" pitchFamily="2" charset="2"/>
              <a:buChar char="Ø"/>
            </a:pPr>
            <a:r>
              <a:rPr lang="ru-RU" b="0" i="0" dirty="0">
                <a:solidFill>
                  <a:srgbClr val="1F1F1F"/>
                </a:solidFill>
                <a:effectLst/>
                <a:latin typeface="inherit"/>
              </a:rPr>
              <a:t>Анализ муниципальных документов - стратегия по ним</a:t>
            </a:r>
            <a:endParaRPr lang="lv-LV" b="0" i="0" dirty="0">
              <a:solidFill>
                <a:srgbClr val="1F1F1F"/>
              </a:solidFill>
              <a:effectLst/>
              <a:latin typeface="inherit"/>
            </a:endParaRPr>
          </a:p>
          <a:p>
            <a:pPr algn="l" rtl="0">
              <a:lnSpc>
                <a:spcPts val="2700"/>
              </a:lnSpc>
              <a:buFont typeface="Wingdings" panose="05000000000000000000" pitchFamily="2" charset="2"/>
              <a:buChar char="Ø"/>
            </a:pPr>
            <a:r>
              <a:rPr lang="lv-LV" b="0" i="0" dirty="0">
                <a:solidFill>
                  <a:srgbClr val="1F1F1F"/>
                </a:solidFill>
                <a:effectLst/>
                <a:latin typeface="inherit"/>
              </a:rPr>
              <a:t>SWOT-</a:t>
            </a:r>
            <a:r>
              <a:rPr lang="ru-RU" b="0" i="0" dirty="0">
                <a:solidFill>
                  <a:srgbClr val="1F1F1F"/>
                </a:solidFill>
                <a:effectLst/>
                <a:latin typeface="inherit"/>
              </a:rPr>
              <a:t>анализ для каждого прихода</a:t>
            </a:r>
            <a:endParaRPr lang="lv-LV" b="0" i="0" dirty="0">
              <a:solidFill>
                <a:srgbClr val="1F1F1F"/>
              </a:solidFill>
              <a:effectLst/>
              <a:latin typeface="inherit"/>
            </a:endParaRPr>
          </a:p>
          <a:p>
            <a:pPr algn="l" rtl="0">
              <a:lnSpc>
                <a:spcPts val="2700"/>
              </a:lnSpc>
              <a:buFont typeface="Wingdings" panose="05000000000000000000" pitchFamily="2" charset="2"/>
              <a:buChar char="Ø"/>
            </a:pPr>
            <a:r>
              <a:rPr lang="ru-RU" b="0" i="0" dirty="0">
                <a:solidFill>
                  <a:srgbClr val="1F1F1F"/>
                </a:solidFill>
                <a:effectLst/>
                <a:latin typeface="inherit"/>
              </a:rPr>
              <a:t>определение потребностей</a:t>
            </a:r>
            <a:endParaRPr lang="lv-LV" b="0" i="0" dirty="0">
              <a:solidFill>
                <a:srgbClr val="1F1F1F"/>
              </a:solidFill>
              <a:effectLst/>
              <a:latin typeface="inherit"/>
            </a:endParaRPr>
          </a:p>
          <a:p>
            <a:pPr algn="l" rtl="0">
              <a:lnSpc>
                <a:spcPts val="2700"/>
              </a:lnSpc>
              <a:buFont typeface="Wingdings" panose="05000000000000000000" pitchFamily="2" charset="2"/>
              <a:buChar char="Ø"/>
            </a:pPr>
            <a:endParaRPr lang="lv-LV" dirty="0">
              <a:solidFill>
                <a:srgbClr val="1F1F1F"/>
              </a:solidFill>
              <a:latin typeface="inherit"/>
            </a:endParaRPr>
          </a:p>
          <a:p>
            <a:endParaRPr lang="lv-LV" dirty="0"/>
          </a:p>
        </p:txBody>
      </p:sp>
      <p:pic>
        <p:nvPicPr>
          <p:cNvPr id="4" name="Attēls 3">
            <a:extLst>
              <a:ext uri="{FF2B5EF4-FFF2-40B4-BE49-F238E27FC236}">
                <a16:creationId xmlns:a16="http://schemas.microsoft.com/office/drawing/2014/main" id="{D466FDFF-EE7E-84F0-0C94-D8EEF352E1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247" y="3137836"/>
            <a:ext cx="6686786" cy="34994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Attēls 4">
            <a:extLst>
              <a:ext uri="{FF2B5EF4-FFF2-40B4-BE49-F238E27FC236}">
                <a16:creationId xmlns:a16="http://schemas.microsoft.com/office/drawing/2014/main" id="{94F2BDE8-A0B4-8C54-D642-3E70B9410C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1836" y="2300514"/>
            <a:ext cx="1930066" cy="2573421"/>
          </a:xfrm>
          <a:prstGeom prst="rect">
            <a:avLst/>
          </a:prstGeom>
        </p:spPr>
      </p:pic>
      <p:pic>
        <p:nvPicPr>
          <p:cNvPr id="6" name="Attēls 5">
            <a:extLst>
              <a:ext uri="{FF2B5EF4-FFF2-40B4-BE49-F238E27FC236}">
                <a16:creationId xmlns:a16="http://schemas.microsoft.com/office/drawing/2014/main" id="{4D954299-175B-C574-9D62-8CBA49B3964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5454" r="20326" b="7322"/>
          <a:stretch>
            <a:fillRect/>
          </a:stretch>
        </p:blipFill>
        <p:spPr>
          <a:xfrm>
            <a:off x="9701567" y="2300514"/>
            <a:ext cx="1798573" cy="2023394"/>
          </a:xfrm>
          <a:prstGeom prst="rect">
            <a:avLst/>
          </a:prstGeom>
        </p:spPr>
      </p:pic>
      <p:pic>
        <p:nvPicPr>
          <p:cNvPr id="7" name="Attēls 6">
            <a:extLst>
              <a:ext uri="{FF2B5EF4-FFF2-40B4-BE49-F238E27FC236}">
                <a16:creationId xmlns:a16="http://schemas.microsoft.com/office/drawing/2014/main" id="{4F11EEC1-D756-E42A-AB08-F4CA0CA96AD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3018"/>
          <a:stretch>
            <a:fillRect/>
          </a:stretch>
        </p:blipFill>
        <p:spPr>
          <a:xfrm>
            <a:off x="7580514" y="4638744"/>
            <a:ext cx="3461410" cy="199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4610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81251708-BBDF-EFB5-9927-C6A597A3A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191802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+mn-lt"/>
              </a:rPr>
              <a:t>Участие общественности в процессе разработки стратегии развития</a:t>
            </a:r>
            <a:endParaRPr lang="lv-LV" sz="40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4" name="Satura vietturis 3">
            <a:extLst>
              <a:ext uri="{FF2B5EF4-FFF2-40B4-BE49-F238E27FC236}">
                <a16:creationId xmlns:a16="http://schemas.microsoft.com/office/drawing/2014/main" id="{47237A11-A3D0-B679-93CD-D5A0EBA313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7419" y="1325563"/>
            <a:ext cx="7191648" cy="53937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B32F61-6AF3-47D7-4402-237A692ED9DA}"/>
              </a:ext>
            </a:extLst>
          </p:cNvPr>
          <p:cNvSpPr txBox="1"/>
          <p:nvPr/>
        </p:nvSpPr>
        <p:spPr>
          <a:xfrm rot="18352662">
            <a:off x="-474043" y="2532612"/>
            <a:ext cx="60976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на основе потребностей местных жителей</a:t>
            </a:r>
            <a:endParaRPr lang="lv-LV" dirty="0"/>
          </a:p>
        </p:txBody>
      </p:sp>
      <p:sp>
        <p:nvSpPr>
          <p:cNvPr id="6" name="Labā figūriekava 5">
            <a:extLst>
              <a:ext uri="{FF2B5EF4-FFF2-40B4-BE49-F238E27FC236}">
                <a16:creationId xmlns:a16="http://schemas.microsoft.com/office/drawing/2014/main" id="{C80E4A33-0E59-2FCE-9757-BA48C956AA29}"/>
              </a:ext>
            </a:extLst>
          </p:cNvPr>
          <p:cNvSpPr/>
          <p:nvPr/>
        </p:nvSpPr>
        <p:spPr>
          <a:xfrm>
            <a:off x="9349067" y="1511166"/>
            <a:ext cx="685514" cy="4831882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7" name="Taisnstūris: ar noapaļotiem stūriem 6">
            <a:extLst>
              <a:ext uri="{FF2B5EF4-FFF2-40B4-BE49-F238E27FC236}">
                <a16:creationId xmlns:a16="http://schemas.microsoft.com/office/drawing/2014/main" id="{07AD1F55-8F58-9954-CB53-6C03049B879E}"/>
              </a:ext>
            </a:extLst>
          </p:cNvPr>
          <p:cNvSpPr/>
          <p:nvPr/>
        </p:nvSpPr>
        <p:spPr>
          <a:xfrm>
            <a:off x="10212404" y="3561347"/>
            <a:ext cx="1490405" cy="693019"/>
          </a:xfrm>
          <a:prstGeom prst="roundRect">
            <a:avLst/>
          </a:prstGeom>
          <a:solidFill>
            <a:srgbClr val="00B0F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>
                <a:solidFill>
                  <a:schemeClr val="tx1"/>
                </a:solidFill>
              </a:rPr>
              <a:t>568  </a:t>
            </a:r>
            <a:r>
              <a:rPr lang="az-Cyrl-AZ" dirty="0">
                <a:solidFill>
                  <a:schemeClr val="tx1"/>
                </a:solidFill>
              </a:rPr>
              <a:t>люди</a:t>
            </a:r>
            <a:r>
              <a:rPr lang="lv-LV" dirty="0">
                <a:solidFill>
                  <a:schemeClr val="tx1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8374685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dizai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dizai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1631</TotalTime>
  <Words>561</Words>
  <Application>Microsoft Office PowerPoint</Application>
  <PresentationFormat>Platekrāna</PresentationFormat>
  <Paragraphs>68</Paragraphs>
  <Slides>13</Slides>
  <Notes>0</Notes>
  <HiddenSlides>0</HiddenSlides>
  <MMClips>0</MMClips>
  <ScaleCrop>false</ScaleCrop>
  <HeadingPairs>
    <vt:vector size="6" baseType="variant">
      <vt:variant>
        <vt:lpstr>Lietotie fonti</vt:lpstr>
      </vt:variant>
      <vt:variant>
        <vt:i4>5</vt:i4>
      </vt:variant>
      <vt:variant>
        <vt:lpstr>Dizains</vt:lpstr>
      </vt:variant>
      <vt:variant>
        <vt:i4>2</vt:i4>
      </vt:variant>
      <vt:variant>
        <vt:lpstr>Slaidu virsraksti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inherit</vt:lpstr>
      <vt:lpstr>Wingdings</vt:lpstr>
      <vt:lpstr>Office dizains</vt:lpstr>
      <vt:lpstr>1_Office dizains</vt:lpstr>
      <vt:lpstr>PowerPoint prezentācija</vt:lpstr>
      <vt:lpstr> Что такое Mестная группа действий?</vt:lpstr>
      <vt:lpstr>Чем занимается местная группа действий?</vt:lpstr>
      <vt:lpstr>Чем занимается местная группа действий? II</vt:lpstr>
      <vt:lpstr>  Структура МГД   </vt:lpstr>
      <vt:lpstr>Этапы развития МГД #Leader </vt:lpstr>
      <vt:lpstr>Процесс отбора местной группы действий</vt:lpstr>
      <vt:lpstr>Разработка стратегии</vt:lpstr>
      <vt:lpstr>Участие общественности в процессе разработки стратегии развития</vt:lpstr>
      <vt:lpstr>Рассмотрение и утверждение стратегии </vt:lpstr>
      <vt:lpstr>Местные группы действий в Латвии (33)</vt:lpstr>
      <vt:lpstr>Финансовая сумма для сельских и прибрежных районов 2024. – 2027. b PLJ </vt:lpstr>
      <vt:lpstr>PowerPoint prezentācija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prezentācija</dc:title>
  <dc:creator>Ilze Turka</dc:creator>
  <cp:lastModifiedBy>Ilze Turka</cp:lastModifiedBy>
  <cp:revision>24</cp:revision>
  <dcterms:created xsi:type="dcterms:W3CDTF">2024-01-22T09:12:43Z</dcterms:created>
  <dcterms:modified xsi:type="dcterms:W3CDTF">2025-10-09T12:09:02Z</dcterms:modified>
</cp:coreProperties>
</file>