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Helvetica World Bold" charset="1" panose="020B0800040000020004"/>
      <p:regular r:id="rId21"/>
    </p:embeddedFont>
    <p:embeddedFont>
      <p:font typeface="Helvetica World" charset="1" panose="020B0500040000020004"/>
      <p:regular r:id="rId22"/>
    </p:embeddedFont>
    <p:embeddedFont>
      <p:font typeface="Poppins" charset="1" panose="00000500000000000000"/>
      <p:regular r:id="rId23"/>
    </p:embeddedFont>
    <p:embeddedFont>
      <p:font typeface="Open Sans Bold" charset="1" panose="020B0806030504020204"/>
      <p:regular r:id="rId24"/>
    </p:embeddedFont>
    <p:embeddedFont>
      <p:font typeface="Airy Charm" charset="1" panose="00000500000000000000"/>
      <p:regular r:id="rId25"/>
    </p:embeddedFont>
    <p:embeddedFont>
      <p:font typeface="Helvetica World Italics" charset="1" panose="020B0500040000090004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43.jpeg" Type="http://schemas.openxmlformats.org/officeDocument/2006/relationships/image"/><Relationship Id="rId7" Target="../media/image44.jpeg" Type="http://schemas.openxmlformats.org/officeDocument/2006/relationships/image"/><Relationship Id="rId8" Target="../media/image45.jpeg" Type="http://schemas.openxmlformats.org/officeDocument/2006/relationships/image"/><Relationship Id="rId9" Target="../media/image4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48.jpeg" Type="http://schemas.openxmlformats.org/officeDocument/2006/relationships/image"/><Relationship Id="rId4" Target="../media/image49.jpeg" Type="http://schemas.openxmlformats.org/officeDocument/2006/relationships/image"/><Relationship Id="rId5" Target="../media/image50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53.jpeg" Type="http://schemas.openxmlformats.org/officeDocument/2006/relationships/image"/><Relationship Id="rId4" Target="../media/image54.jpeg" Type="http://schemas.openxmlformats.org/officeDocument/2006/relationships/image"/><Relationship Id="rId5" Target="../media/image5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57.jpeg" Type="http://schemas.openxmlformats.org/officeDocument/2006/relationships/image"/><Relationship Id="rId4" Target="../media/image58.jpeg" Type="http://schemas.openxmlformats.org/officeDocument/2006/relationships/image"/><Relationship Id="rId5" Target="../media/image59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5.png" Type="http://schemas.openxmlformats.org/officeDocument/2006/relationships/image"/><Relationship Id="rId11" Target="../media/image66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60.jpeg" Type="http://schemas.openxmlformats.org/officeDocument/2006/relationships/image"/><Relationship Id="rId5" Target="../media/image1.jpeg" Type="http://schemas.openxmlformats.org/officeDocument/2006/relationships/image"/><Relationship Id="rId6" Target="../media/image61.png" Type="http://schemas.openxmlformats.org/officeDocument/2006/relationships/image"/><Relationship Id="rId7" Target="../media/image62.svg" Type="http://schemas.openxmlformats.org/officeDocument/2006/relationships/image"/><Relationship Id="rId8" Target="../media/image63.png" Type="http://schemas.openxmlformats.org/officeDocument/2006/relationships/image"/><Relationship Id="rId9" Target="../media/image6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Relationship Id="rId5" Target="../media/image14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0.jpeg" Type="http://schemas.openxmlformats.org/officeDocument/2006/relationships/image"/><Relationship Id="rId4" Target="../media/image21.jpe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35.png" Type="http://schemas.openxmlformats.org/officeDocument/2006/relationships/image"/><Relationship Id="rId15" Target="../media/image36.svg" Type="http://schemas.openxmlformats.org/officeDocument/2006/relationships/image"/><Relationship Id="rId16" Target="../media/image37.png" Type="http://schemas.openxmlformats.org/officeDocument/2006/relationships/image"/><Relationship Id="rId17" Target="../media/image38.sv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569565" y="2924478"/>
            <a:ext cx="7176497" cy="6912986"/>
            <a:chOff x="0" y="0"/>
            <a:chExt cx="3255685" cy="31361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55685" cy="3136141"/>
            </a:xfrm>
            <a:custGeom>
              <a:avLst/>
              <a:gdLst/>
              <a:ahLst/>
              <a:cxnLst/>
              <a:rect r="r" b="b" t="t" l="l"/>
              <a:pathLst>
                <a:path h="3136141" w="3255685">
                  <a:moveTo>
                    <a:pt x="0" y="0"/>
                  </a:moveTo>
                  <a:lnTo>
                    <a:pt x="3255685" y="0"/>
                  </a:lnTo>
                  <a:lnTo>
                    <a:pt x="3255685" y="3136141"/>
                  </a:lnTo>
                  <a:lnTo>
                    <a:pt x="0" y="3136141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255685" cy="3164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014738" y="871530"/>
            <a:ext cx="7545659" cy="7545659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44703" t="-28932" r="-126689" b="-74612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576447" y="8504608"/>
            <a:ext cx="4124691" cy="737768"/>
            <a:chOff x="0" y="0"/>
            <a:chExt cx="1086338" cy="1943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86338" cy="194309"/>
            </a:xfrm>
            <a:custGeom>
              <a:avLst/>
              <a:gdLst/>
              <a:ahLst/>
              <a:cxnLst/>
              <a:rect r="r" b="b" t="t" l="l"/>
              <a:pathLst>
                <a:path h="194309" w="1086338">
                  <a:moveTo>
                    <a:pt x="95725" y="0"/>
                  </a:moveTo>
                  <a:lnTo>
                    <a:pt x="990613" y="0"/>
                  </a:lnTo>
                  <a:cubicBezTo>
                    <a:pt x="1043481" y="0"/>
                    <a:pt x="1086338" y="42858"/>
                    <a:pt x="1086338" y="95725"/>
                  </a:cubicBezTo>
                  <a:lnTo>
                    <a:pt x="1086338" y="98584"/>
                  </a:lnTo>
                  <a:cubicBezTo>
                    <a:pt x="1086338" y="151452"/>
                    <a:pt x="1043481" y="194309"/>
                    <a:pt x="990613" y="194309"/>
                  </a:cubicBezTo>
                  <a:lnTo>
                    <a:pt x="95725" y="194309"/>
                  </a:lnTo>
                  <a:cubicBezTo>
                    <a:pt x="42858" y="194309"/>
                    <a:pt x="0" y="151452"/>
                    <a:pt x="0" y="98584"/>
                  </a:cubicBezTo>
                  <a:lnTo>
                    <a:pt x="0" y="95725"/>
                  </a:lnTo>
                  <a:cubicBezTo>
                    <a:pt x="0" y="42858"/>
                    <a:pt x="42858" y="0"/>
                    <a:pt x="957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9430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086338" cy="2324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7746062" y="2010306"/>
            <a:ext cx="899502" cy="914172"/>
            <a:chOff x="0" y="0"/>
            <a:chExt cx="646107" cy="65664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46107" cy="656644"/>
            </a:xfrm>
            <a:custGeom>
              <a:avLst/>
              <a:gdLst/>
              <a:ahLst/>
              <a:cxnLst/>
              <a:rect r="r" b="b" t="t" l="l"/>
              <a:pathLst>
                <a:path h="656644" w="646107">
                  <a:moveTo>
                    <a:pt x="0" y="0"/>
                  </a:moveTo>
                  <a:lnTo>
                    <a:pt x="646107" y="0"/>
                  </a:lnTo>
                  <a:lnTo>
                    <a:pt x="646107" y="656644"/>
                  </a:lnTo>
                  <a:lnTo>
                    <a:pt x="0" y="656644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"/>
              <a:ext cx="646107" cy="6661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97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569565" y="8923292"/>
            <a:ext cx="899502" cy="914172"/>
            <a:chOff x="0" y="0"/>
            <a:chExt cx="646107" cy="65664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46107" cy="656644"/>
            </a:xfrm>
            <a:custGeom>
              <a:avLst/>
              <a:gdLst/>
              <a:ahLst/>
              <a:cxnLst/>
              <a:rect r="r" b="b" t="t" l="l"/>
              <a:pathLst>
                <a:path h="656644" w="646107">
                  <a:moveTo>
                    <a:pt x="0" y="0"/>
                  </a:moveTo>
                  <a:lnTo>
                    <a:pt x="646107" y="0"/>
                  </a:lnTo>
                  <a:lnTo>
                    <a:pt x="646107" y="656644"/>
                  </a:lnTo>
                  <a:lnTo>
                    <a:pt x="0" y="656644"/>
                  </a:lnTo>
                  <a:close/>
                </a:path>
              </a:pathLst>
            </a:custGeom>
            <a:solidFill>
              <a:srgbClr val="CD6918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"/>
              <a:ext cx="646107" cy="6661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9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-1030618" y="2010306"/>
            <a:ext cx="12920646" cy="6938387"/>
          </a:xfrm>
          <a:custGeom>
            <a:avLst/>
            <a:gdLst/>
            <a:ahLst/>
            <a:cxnLst/>
            <a:rect r="r" b="b" t="t" l="l"/>
            <a:pathLst>
              <a:path h="6938387" w="12920646">
                <a:moveTo>
                  <a:pt x="0" y="0"/>
                </a:moveTo>
                <a:lnTo>
                  <a:pt x="12920646" y="0"/>
                </a:lnTo>
                <a:lnTo>
                  <a:pt x="12920646" y="6938387"/>
                </a:lnTo>
                <a:lnTo>
                  <a:pt x="0" y="6938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02285" y="2359541"/>
            <a:ext cx="5584843" cy="76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07"/>
              </a:lnSpc>
            </a:pPr>
            <a:r>
              <a:rPr lang="en-US" sz="4824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BIEDRĪBA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847880" y="8667970"/>
            <a:ext cx="3581824" cy="439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7"/>
              </a:lnSpc>
            </a:pPr>
            <a:r>
              <a:rPr lang="en-US" sz="3115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15.10.2025.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11113" y="2423656"/>
            <a:ext cx="4257065" cy="3618284"/>
            <a:chOff x="0" y="0"/>
            <a:chExt cx="2510941" cy="21341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10941" cy="2134170"/>
            </a:xfrm>
            <a:custGeom>
              <a:avLst/>
              <a:gdLst/>
              <a:ahLst/>
              <a:cxnLst/>
              <a:rect r="r" b="b" t="t" l="l"/>
              <a:pathLst>
                <a:path h="2134170" w="2510941">
                  <a:moveTo>
                    <a:pt x="0" y="0"/>
                  </a:moveTo>
                  <a:lnTo>
                    <a:pt x="2510941" y="0"/>
                  </a:lnTo>
                  <a:lnTo>
                    <a:pt x="2510941" y="2134170"/>
                  </a:lnTo>
                  <a:lnTo>
                    <a:pt x="0" y="2134170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510941" cy="216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896984" y="2423656"/>
            <a:ext cx="4257065" cy="3618284"/>
            <a:chOff x="0" y="0"/>
            <a:chExt cx="2510941" cy="21341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10941" cy="2134170"/>
            </a:xfrm>
            <a:custGeom>
              <a:avLst/>
              <a:gdLst/>
              <a:ahLst/>
              <a:cxnLst/>
              <a:rect r="r" b="b" t="t" l="l"/>
              <a:pathLst>
                <a:path h="2134170" w="2510941">
                  <a:moveTo>
                    <a:pt x="0" y="0"/>
                  </a:moveTo>
                  <a:lnTo>
                    <a:pt x="2510941" y="0"/>
                  </a:lnTo>
                  <a:lnTo>
                    <a:pt x="2510941" y="2134170"/>
                  </a:lnTo>
                  <a:lnTo>
                    <a:pt x="0" y="2134170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10941" cy="216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375338" y="3044376"/>
            <a:ext cx="1300357" cy="1359689"/>
          </a:xfrm>
          <a:custGeom>
            <a:avLst/>
            <a:gdLst/>
            <a:ahLst/>
            <a:cxnLst/>
            <a:rect r="r" b="b" t="t" l="l"/>
            <a:pathLst>
              <a:path h="1359689" w="1300357">
                <a:moveTo>
                  <a:pt x="0" y="0"/>
                </a:moveTo>
                <a:lnTo>
                  <a:pt x="1300357" y="0"/>
                </a:lnTo>
                <a:lnTo>
                  <a:pt x="1300357" y="1359689"/>
                </a:lnTo>
                <a:lnTo>
                  <a:pt x="0" y="1359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55982" y="2855243"/>
            <a:ext cx="1767328" cy="1548822"/>
          </a:xfrm>
          <a:custGeom>
            <a:avLst/>
            <a:gdLst/>
            <a:ahLst/>
            <a:cxnLst/>
            <a:rect r="r" b="b" t="t" l="l"/>
            <a:pathLst>
              <a:path h="1548822" w="1767328">
                <a:moveTo>
                  <a:pt x="0" y="0"/>
                </a:moveTo>
                <a:lnTo>
                  <a:pt x="1767328" y="0"/>
                </a:lnTo>
                <a:lnTo>
                  <a:pt x="1767328" y="1548822"/>
                </a:lnTo>
                <a:lnTo>
                  <a:pt x="0" y="15488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7202123" y="2423656"/>
            <a:ext cx="4228490" cy="3618284"/>
            <a:chOff x="0" y="0"/>
            <a:chExt cx="900175" cy="77027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00175" cy="770273"/>
            </a:xfrm>
            <a:custGeom>
              <a:avLst/>
              <a:gdLst/>
              <a:ahLst/>
              <a:cxnLst/>
              <a:rect r="r" b="b" t="t" l="l"/>
              <a:pathLst>
                <a:path h="770273" w="900175">
                  <a:moveTo>
                    <a:pt x="0" y="0"/>
                  </a:moveTo>
                  <a:lnTo>
                    <a:pt x="900175" y="0"/>
                  </a:lnTo>
                  <a:lnTo>
                    <a:pt x="900175" y="770273"/>
                  </a:lnTo>
                  <a:lnTo>
                    <a:pt x="0" y="770273"/>
                  </a:lnTo>
                  <a:close/>
                </a:path>
              </a:pathLst>
            </a:custGeom>
            <a:blipFill>
              <a:blip r:embed="rId6"/>
              <a:stretch>
                <a:fillRect l="0" t="-9931" r="0" b="-45887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154049" y="6041941"/>
            <a:ext cx="4228490" cy="3618284"/>
            <a:chOff x="0" y="0"/>
            <a:chExt cx="900175" cy="77027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00175" cy="770273"/>
            </a:xfrm>
            <a:custGeom>
              <a:avLst/>
              <a:gdLst/>
              <a:ahLst/>
              <a:cxnLst/>
              <a:rect r="r" b="b" t="t" l="l"/>
              <a:pathLst>
                <a:path h="770273" w="900175">
                  <a:moveTo>
                    <a:pt x="0" y="0"/>
                  </a:moveTo>
                  <a:lnTo>
                    <a:pt x="900175" y="0"/>
                  </a:lnTo>
                  <a:lnTo>
                    <a:pt x="900175" y="770273"/>
                  </a:lnTo>
                  <a:lnTo>
                    <a:pt x="0" y="770273"/>
                  </a:lnTo>
                  <a:close/>
                </a:path>
              </a:pathLst>
            </a:custGeom>
            <a:blipFill>
              <a:blip r:embed="rId7"/>
              <a:stretch>
                <a:fillRect l="-28203" t="-79926" r="-15178" b="-4349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2896984" y="6041941"/>
            <a:ext cx="4228490" cy="3618284"/>
            <a:chOff x="0" y="0"/>
            <a:chExt cx="900175" cy="77027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00175" cy="770273"/>
            </a:xfrm>
            <a:custGeom>
              <a:avLst/>
              <a:gdLst/>
              <a:ahLst/>
              <a:cxnLst/>
              <a:rect r="r" b="b" t="t" l="l"/>
              <a:pathLst>
                <a:path h="770273" w="900175">
                  <a:moveTo>
                    <a:pt x="0" y="0"/>
                  </a:moveTo>
                  <a:lnTo>
                    <a:pt x="900175" y="0"/>
                  </a:lnTo>
                  <a:lnTo>
                    <a:pt x="900175" y="770273"/>
                  </a:lnTo>
                  <a:lnTo>
                    <a:pt x="0" y="770273"/>
                  </a:lnTo>
                  <a:close/>
                </a:path>
              </a:pathLst>
            </a:custGeom>
            <a:blipFill>
              <a:blip r:embed="rId8"/>
              <a:stretch>
                <a:fillRect l="0" t="-27909" r="0" b="-27909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1396826" y="6041941"/>
            <a:ext cx="4228490" cy="3618284"/>
            <a:chOff x="0" y="0"/>
            <a:chExt cx="900175" cy="77027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900175" cy="770273"/>
            </a:xfrm>
            <a:custGeom>
              <a:avLst/>
              <a:gdLst/>
              <a:ahLst/>
              <a:cxnLst/>
              <a:rect r="r" b="b" t="t" l="l"/>
              <a:pathLst>
                <a:path h="770273" w="900175">
                  <a:moveTo>
                    <a:pt x="0" y="0"/>
                  </a:moveTo>
                  <a:lnTo>
                    <a:pt x="900175" y="0"/>
                  </a:lnTo>
                  <a:lnTo>
                    <a:pt x="900175" y="770273"/>
                  </a:lnTo>
                  <a:lnTo>
                    <a:pt x="0" y="770273"/>
                  </a:lnTo>
                  <a:close/>
                </a:path>
              </a:pathLst>
            </a:custGeom>
            <a:blipFill>
              <a:blip r:embed="rId9"/>
              <a:stretch>
                <a:fillRect l="0" t="-45288" r="0" b="-10530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3764027" y="1066800"/>
            <a:ext cx="10759946" cy="71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Jaunajā plānošanas periodā </a:t>
            </a:r>
            <a:r>
              <a:rPr lang="en-US" sz="4500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2023-2027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773378" y="4712745"/>
            <a:ext cx="2504277" cy="122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96"/>
              </a:lnSpc>
            </a:pPr>
            <a:r>
              <a:rPr lang="en-US" b="true" sz="1640">
                <a:solidFill>
                  <a:srgbClr val="32323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VIETĒJO KOPIENU STIPRINĀŠANA VIEDAI VIETĒJO TERITORIJU ATTĪSTĪBAI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172507" y="4693695"/>
            <a:ext cx="2829527" cy="358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6"/>
              </a:lnSpc>
            </a:pPr>
            <a:r>
              <a:rPr lang="en-US" b="true" sz="1940">
                <a:solidFill>
                  <a:srgbClr val="32323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SADARBĪBA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072534" y="5209696"/>
            <a:ext cx="961544" cy="719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8"/>
              </a:lnSpc>
            </a:pPr>
            <a:r>
              <a:rPr lang="en-US" sz="4284" b="true">
                <a:solidFill>
                  <a:srgbClr val="32323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R9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642787" y="5209696"/>
            <a:ext cx="1326798" cy="719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8"/>
              </a:lnSpc>
            </a:pPr>
            <a:r>
              <a:rPr lang="en-US" sz="4284" b="true">
                <a:solidFill>
                  <a:srgbClr val="32323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R10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367356"/>
            <a:ext cx="9523364" cy="498948"/>
            <a:chOff x="0" y="0"/>
            <a:chExt cx="4320364" cy="2263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20363" cy="226352"/>
            </a:xfrm>
            <a:custGeom>
              <a:avLst/>
              <a:gdLst/>
              <a:ahLst/>
              <a:cxnLst/>
              <a:rect r="r" b="b" t="t" l="l"/>
              <a:pathLst>
                <a:path h="226352" w="4320363">
                  <a:moveTo>
                    <a:pt x="0" y="0"/>
                  </a:moveTo>
                  <a:lnTo>
                    <a:pt x="4320363" y="0"/>
                  </a:lnTo>
                  <a:lnTo>
                    <a:pt x="4320363" y="226352"/>
                  </a:lnTo>
                  <a:lnTo>
                    <a:pt x="0" y="226352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320364" cy="254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563391" y="6766194"/>
            <a:ext cx="4399681" cy="3100110"/>
            <a:chOff x="0" y="0"/>
            <a:chExt cx="1995957" cy="14063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95957" cy="1406394"/>
            </a:xfrm>
            <a:custGeom>
              <a:avLst/>
              <a:gdLst/>
              <a:ahLst/>
              <a:cxnLst/>
              <a:rect r="r" b="b" t="t" l="l"/>
              <a:pathLst>
                <a:path h="1406394" w="1995957">
                  <a:moveTo>
                    <a:pt x="0" y="0"/>
                  </a:moveTo>
                  <a:lnTo>
                    <a:pt x="1995957" y="0"/>
                  </a:lnTo>
                  <a:lnTo>
                    <a:pt x="1995957" y="1406394"/>
                  </a:lnTo>
                  <a:lnTo>
                    <a:pt x="0" y="1406394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995957" cy="14349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818165" y="3156489"/>
            <a:ext cx="4392792" cy="3100110"/>
            <a:chOff x="0" y="0"/>
            <a:chExt cx="1992831" cy="140639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92831" cy="1406394"/>
            </a:xfrm>
            <a:custGeom>
              <a:avLst/>
              <a:gdLst/>
              <a:ahLst/>
              <a:cxnLst/>
              <a:rect r="r" b="b" t="t" l="l"/>
              <a:pathLst>
                <a:path h="1406394" w="1992831">
                  <a:moveTo>
                    <a:pt x="0" y="0"/>
                  </a:moveTo>
                  <a:lnTo>
                    <a:pt x="1992831" y="0"/>
                  </a:lnTo>
                  <a:lnTo>
                    <a:pt x="1992831" y="1406394"/>
                  </a:lnTo>
                  <a:lnTo>
                    <a:pt x="0" y="1406394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992831" cy="14349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609904" y="586294"/>
            <a:ext cx="4423412" cy="3100110"/>
            <a:chOff x="0" y="0"/>
            <a:chExt cx="2006722" cy="140639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06722" cy="1406394"/>
            </a:xfrm>
            <a:custGeom>
              <a:avLst/>
              <a:gdLst/>
              <a:ahLst/>
              <a:cxnLst/>
              <a:rect r="r" b="b" t="t" l="l"/>
              <a:pathLst>
                <a:path h="1406394" w="2006722">
                  <a:moveTo>
                    <a:pt x="0" y="0"/>
                  </a:moveTo>
                  <a:lnTo>
                    <a:pt x="2006722" y="0"/>
                  </a:lnTo>
                  <a:lnTo>
                    <a:pt x="2006722" y="1406394"/>
                  </a:lnTo>
                  <a:lnTo>
                    <a:pt x="0" y="1406394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2006722" cy="14349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892829" y="586294"/>
            <a:ext cx="4140487" cy="3100110"/>
            <a:chOff x="0" y="0"/>
            <a:chExt cx="5520649" cy="4133480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2"/>
            <a:srcRect l="0" t="21956" r="0" b="21956"/>
            <a:stretch>
              <a:fillRect/>
            </a:stretch>
          </p:blipFill>
          <p:spPr>
            <a:xfrm flipH="false" flipV="false">
              <a:off x="0" y="0"/>
              <a:ext cx="5520649" cy="4133480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10070470" y="3156489"/>
            <a:ext cx="4140487" cy="3100110"/>
            <a:chOff x="0" y="0"/>
            <a:chExt cx="5520649" cy="4133480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3"/>
            <a:srcRect l="0" t="21956" r="0" b="21956"/>
            <a:stretch>
              <a:fillRect/>
            </a:stretch>
          </p:blipFill>
          <p:spPr>
            <a:xfrm flipH="false" flipV="false">
              <a:off x="0" y="0"/>
              <a:ext cx="5520649" cy="4133480"/>
            </a:xfrm>
            <a:prstGeom prst="rect">
              <a:avLst/>
            </a:prstGeom>
          </p:spPr>
        </p:pic>
      </p:grpSp>
      <p:grpSp>
        <p:nvGrpSpPr>
          <p:cNvPr name="Group 18" id="18"/>
          <p:cNvGrpSpPr/>
          <p:nvPr/>
        </p:nvGrpSpPr>
        <p:grpSpPr>
          <a:xfrm rot="0">
            <a:off x="13339697" y="4087742"/>
            <a:ext cx="4377820" cy="3100110"/>
            <a:chOff x="0" y="0"/>
            <a:chExt cx="1986039" cy="140639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986039" cy="1406394"/>
            </a:xfrm>
            <a:custGeom>
              <a:avLst/>
              <a:gdLst/>
              <a:ahLst/>
              <a:cxnLst/>
              <a:rect r="r" b="b" t="t" l="l"/>
              <a:pathLst>
                <a:path h="1406394" w="1986039">
                  <a:moveTo>
                    <a:pt x="0" y="0"/>
                  </a:moveTo>
                  <a:lnTo>
                    <a:pt x="1986039" y="0"/>
                  </a:lnTo>
                  <a:lnTo>
                    <a:pt x="1986039" y="1406394"/>
                  </a:lnTo>
                  <a:lnTo>
                    <a:pt x="0" y="1406394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1986039" cy="14349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3577029" y="4087742"/>
            <a:ext cx="4140487" cy="3100110"/>
            <a:chOff x="0" y="0"/>
            <a:chExt cx="5520649" cy="4133480"/>
          </a:xfrm>
        </p:grpSpPr>
        <p:pic>
          <p:nvPicPr>
            <p:cNvPr name="Picture 22" id="22"/>
            <p:cNvPicPr>
              <a:picLocks noChangeAspect="true"/>
            </p:cNvPicPr>
            <p:nvPr/>
          </p:nvPicPr>
          <p:blipFill>
            <a:blip r:embed="rId4"/>
            <a:srcRect l="0" t="21922" r="0" b="21922"/>
            <a:stretch>
              <a:fillRect/>
            </a:stretch>
          </p:blipFill>
          <p:spPr>
            <a:xfrm flipH="false" flipV="false">
              <a:off x="0" y="0"/>
              <a:ext cx="5520649" cy="4133480"/>
            </a:xfrm>
            <a:prstGeom prst="rect">
              <a:avLst/>
            </a:prstGeom>
          </p:spPr>
        </p:pic>
      </p:grpSp>
      <p:grpSp>
        <p:nvGrpSpPr>
          <p:cNvPr name="Group 23" id="23"/>
          <p:cNvGrpSpPr/>
          <p:nvPr/>
        </p:nvGrpSpPr>
        <p:grpSpPr>
          <a:xfrm rot="0">
            <a:off x="10822585" y="6766194"/>
            <a:ext cx="4140487" cy="3100110"/>
            <a:chOff x="0" y="0"/>
            <a:chExt cx="5520649" cy="4133480"/>
          </a:xfrm>
        </p:grpSpPr>
        <p:pic>
          <p:nvPicPr>
            <p:cNvPr name="Picture 24" id="24"/>
            <p:cNvPicPr>
              <a:picLocks noChangeAspect="true"/>
            </p:cNvPicPr>
            <p:nvPr/>
          </p:nvPicPr>
          <p:blipFill>
            <a:blip r:embed="rId5"/>
            <a:srcRect l="0" t="21922" r="0" b="21922"/>
            <a:stretch>
              <a:fillRect/>
            </a:stretch>
          </p:blipFill>
          <p:spPr>
            <a:xfrm flipH="false" flipV="false">
              <a:off x="0" y="0"/>
              <a:ext cx="5520649" cy="4133480"/>
            </a:xfrm>
            <a:prstGeom prst="rect">
              <a:avLst/>
            </a:prstGeom>
          </p:spPr>
        </p:pic>
      </p:grpSp>
      <p:sp>
        <p:nvSpPr>
          <p:cNvPr name="TextBox 25" id="25"/>
          <p:cNvSpPr txBox="true"/>
          <p:nvPr/>
        </p:nvSpPr>
        <p:spPr>
          <a:xfrm rot="0">
            <a:off x="388990" y="495942"/>
            <a:ext cx="11347538" cy="1903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10"/>
              </a:lnSpc>
            </a:pPr>
            <a:r>
              <a:rPr lang="en-US" sz="4100" b="true">
                <a:solidFill>
                  <a:srgbClr val="F2F2F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"DARĪSIM PAŠI"</a:t>
            </a:r>
            <a:r>
              <a:rPr lang="en-US" sz="4100" b="true">
                <a:solidFill>
                  <a:srgbClr val="CD6918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4100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KULDĪGAS NOVADA</a:t>
            </a:r>
            <a:r>
              <a:rPr lang="en-US" sz="4100" b="true">
                <a:solidFill>
                  <a:srgbClr val="CD6918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en-US" sz="4100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PAŠVALDĪBAS </a:t>
            </a:r>
            <a:r>
              <a:rPr lang="en-US" sz="41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IEDZĪVOTĀJU INICIATĪVU KONKURSS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7435" y="3099339"/>
            <a:ext cx="8026032" cy="2846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Pašvaldība konkursu rīko jau 18. reizi, finansiāli atbalstot pašvaldības biedrības, fondus un nereģistrētas iedzīvotāju grupas. </a:t>
            </a:r>
          </a:p>
          <a:p>
            <a:pPr algn="l">
              <a:lnSpc>
                <a:spcPts val="3779"/>
              </a:lnSpc>
            </a:pP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Katrs atbalstītais projekts saņem līdzfinansējumu līdz 800.00 EUR apmērā.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8281" y="9258300"/>
            <a:ext cx="9523364" cy="4464537"/>
            <a:chOff x="0" y="0"/>
            <a:chExt cx="4320364" cy="20253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320363" cy="2025379"/>
            </a:xfrm>
            <a:custGeom>
              <a:avLst/>
              <a:gdLst/>
              <a:ahLst/>
              <a:cxnLst/>
              <a:rect r="r" b="b" t="t" l="l"/>
              <a:pathLst>
                <a:path h="2025379" w="4320363">
                  <a:moveTo>
                    <a:pt x="0" y="0"/>
                  </a:moveTo>
                  <a:lnTo>
                    <a:pt x="4320363" y="0"/>
                  </a:lnTo>
                  <a:lnTo>
                    <a:pt x="4320363" y="2025379"/>
                  </a:lnTo>
                  <a:lnTo>
                    <a:pt x="0" y="2025379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320364" cy="2053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513690" y="-2026575"/>
            <a:ext cx="12265779" cy="12265779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5000" t="0" r="-2500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23885" y="1095375"/>
            <a:ext cx="8921198" cy="1057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9"/>
              </a:lnSpc>
            </a:pPr>
            <a:r>
              <a:rPr lang="en-US" sz="6799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KOPIENU </a:t>
            </a:r>
            <a:r>
              <a:rPr lang="en-US" sz="6799" b="true">
                <a:solidFill>
                  <a:srgbClr val="CD6918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NAMS</a:t>
            </a:r>
            <a:r>
              <a:rPr lang="en-US" sz="6799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64683" y="3334358"/>
            <a:ext cx="9207965" cy="3618284"/>
            <a:chOff x="0" y="0"/>
            <a:chExt cx="5431127" cy="21341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431127" cy="2134170"/>
            </a:xfrm>
            <a:custGeom>
              <a:avLst/>
              <a:gdLst/>
              <a:ahLst/>
              <a:cxnLst/>
              <a:rect r="r" b="b" t="t" l="l"/>
              <a:pathLst>
                <a:path h="2134170" w="5431127">
                  <a:moveTo>
                    <a:pt x="0" y="0"/>
                  </a:moveTo>
                  <a:lnTo>
                    <a:pt x="5431127" y="0"/>
                  </a:lnTo>
                  <a:lnTo>
                    <a:pt x="5431127" y="2134170"/>
                  </a:lnTo>
                  <a:lnTo>
                    <a:pt x="0" y="2134170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5431127" cy="216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028700" y="3458466"/>
            <a:ext cx="7879932" cy="3103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323232"/>
                </a:solidFill>
                <a:latin typeface="Airy Charm"/>
                <a:ea typeface="Airy Charm"/>
                <a:cs typeface="Airy Charm"/>
                <a:sym typeface="Airy Charm"/>
              </a:rPr>
              <a:t>“Vieta, kur satikties ar domubiedriem, iedvesmoties un radoši darboties"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549734" y="5658716"/>
            <a:ext cx="3086100" cy="4762375"/>
            <a:chOff x="0" y="0"/>
            <a:chExt cx="812800" cy="125428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1254288"/>
            </a:xfrm>
            <a:custGeom>
              <a:avLst/>
              <a:gdLst/>
              <a:ahLst/>
              <a:cxnLst/>
              <a:rect r="r" b="b" t="t" l="l"/>
              <a:pathLst>
                <a:path h="125428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254288"/>
                  </a:lnTo>
                  <a:lnTo>
                    <a:pt x="0" y="1254288"/>
                  </a:lnTo>
                  <a:close/>
                </a:path>
              </a:pathLst>
            </a:custGeom>
            <a:solidFill>
              <a:srgbClr val="CD691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9525"/>
              <a:ext cx="812800" cy="1244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753140" y="5658716"/>
            <a:ext cx="5534860" cy="4628284"/>
            <a:chOff x="0" y="0"/>
            <a:chExt cx="7379814" cy="6171046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0" t="18680" r="0" b="18680"/>
            <a:stretch>
              <a:fillRect/>
            </a:stretch>
          </p:blipFill>
          <p:spPr>
            <a:xfrm flipH="false" flipV="false">
              <a:off x="0" y="0"/>
              <a:ext cx="7379814" cy="6171046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822685" y="5831586"/>
            <a:ext cx="3086100" cy="4455414"/>
            <a:chOff x="0" y="0"/>
            <a:chExt cx="812800" cy="117344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1173442"/>
            </a:xfrm>
            <a:custGeom>
              <a:avLst/>
              <a:gdLst/>
              <a:ahLst/>
              <a:cxnLst/>
              <a:rect r="r" b="b" t="t" l="l"/>
              <a:pathLst>
                <a:path h="117344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173442"/>
                  </a:lnTo>
                  <a:lnTo>
                    <a:pt x="0" y="1173442"/>
                  </a:lnTo>
                  <a:close/>
                </a:path>
              </a:pathLst>
            </a:custGeom>
            <a:solidFill>
              <a:srgbClr val="CD691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9525"/>
              <a:ext cx="812800" cy="11639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8700" y="5831586"/>
            <a:ext cx="3996549" cy="4455414"/>
            <a:chOff x="0" y="0"/>
            <a:chExt cx="5328732" cy="5940551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3"/>
            <a:srcRect l="0" t="8194" r="0" b="8194"/>
            <a:stretch>
              <a:fillRect/>
            </a:stretch>
          </p:blipFill>
          <p:spPr>
            <a:xfrm flipH="false" flipV="false">
              <a:off x="0" y="0"/>
              <a:ext cx="5328732" cy="5940551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7900915" y="0"/>
            <a:ext cx="10496999" cy="5515841"/>
            <a:chOff x="0" y="0"/>
            <a:chExt cx="2764642" cy="145273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64642" cy="1452732"/>
            </a:xfrm>
            <a:custGeom>
              <a:avLst/>
              <a:gdLst/>
              <a:ahLst/>
              <a:cxnLst/>
              <a:rect r="r" b="b" t="t" l="l"/>
              <a:pathLst>
                <a:path h="1452732" w="2764642">
                  <a:moveTo>
                    <a:pt x="0" y="0"/>
                  </a:moveTo>
                  <a:lnTo>
                    <a:pt x="2764642" y="0"/>
                  </a:lnTo>
                  <a:lnTo>
                    <a:pt x="2764642" y="1452732"/>
                  </a:lnTo>
                  <a:lnTo>
                    <a:pt x="0" y="1452732"/>
                  </a:lnTo>
                  <a:close/>
                </a:path>
              </a:pathLst>
            </a:custGeom>
            <a:solidFill>
              <a:srgbClr val="CD6918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9525"/>
              <a:ext cx="2764642" cy="14432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84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094415" y="0"/>
            <a:ext cx="4455319" cy="5515841"/>
            <a:chOff x="0" y="0"/>
            <a:chExt cx="5940425" cy="7354454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4"/>
            <a:srcRect l="0" t="3573" r="0" b="3573"/>
            <a:stretch>
              <a:fillRect/>
            </a:stretch>
          </p:blipFill>
          <p:spPr>
            <a:xfrm flipH="false" flipV="false">
              <a:off x="0" y="0"/>
              <a:ext cx="5940425" cy="7354454"/>
            </a:xfrm>
            <a:prstGeom prst="rect">
              <a:avLst/>
            </a:prstGeom>
          </p:spPr>
        </p:pic>
      </p:grpSp>
      <p:grpSp>
        <p:nvGrpSpPr>
          <p:cNvPr name="Group 17" id="17"/>
          <p:cNvGrpSpPr/>
          <p:nvPr/>
        </p:nvGrpSpPr>
        <p:grpSpPr>
          <a:xfrm rot="0">
            <a:off x="12753140" y="0"/>
            <a:ext cx="5534860" cy="5515841"/>
            <a:chOff x="0" y="0"/>
            <a:chExt cx="7379814" cy="7354454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5"/>
            <a:srcRect l="0" t="12674" r="0" b="12674"/>
            <a:stretch>
              <a:fillRect/>
            </a:stretch>
          </p:blipFill>
          <p:spPr>
            <a:xfrm flipH="false" flipV="false">
              <a:off x="0" y="0"/>
              <a:ext cx="7379814" cy="7354454"/>
            </a:xfrm>
            <a:prstGeom prst="rect">
              <a:avLst/>
            </a:prstGeom>
          </p:spPr>
        </p:pic>
      </p:grpSp>
      <p:sp>
        <p:nvSpPr>
          <p:cNvPr name="TextBox 19" id="19"/>
          <p:cNvSpPr txBox="true"/>
          <p:nvPr/>
        </p:nvSpPr>
        <p:spPr>
          <a:xfrm rot="0">
            <a:off x="1028700" y="799599"/>
            <a:ext cx="8921198" cy="906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9"/>
              </a:lnSpc>
            </a:pPr>
            <a:r>
              <a:rPr lang="en-US" sz="5899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AKTIVITĀTES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2953620"/>
            <a:ext cx="5760170" cy="1471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Ēkā lielākā daļa biedrību ievācās 2024.gada sākumā. Kopīgi uzrīkotas jau divas PAVASARA talkas.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489299" y="6849162"/>
            <a:ext cx="6303550" cy="1163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Pagraba izvākšana no vecajiem būgružiem, atkritumiem, izlietotām spuldzēm u.c. nevajadzīgām lietām.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1820662"/>
            <a:ext cx="5982349" cy="744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4"/>
              </a:lnSpc>
            </a:pPr>
            <a:r>
              <a:rPr lang="en-US" sz="3499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LIELĀ PAVASARA TALKA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535196" y="6132067"/>
            <a:ext cx="3608804" cy="62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69"/>
              </a:lnSpc>
            </a:pPr>
            <a:r>
              <a:rPr lang="en-US" sz="2999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Pagraba izvākšana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90970" y="8164832"/>
            <a:ext cx="3608804" cy="62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069"/>
              </a:lnSpc>
            </a:pPr>
            <a:r>
              <a:rPr lang="en-US" sz="2999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Logu tīrīšana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578614" y="8886147"/>
            <a:ext cx="6621160" cy="1163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Ēkā atodas ļoti daudz logu, iespēju robežās katrs veica logu mazgāšanu savās telpās un pēc tam kopīgi tika mazgāti un pucēti koplietošanas telpu logi.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01065" y="6336167"/>
            <a:ext cx="4257065" cy="3618284"/>
            <a:chOff x="0" y="0"/>
            <a:chExt cx="2510941" cy="21341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10941" cy="2134170"/>
            </a:xfrm>
            <a:custGeom>
              <a:avLst/>
              <a:gdLst/>
              <a:ahLst/>
              <a:cxnLst/>
              <a:rect r="r" b="b" t="t" l="l"/>
              <a:pathLst>
                <a:path h="2134170" w="2510941">
                  <a:moveTo>
                    <a:pt x="0" y="0"/>
                  </a:moveTo>
                  <a:lnTo>
                    <a:pt x="2510941" y="0"/>
                  </a:lnTo>
                  <a:lnTo>
                    <a:pt x="2510941" y="2134170"/>
                  </a:lnTo>
                  <a:lnTo>
                    <a:pt x="0" y="2134170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510941" cy="216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</a:pPr>
            </a:p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144000" y="2717883"/>
            <a:ext cx="4257065" cy="3618284"/>
            <a:chOff x="0" y="0"/>
            <a:chExt cx="2510941" cy="21341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10941" cy="2134170"/>
            </a:xfrm>
            <a:custGeom>
              <a:avLst/>
              <a:gdLst/>
              <a:ahLst/>
              <a:cxnLst/>
              <a:rect r="r" b="b" t="t" l="l"/>
              <a:pathLst>
                <a:path h="2134170" w="2510941">
                  <a:moveTo>
                    <a:pt x="0" y="0"/>
                  </a:moveTo>
                  <a:lnTo>
                    <a:pt x="2510941" y="0"/>
                  </a:lnTo>
                  <a:lnTo>
                    <a:pt x="2510941" y="2134170"/>
                  </a:lnTo>
                  <a:lnTo>
                    <a:pt x="0" y="2134170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10941" cy="216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29871" y="2717883"/>
            <a:ext cx="4257065" cy="3618284"/>
            <a:chOff x="0" y="0"/>
            <a:chExt cx="2510941" cy="21341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10941" cy="2134170"/>
            </a:xfrm>
            <a:custGeom>
              <a:avLst/>
              <a:gdLst/>
              <a:ahLst/>
              <a:cxnLst/>
              <a:rect r="r" b="b" t="t" l="l"/>
              <a:pathLst>
                <a:path h="2134170" w="2510941">
                  <a:moveTo>
                    <a:pt x="0" y="0"/>
                  </a:moveTo>
                  <a:lnTo>
                    <a:pt x="2510941" y="0"/>
                  </a:lnTo>
                  <a:lnTo>
                    <a:pt x="2510941" y="2134170"/>
                  </a:lnTo>
                  <a:lnTo>
                    <a:pt x="0" y="2134170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2510941" cy="216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886935" y="6336167"/>
            <a:ext cx="4257065" cy="3618284"/>
            <a:chOff x="0" y="0"/>
            <a:chExt cx="2510941" cy="21341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10941" cy="2134170"/>
            </a:xfrm>
            <a:custGeom>
              <a:avLst/>
              <a:gdLst/>
              <a:ahLst/>
              <a:cxnLst/>
              <a:rect r="r" b="b" t="t" l="l"/>
              <a:pathLst>
                <a:path h="2134170" w="2510941">
                  <a:moveTo>
                    <a:pt x="0" y="0"/>
                  </a:moveTo>
                  <a:lnTo>
                    <a:pt x="2510941" y="0"/>
                  </a:lnTo>
                  <a:lnTo>
                    <a:pt x="2510941" y="2134170"/>
                  </a:lnTo>
                  <a:lnTo>
                    <a:pt x="0" y="2134170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2510941" cy="216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886935" y="2717883"/>
            <a:ext cx="4257065" cy="3618284"/>
            <a:chOff x="0" y="0"/>
            <a:chExt cx="659531" cy="56056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59531" cy="560567"/>
            </a:xfrm>
            <a:custGeom>
              <a:avLst/>
              <a:gdLst/>
              <a:ahLst/>
              <a:cxnLst/>
              <a:rect r="r" b="b" t="t" l="l"/>
              <a:pathLst>
                <a:path h="560567" w="659531">
                  <a:moveTo>
                    <a:pt x="0" y="0"/>
                  </a:moveTo>
                  <a:lnTo>
                    <a:pt x="659531" y="0"/>
                  </a:lnTo>
                  <a:lnTo>
                    <a:pt x="659531" y="560567"/>
                  </a:lnTo>
                  <a:lnTo>
                    <a:pt x="0" y="560567"/>
                  </a:lnTo>
                  <a:close/>
                </a:path>
              </a:pathLst>
            </a:custGeom>
            <a:blipFill>
              <a:blip r:embed="rId2"/>
              <a:stretch>
                <a:fillRect l="0" t="-15269" r="0" b="-41603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629871" y="400734"/>
            <a:ext cx="8921198" cy="906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9"/>
              </a:lnSpc>
            </a:pPr>
            <a:r>
              <a:rPr lang="en-US" sz="5899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ATPŪTA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29871" y="1421797"/>
            <a:ext cx="6385597" cy="744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4"/>
              </a:lnSpc>
            </a:pPr>
            <a:r>
              <a:rPr lang="en-US" sz="3499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SENIORU PAGALMA SVĒTKI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3401065" y="2717883"/>
            <a:ext cx="4257065" cy="3618284"/>
            <a:chOff x="0" y="0"/>
            <a:chExt cx="659531" cy="56056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59531" cy="560567"/>
            </a:xfrm>
            <a:custGeom>
              <a:avLst/>
              <a:gdLst/>
              <a:ahLst/>
              <a:cxnLst/>
              <a:rect r="r" b="b" t="t" l="l"/>
              <a:pathLst>
                <a:path h="560567" w="659531">
                  <a:moveTo>
                    <a:pt x="0" y="0"/>
                  </a:moveTo>
                  <a:lnTo>
                    <a:pt x="659531" y="0"/>
                  </a:lnTo>
                  <a:lnTo>
                    <a:pt x="659531" y="560567"/>
                  </a:lnTo>
                  <a:lnTo>
                    <a:pt x="0" y="560567"/>
                  </a:lnTo>
                  <a:close/>
                </a:path>
              </a:pathLst>
            </a:custGeom>
            <a:blipFill>
              <a:blip r:embed="rId3"/>
              <a:stretch>
                <a:fillRect l="0" t="-28436" r="0" b="-28436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29871" y="6336167"/>
            <a:ext cx="4257065" cy="3618284"/>
            <a:chOff x="0" y="0"/>
            <a:chExt cx="659531" cy="56056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59531" cy="560567"/>
            </a:xfrm>
            <a:custGeom>
              <a:avLst/>
              <a:gdLst/>
              <a:ahLst/>
              <a:cxnLst/>
              <a:rect r="r" b="b" t="t" l="l"/>
              <a:pathLst>
                <a:path h="560567" w="659531">
                  <a:moveTo>
                    <a:pt x="0" y="0"/>
                  </a:moveTo>
                  <a:lnTo>
                    <a:pt x="659531" y="0"/>
                  </a:lnTo>
                  <a:lnTo>
                    <a:pt x="659531" y="560567"/>
                  </a:lnTo>
                  <a:lnTo>
                    <a:pt x="0" y="560567"/>
                  </a:lnTo>
                  <a:close/>
                </a:path>
              </a:pathLst>
            </a:custGeom>
            <a:blipFill>
              <a:blip r:embed="rId4"/>
              <a:stretch>
                <a:fillRect l="0" t="-28531" r="0" b="-28531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9144000" y="6336167"/>
            <a:ext cx="4257065" cy="3618284"/>
            <a:chOff x="0" y="0"/>
            <a:chExt cx="659531" cy="56056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59531" cy="560567"/>
            </a:xfrm>
            <a:custGeom>
              <a:avLst/>
              <a:gdLst/>
              <a:ahLst/>
              <a:cxnLst/>
              <a:rect r="r" b="b" t="t" l="l"/>
              <a:pathLst>
                <a:path h="560567" w="659531">
                  <a:moveTo>
                    <a:pt x="0" y="0"/>
                  </a:moveTo>
                  <a:lnTo>
                    <a:pt x="659531" y="0"/>
                  </a:lnTo>
                  <a:lnTo>
                    <a:pt x="659531" y="560567"/>
                  </a:lnTo>
                  <a:lnTo>
                    <a:pt x="0" y="560567"/>
                  </a:lnTo>
                  <a:close/>
                </a:path>
              </a:pathLst>
            </a:custGeom>
            <a:blipFill>
              <a:blip r:embed="rId5"/>
              <a:stretch>
                <a:fillRect l="0" t="-28531" r="0" b="-28531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365394" y="4069172"/>
            <a:ext cx="2786017" cy="744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4"/>
              </a:lnSpc>
            </a:pPr>
            <a:r>
              <a:rPr lang="en-US" sz="3499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KONCERTS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231211" y="7687457"/>
            <a:ext cx="1568512" cy="744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4"/>
              </a:lnSpc>
            </a:pPr>
            <a:r>
              <a:rPr lang="en-US" sz="3499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DANČI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144199" y="4069172"/>
            <a:ext cx="2256667" cy="744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4"/>
              </a:lnSpc>
            </a:pPr>
            <a:r>
              <a:rPr lang="en-US" sz="3499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DZĒRIENI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401263" y="7973859"/>
            <a:ext cx="2256667" cy="744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4"/>
              </a:lnSpc>
            </a:pPr>
            <a:r>
              <a:rPr lang="en-US" sz="3499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SMAIDI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569565" y="2924478"/>
            <a:ext cx="7176497" cy="6912986"/>
            <a:chOff x="0" y="0"/>
            <a:chExt cx="3255685" cy="31361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55685" cy="3136141"/>
            </a:xfrm>
            <a:custGeom>
              <a:avLst/>
              <a:gdLst/>
              <a:ahLst/>
              <a:cxnLst/>
              <a:rect r="r" b="b" t="t" l="l"/>
              <a:pathLst>
                <a:path h="3136141" w="3255685">
                  <a:moveTo>
                    <a:pt x="0" y="0"/>
                  </a:moveTo>
                  <a:lnTo>
                    <a:pt x="3255685" y="0"/>
                  </a:lnTo>
                  <a:lnTo>
                    <a:pt x="3255685" y="3136141"/>
                  </a:lnTo>
                  <a:lnTo>
                    <a:pt x="0" y="3136141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255685" cy="31647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4582951"/>
            <a:ext cx="6033020" cy="987855"/>
            <a:chOff x="0" y="0"/>
            <a:chExt cx="1186684" cy="1943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86684" cy="194309"/>
            </a:xfrm>
            <a:custGeom>
              <a:avLst/>
              <a:gdLst/>
              <a:ahLst/>
              <a:cxnLst/>
              <a:rect r="r" b="b" t="t" l="l"/>
              <a:pathLst>
                <a:path h="194309" w="1186684">
                  <a:moveTo>
                    <a:pt x="65446" y="0"/>
                  </a:moveTo>
                  <a:lnTo>
                    <a:pt x="1121238" y="0"/>
                  </a:lnTo>
                  <a:cubicBezTo>
                    <a:pt x="1138595" y="0"/>
                    <a:pt x="1155242" y="6895"/>
                    <a:pt x="1167515" y="19169"/>
                  </a:cubicBezTo>
                  <a:cubicBezTo>
                    <a:pt x="1179789" y="31442"/>
                    <a:pt x="1186684" y="48089"/>
                    <a:pt x="1186684" y="65446"/>
                  </a:cubicBezTo>
                  <a:lnTo>
                    <a:pt x="1186684" y="128863"/>
                  </a:lnTo>
                  <a:cubicBezTo>
                    <a:pt x="1186684" y="146221"/>
                    <a:pt x="1179789" y="162867"/>
                    <a:pt x="1167515" y="175141"/>
                  </a:cubicBezTo>
                  <a:cubicBezTo>
                    <a:pt x="1155242" y="187414"/>
                    <a:pt x="1138595" y="194309"/>
                    <a:pt x="1121238" y="194309"/>
                  </a:cubicBezTo>
                  <a:lnTo>
                    <a:pt x="65446" y="194309"/>
                  </a:lnTo>
                  <a:cubicBezTo>
                    <a:pt x="48089" y="194309"/>
                    <a:pt x="31442" y="187414"/>
                    <a:pt x="19169" y="175141"/>
                  </a:cubicBezTo>
                  <a:cubicBezTo>
                    <a:pt x="6895" y="162867"/>
                    <a:pt x="0" y="146221"/>
                    <a:pt x="0" y="128863"/>
                  </a:cubicBezTo>
                  <a:lnTo>
                    <a:pt x="0" y="65446"/>
                  </a:lnTo>
                  <a:cubicBezTo>
                    <a:pt x="0" y="48089"/>
                    <a:pt x="6895" y="31442"/>
                    <a:pt x="19169" y="19169"/>
                  </a:cubicBezTo>
                  <a:cubicBezTo>
                    <a:pt x="31442" y="6895"/>
                    <a:pt x="48089" y="0"/>
                    <a:pt x="654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943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186684" cy="2324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28700" y="2204728"/>
            <a:ext cx="9104762" cy="1625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354"/>
              </a:lnSpc>
            </a:pPr>
            <a:r>
              <a:rPr lang="en-US" sz="10322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PALDIES!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07465" y="4873679"/>
            <a:ext cx="5255118" cy="537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1"/>
              </a:lnSpc>
            </a:pPr>
            <a:r>
              <a:rPr lang="en-US" sz="3883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www.darisimpasi.lv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7746062" y="2010306"/>
            <a:ext cx="899502" cy="914172"/>
            <a:chOff x="0" y="0"/>
            <a:chExt cx="646107" cy="65664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46107" cy="656644"/>
            </a:xfrm>
            <a:custGeom>
              <a:avLst/>
              <a:gdLst/>
              <a:ahLst/>
              <a:cxnLst/>
              <a:rect r="r" b="b" t="t" l="l"/>
              <a:pathLst>
                <a:path h="656644" w="646107">
                  <a:moveTo>
                    <a:pt x="0" y="0"/>
                  </a:moveTo>
                  <a:lnTo>
                    <a:pt x="646107" y="0"/>
                  </a:lnTo>
                  <a:lnTo>
                    <a:pt x="646107" y="656644"/>
                  </a:lnTo>
                  <a:lnTo>
                    <a:pt x="0" y="656644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"/>
              <a:ext cx="646107" cy="6661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97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569565" y="8923292"/>
            <a:ext cx="899502" cy="914172"/>
            <a:chOff x="0" y="0"/>
            <a:chExt cx="646107" cy="65664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46107" cy="656644"/>
            </a:xfrm>
            <a:custGeom>
              <a:avLst/>
              <a:gdLst/>
              <a:ahLst/>
              <a:cxnLst/>
              <a:rect r="r" b="b" t="t" l="l"/>
              <a:pathLst>
                <a:path h="656644" w="646107">
                  <a:moveTo>
                    <a:pt x="0" y="0"/>
                  </a:moveTo>
                  <a:lnTo>
                    <a:pt x="646107" y="0"/>
                  </a:lnTo>
                  <a:lnTo>
                    <a:pt x="646107" y="656644"/>
                  </a:lnTo>
                  <a:lnTo>
                    <a:pt x="0" y="656644"/>
                  </a:lnTo>
                  <a:close/>
                </a:path>
              </a:pathLst>
            </a:custGeom>
            <a:solidFill>
              <a:srgbClr val="CD6918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"/>
              <a:ext cx="646107" cy="6661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9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true" flipV="false" rot="-5400000">
            <a:off x="8122293" y="871530"/>
            <a:ext cx="7459693" cy="7459693"/>
          </a:xfrm>
          <a:custGeom>
            <a:avLst/>
            <a:gdLst/>
            <a:ahLst/>
            <a:cxnLst/>
            <a:rect r="r" b="b" t="t" l="l"/>
            <a:pathLst>
              <a:path h="7459693" w="7459693">
                <a:moveTo>
                  <a:pt x="7459693" y="0"/>
                </a:moveTo>
                <a:lnTo>
                  <a:pt x="0" y="0"/>
                </a:lnTo>
                <a:lnTo>
                  <a:pt x="0" y="7459692"/>
                </a:lnTo>
                <a:lnTo>
                  <a:pt x="7459693" y="7459692"/>
                </a:lnTo>
                <a:lnTo>
                  <a:pt x="74596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40835" y="6642715"/>
            <a:ext cx="5921748" cy="457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8"/>
              </a:lnSpc>
            </a:pPr>
            <a:r>
              <a:rPr lang="en-US" sz="2904" i="true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Saziņai: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0569565" y="2924478"/>
            <a:ext cx="5406745" cy="5406745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 flipH="tru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cubicBezTo>
                    <a:pt x="3506470" y="0"/>
                    <a:pt x="6350000" y="2843530"/>
                    <a:pt x="635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5000" t="0" r="-24999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0569565" y="2924478"/>
            <a:ext cx="5406745" cy="5406745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44703" t="-28932" r="-126689" b="-74612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028700" y="8630776"/>
            <a:ext cx="515447" cy="515447"/>
          </a:xfrm>
          <a:custGeom>
            <a:avLst/>
            <a:gdLst/>
            <a:ahLst/>
            <a:cxnLst/>
            <a:rect r="r" b="b" t="t" l="l"/>
            <a:pathLst>
              <a:path h="515447" w="515447">
                <a:moveTo>
                  <a:pt x="0" y="0"/>
                </a:moveTo>
                <a:lnTo>
                  <a:pt x="515447" y="0"/>
                </a:lnTo>
                <a:lnTo>
                  <a:pt x="515447" y="515447"/>
                </a:lnTo>
                <a:lnTo>
                  <a:pt x="0" y="515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28700" y="7987792"/>
            <a:ext cx="515447" cy="515447"/>
          </a:xfrm>
          <a:custGeom>
            <a:avLst/>
            <a:gdLst/>
            <a:ahLst/>
            <a:cxnLst/>
            <a:rect r="r" b="b" t="t" l="l"/>
            <a:pathLst>
              <a:path h="515447" w="515447">
                <a:moveTo>
                  <a:pt x="0" y="0"/>
                </a:moveTo>
                <a:lnTo>
                  <a:pt x="515447" y="0"/>
                </a:lnTo>
                <a:lnTo>
                  <a:pt x="515447" y="515446"/>
                </a:lnTo>
                <a:lnTo>
                  <a:pt x="0" y="5154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28700" y="7338523"/>
            <a:ext cx="515447" cy="515447"/>
          </a:xfrm>
          <a:custGeom>
            <a:avLst/>
            <a:gdLst/>
            <a:ahLst/>
            <a:cxnLst/>
            <a:rect r="r" b="b" t="t" l="l"/>
            <a:pathLst>
              <a:path h="515447" w="515447">
                <a:moveTo>
                  <a:pt x="0" y="0"/>
                </a:moveTo>
                <a:lnTo>
                  <a:pt x="515447" y="0"/>
                </a:lnTo>
                <a:lnTo>
                  <a:pt x="515447" y="515446"/>
                </a:lnTo>
                <a:lnTo>
                  <a:pt x="0" y="5154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745387" y="7911592"/>
            <a:ext cx="7842899" cy="490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4"/>
              </a:lnSpc>
            </a:pPr>
            <a:r>
              <a:rPr lang="en-US" sz="2781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rPr>
              <a:t>darisim.pasi@gmail.com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745387" y="8567915"/>
            <a:ext cx="5399224" cy="490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4"/>
              </a:lnSpc>
            </a:pPr>
            <a:r>
              <a:rPr lang="en-US" sz="2781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rPr>
              <a:t>Ventspils iela 16, Kuldīga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745387" y="7283061"/>
            <a:ext cx="3174369" cy="490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4"/>
              </a:lnSpc>
            </a:pPr>
            <a:r>
              <a:rPr lang="en-US" sz="2781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rPr>
              <a:t>+371 29463295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628284" y="-542404"/>
            <a:ext cx="10304361" cy="11605101"/>
            <a:chOff x="0" y="0"/>
            <a:chExt cx="4674670" cy="52647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74670" cy="5264763"/>
            </a:xfrm>
            <a:custGeom>
              <a:avLst/>
              <a:gdLst/>
              <a:ahLst/>
              <a:cxnLst/>
              <a:rect r="r" b="b" t="t" l="l"/>
              <a:pathLst>
                <a:path h="5264763" w="4674670">
                  <a:moveTo>
                    <a:pt x="0" y="0"/>
                  </a:moveTo>
                  <a:lnTo>
                    <a:pt x="4674670" y="0"/>
                  </a:lnTo>
                  <a:lnTo>
                    <a:pt x="4674670" y="5264763"/>
                  </a:lnTo>
                  <a:lnTo>
                    <a:pt x="0" y="5264763"/>
                  </a:lnTo>
                  <a:close/>
                </a:path>
              </a:pathLst>
            </a:custGeom>
            <a:solidFill>
              <a:srgbClr val="FF9430">
                <a:alpha val="73725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674670" cy="52933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731952" y="828927"/>
            <a:ext cx="8921198" cy="71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PAR </a:t>
            </a:r>
            <a:r>
              <a:rPr lang="en-US" sz="4500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MUMS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628284" y="-318518"/>
            <a:ext cx="9660811" cy="10924035"/>
          </a:xfrm>
          <a:custGeom>
            <a:avLst/>
            <a:gdLst/>
            <a:ahLst/>
            <a:cxnLst/>
            <a:rect r="r" b="b" t="t" l="l"/>
            <a:pathLst>
              <a:path h="10924035" w="9660811">
                <a:moveTo>
                  <a:pt x="0" y="0"/>
                </a:moveTo>
                <a:lnTo>
                  <a:pt x="9660810" y="0"/>
                </a:lnTo>
                <a:lnTo>
                  <a:pt x="9660810" y="10924036"/>
                </a:lnTo>
                <a:lnTo>
                  <a:pt x="0" y="1092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1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2939" y="1755714"/>
            <a:ext cx="250807" cy="25080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691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836514" y="1689039"/>
            <a:ext cx="7599584" cy="1372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Biedrības “Darīsim paši!” teritorija ietver 18 pagastus un divas pilsētas</a:t>
            </a:r>
          </a:p>
          <a:p>
            <a:pPr algn="l">
              <a:lnSpc>
                <a:spcPts val="3639"/>
              </a:lnSpc>
            </a:pPr>
          </a:p>
        </p:txBody>
      </p:sp>
      <p:grpSp>
        <p:nvGrpSpPr>
          <p:cNvPr name="Group 11" id="11"/>
          <p:cNvGrpSpPr/>
          <p:nvPr/>
        </p:nvGrpSpPr>
        <p:grpSpPr>
          <a:xfrm rot="0">
            <a:off x="392939" y="3108594"/>
            <a:ext cx="250807" cy="250807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691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392939" y="4124012"/>
            <a:ext cx="250807" cy="25080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6918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92939" y="5479719"/>
            <a:ext cx="250807" cy="250807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691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836514" y="2971725"/>
            <a:ext cx="7599584" cy="457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Iedzīvotāju skaits 2023.gadā - 27 363.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36514" y="4072542"/>
            <a:ext cx="7599584" cy="915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Kuldīgas novada pašvaldības iedzīvotāju iniciatīvu konkursa "Darīsim paši"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36223" y="5468254"/>
            <a:ext cx="7599584" cy="457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Kopienas centra koordinators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11235" y="0"/>
            <a:ext cx="10176765" cy="10287000"/>
            <a:chOff x="0" y="0"/>
            <a:chExt cx="1356902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8867" t="0" r="1989" b="0"/>
            <a:stretch>
              <a:fillRect/>
            </a:stretch>
          </p:blipFill>
          <p:spPr>
            <a:xfrm flipH="false" flipV="false">
              <a:off x="0" y="0"/>
              <a:ext cx="13569020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true" flipV="false" rot="5400000">
            <a:off x="-268869" y="-795056"/>
            <a:ext cx="5534860" cy="5534860"/>
          </a:xfrm>
          <a:custGeom>
            <a:avLst/>
            <a:gdLst/>
            <a:ahLst/>
            <a:cxnLst/>
            <a:rect r="r" b="b" t="t" l="l"/>
            <a:pathLst>
              <a:path h="5534860" w="5534860">
                <a:moveTo>
                  <a:pt x="5534861" y="0"/>
                </a:moveTo>
                <a:lnTo>
                  <a:pt x="0" y="0"/>
                </a:lnTo>
                <a:lnTo>
                  <a:pt x="0" y="5534860"/>
                </a:lnTo>
                <a:lnTo>
                  <a:pt x="5534861" y="5534860"/>
                </a:lnTo>
                <a:lnTo>
                  <a:pt x="553486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7212" y="3776917"/>
            <a:ext cx="7113406" cy="1394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83"/>
              </a:lnSpc>
            </a:pPr>
            <a:r>
              <a:rPr lang="en-US" sz="453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MŪSU PAMATNODARBOŠANĀS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36244" y="4771044"/>
            <a:ext cx="8316773" cy="2428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284"/>
              </a:lnSpc>
            </a:pPr>
            <a:r>
              <a:rPr lang="en-US" sz="11410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LEADER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27727" y="7198788"/>
            <a:ext cx="5388831" cy="596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1"/>
              </a:lnSpc>
            </a:pPr>
            <a:r>
              <a:rPr lang="en-US" sz="2799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projektu administrēšana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245783" y="1775460"/>
            <a:ext cx="3907549" cy="3907549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943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3199557" y="4025394"/>
            <a:ext cx="3907549" cy="390754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943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292008" y="4025394"/>
            <a:ext cx="3907549" cy="390754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9430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547631" y="3038793"/>
            <a:ext cx="6040509" cy="1780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Īstenoti </a:t>
            </a:r>
            <a:r>
              <a:rPr lang="en-US" sz="3399">
                <a:solidFill>
                  <a:srgbClr val="FF943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uzņēmējdarbības</a:t>
            </a:r>
            <a:r>
              <a:rPr lang="en-US" sz="33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projekti dažādās nozarēs, kā arī </a:t>
            </a:r>
            <a:r>
              <a:rPr lang="en-US" sz="3399">
                <a:solidFill>
                  <a:srgbClr val="CD6918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sabiedriskā labuma</a:t>
            </a:r>
            <a:r>
              <a:rPr lang="en-US" sz="33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projekti 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3913583" y="8533470"/>
            <a:ext cx="4205828" cy="1802235"/>
            <a:chOff x="0" y="0"/>
            <a:chExt cx="3518574" cy="15077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18574" cy="1507741"/>
            </a:xfrm>
            <a:custGeom>
              <a:avLst/>
              <a:gdLst/>
              <a:ahLst/>
              <a:cxnLst/>
              <a:rect r="r" b="b" t="t" l="l"/>
              <a:pathLst>
                <a:path h="1507741" w="3518574">
                  <a:moveTo>
                    <a:pt x="0" y="0"/>
                  </a:moveTo>
                  <a:lnTo>
                    <a:pt x="3518574" y="0"/>
                  </a:lnTo>
                  <a:lnTo>
                    <a:pt x="3518574" y="1507741"/>
                  </a:lnTo>
                  <a:lnTo>
                    <a:pt x="0" y="1507741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3518574" cy="15363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true" flipV="false" rot="5400000">
            <a:off x="0" y="8533470"/>
            <a:ext cx="1898631" cy="1898631"/>
          </a:xfrm>
          <a:custGeom>
            <a:avLst/>
            <a:gdLst/>
            <a:ahLst/>
            <a:cxnLst/>
            <a:rect r="r" b="b" t="t" l="l"/>
            <a:pathLst>
              <a:path h="1898631" w="1898631">
                <a:moveTo>
                  <a:pt x="1898631" y="0"/>
                </a:moveTo>
                <a:lnTo>
                  <a:pt x="0" y="0"/>
                </a:lnTo>
                <a:lnTo>
                  <a:pt x="0" y="1898631"/>
                </a:lnTo>
                <a:lnTo>
                  <a:pt x="1898631" y="1898631"/>
                </a:lnTo>
                <a:lnTo>
                  <a:pt x="1898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-5400000">
            <a:off x="1550408" y="8533470"/>
            <a:ext cx="2017478" cy="2017478"/>
          </a:xfrm>
          <a:custGeom>
            <a:avLst/>
            <a:gdLst/>
            <a:ahLst/>
            <a:cxnLst/>
            <a:rect r="r" b="b" t="t" l="l"/>
            <a:pathLst>
              <a:path h="2017478" w="2017478">
                <a:moveTo>
                  <a:pt x="2017478" y="0"/>
                </a:moveTo>
                <a:lnTo>
                  <a:pt x="0" y="0"/>
                </a:lnTo>
                <a:lnTo>
                  <a:pt x="0" y="2017478"/>
                </a:lnTo>
                <a:lnTo>
                  <a:pt x="2017478" y="2017478"/>
                </a:lnTo>
                <a:lnTo>
                  <a:pt x="20174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7" id="17"/>
          <p:cNvSpPr/>
          <p:nvPr/>
        </p:nvSpPr>
        <p:spPr>
          <a:xfrm flipV="true">
            <a:off x="8138461" y="-232846"/>
            <a:ext cx="0" cy="10568551"/>
          </a:xfrm>
          <a:prstGeom prst="line">
            <a:avLst/>
          </a:prstGeom>
          <a:ln cap="flat" w="38100">
            <a:solidFill>
              <a:srgbClr val="FF943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>
            <a:off x="0" y="8514420"/>
            <a:ext cx="8138461" cy="0"/>
          </a:xfrm>
          <a:prstGeom prst="line">
            <a:avLst/>
          </a:prstGeom>
          <a:ln cap="flat" w="38100">
            <a:solidFill>
              <a:srgbClr val="FF943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9" id="19"/>
          <p:cNvSpPr txBox="true"/>
          <p:nvPr/>
        </p:nvSpPr>
        <p:spPr>
          <a:xfrm rot="0">
            <a:off x="13767992" y="5626299"/>
            <a:ext cx="2855617" cy="871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3"/>
              </a:lnSpc>
            </a:pPr>
            <a:r>
              <a:rPr lang="en-US" sz="3199">
                <a:solidFill>
                  <a:srgbClr val="FF943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Sabiedriskā labuma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623879" y="5826768"/>
            <a:ext cx="3243807" cy="639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7"/>
              </a:lnSpc>
            </a:pPr>
            <a:r>
              <a:rPr lang="en-US" sz="3199">
                <a:solidFill>
                  <a:srgbClr val="FF943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Uzņēmējdarbības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771749" y="2709752"/>
            <a:ext cx="2855617" cy="639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7"/>
              </a:lnSpc>
            </a:pPr>
            <a:r>
              <a:rPr lang="en-US" sz="3199">
                <a:solidFill>
                  <a:srgbClr val="FF943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KOPĀ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70580" y="1066800"/>
            <a:ext cx="8921198" cy="71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ĪSTENOTIE PROJEKTI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47631" y="2082550"/>
            <a:ext cx="7860618" cy="62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69"/>
              </a:lnSpc>
            </a:pPr>
            <a:r>
              <a:rPr lang="en-US" sz="2999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2014-2020 plānošanas periodā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631123" y="3392693"/>
            <a:ext cx="1136870" cy="71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149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693314" y="6536381"/>
            <a:ext cx="920036" cy="71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68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785765" y="6536381"/>
            <a:ext cx="920036" cy="71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81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8138461" y="-232846"/>
            <a:ext cx="0" cy="10568551"/>
          </a:xfrm>
          <a:prstGeom prst="line">
            <a:avLst/>
          </a:prstGeom>
          <a:ln cap="flat" w="38100">
            <a:solidFill>
              <a:srgbClr val="FF943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0" y="5876227"/>
            <a:ext cx="8138461" cy="0"/>
          </a:xfrm>
          <a:prstGeom prst="line">
            <a:avLst/>
          </a:prstGeom>
          <a:ln cap="flat" w="38100">
            <a:solidFill>
              <a:srgbClr val="FF943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8815274" y="273620"/>
            <a:ext cx="4044137" cy="5621657"/>
          </a:xfrm>
          <a:custGeom>
            <a:avLst/>
            <a:gdLst/>
            <a:ahLst/>
            <a:cxnLst/>
            <a:rect r="r" b="b" t="t" l="l"/>
            <a:pathLst>
              <a:path h="5621657" w="4044137">
                <a:moveTo>
                  <a:pt x="0" y="0"/>
                </a:moveTo>
                <a:lnTo>
                  <a:pt x="4044137" y="0"/>
                </a:lnTo>
                <a:lnTo>
                  <a:pt x="4044137" y="5621657"/>
                </a:lnTo>
                <a:lnTo>
                  <a:pt x="0" y="5621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87" r="0" b="-398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158119" y="273620"/>
            <a:ext cx="3745429" cy="5621657"/>
          </a:xfrm>
          <a:custGeom>
            <a:avLst/>
            <a:gdLst/>
            <a:ahLst/>
            <a:cxnLst/>
            <a:rect r="r" b="b" t="t" l="l"/>
            <a:pathLst>
              <a:path h="5621657" w="3745429">
                <a:moveTo>
                  <a:pt x="0" y="0"/>
                </a:moveTo>
                <a:lnTo>
                  <a:pt x="3745429" y="0"/>
                </a:lnTo>
                <a:lnTo>
                  <a:pt x="3745429" y="5621657"/>
                </a:lnTo>
                <a:lnTo>
                  <a:pt x="0" y="5621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95332" y="6117586"/>
            <a:ext cx="7288668" cy="3971491"/>
          </a:xfrm>
          <a:custGeom>
            <a:avLst/>
            <a:gdLst/>
            <a:ahLst/>
            <a:cxnLst/>
            <a:rect r="r" b="b" t="t" l="l"/>
            <a:pathLst>
              <a:path h="3971491" w="7288668">
                <a:moveTo>
                  <a:pt x="0" y="0"/>
                </a:moveTo>
                <a:lnTo>
                  <a:pt x="7288668" y="0"/>
                </a:lnTo>
                <a:lnTo>
                  <a:pt x="7288668" y="3971491"/>
                </a:lnTo>
                <a:lnTo>
                  <a:pt x="0" y="39714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5511" r="0" b="-676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15274" y="6117586"/>
            <a:ext cx="8088274" cy="3971491"/>
          </a:xfrm>
          <a:custGeom>
            <a:avLst/>
            <a:gdLst/>
            <a:ahLst/>
            <a:cxnLst/>
            <a:rect r="r" b="b" t="t" l="l"/>
            <a:pathLst>
              <a:path h="3971491" w="8088274">
                <a:moveTo>
                  <a:pt x="0" y="0"/>
                </a:moveTo>
                <a:lnTo>
                  <a:pt x="8088274" y="0"/>
                </a:lnTo>
                <a:lnTo>
                  <a:pt x="8088274" y="3971491"/>
                </a:lnTo>
                <a:lnTo>
                  <a:pt x="0" y="39714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7843" r="0" b="-17843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95332" y="3393570"/>
            <a:ext cx="6040509" cy="1180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Īstenoti </a:t>
            </a:r>
            <a:r>
              <a:rPr lang="en-US" sz="3399">
                <a:solidFill>
                  <a:srgbClr val="FF943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uzņēmējdarbības</a:t>
            </a:r>
            <a:r>
              <a:rPr lang="en-US" sz="33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projekti dažādās nozarēs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5332" y="1645118"/>
            <a:ext cx="8921198" cy="71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ĪSTENOTIE PROJEKTI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95332" y="2609800"/>
            <a:ext cx="7860618" cy="62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69"/>
              </a:lnSpc>
            </a:pPr>
            <a:r>
              <a:rPr lang="en-US" sz="2999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2014-2020 plānošanas periodā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8138461" y="-232846"/>
            <a:ext cx="0" cy="10568551"/>
          </a:xfrm>
          <a:prstGeom prst="line">
            <a:avLst/>
          </a:prstGeom>
          <a:ln cap="flat" w="38100">
            <a:solidFill>
              <a:srgbClr val="FF943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0" y="5876227"/>
            <a:ext cx="8138461" cy="0"/>
          </a:xfrm>
          <a:prstGeom prst="line">
            <a:avLst/>
          </a:prstGeom>
          <a:ln cap="flat" w="38100">
            <a:solidFill>
              <a:srgbClr val="FF943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272658" y="6123877"/>
            <a:ext cx="7569409" cy="3965200"/>
          </a:xfrm>
          <a:custGeom>
            <a:avLst/>
            <a:gdLst/>
            <a:ahLst/>
            <a:cxnLst/>
            <a:rect r="r" b="b" t="t" l="l"/>
            <a:pathLst>
              <a:path h="3965200" w="7569409">
                <a:moveTo>
                  <a:pt x="0" y="0"/>
                </a:moveTo>
                <a:lnTo>
                  <a:pt x="7569409" y="0"/>
                </a:lnTo>
                <a:lnTo>
                  <a:pt x="7569409" y="3965200"/>
                </a:lnTo>
                <a:lnTo>
                  <a:pt x="0" y="396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120" r="-15511" b="-2879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15274" y="273620"/>
            <a:ext cx="4179755" cy="5576334"/>
          </a:xfrm>
          <a:custGeom>
            <a:avLst/>
            <a:gdLst/>
            <a:ahLst/>
            <a:cxnLst/>
            <a:rect r="r" b="b" t="t" l="l"/>
            <a:pathLst>
              <a:path h="5576334" w="4179755">
                <a:moveTo>
                  <a:pt x="0" y="0"/>
                </a:moveTo>
                <a:lnTo>
                  <a:pt x="4179755" y="0"/>
                </a:lnTo>
                <a:lnTo>
                  <a:pt x="4179755" y="5576334"/>
                </a:lnTo>
                <a:lnTo>
                  <a:pt x="0" y="5576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170" t="0" r="-22074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15274" y="6123877"/>
            <a:ext cx="8088274" cy="3965200"/>
          </a:xfrm>
          <a:custGeom>
            <a:avLst/>
            <a:gdLst/>
            <a:ahLst/>
            <a:cxnLst/>
            <a:rect r="r" b="b" t="t" l="l"/>
            <a:pathLst>
              <a:path h="3965200" w="8088274">
                <a:moveTo>
                  <a:pt x="0" y="0"/>
                </a:moveTo>
                <a:lnTo>
                  <a:pt x="8088274" y="0"/>
                </a:lnTo>
                <a:lnTo>
                  <a:pt x="8088274" y="3965200"/>
                </a:lnTo>
                <a:lnTo>
                  <a:pt x="0" y="396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6036" r="0" b="-1986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200899" y="273620"/>
            <a:ext cx="3702650" cy="5576334"/>
          </a:xfrm>
          <a:custGeom>
            <a:avLst/>
            <a:gdLst/>
            <a:ahLst/>
            <a:cxnLst/>
            <a:rect r="r" b="b" t="t" l="l"/>
            <a:pathLst>
              <a:path h="5576334" w="3702650">
                <a:moveTo>
                  <a:pt x="0" y="0"/>
                </a:moveTo>
                <a:lnTo>
                  <a:pt x="3702649" y="0"/>
                </a:lnTo>
                <a:lnTo>
                  <a:pt x="3702649" y="5576334"/>
                </a:lnTo>
                <a:lnTo>
                  <a:pt x="0" y="5576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3009" t="0" r="-83037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95332" y="3393570"/>
            <a:ext cx="6040509" cy="1180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Īstenoti </a:t>
            </a:r>
            <a:r>
              <a:rPr lang="en-US" sz="3399">
                <a:solidFill>
                  <a:srgbClr val="FF943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uzņēmējdarbības</a:t>
            </a:r>
            <a:r>
              <a:rPr lang="en-US" sz="33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projekti dažādās nozarēs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5332" y="1645118"/>
            <a:ext cx="8921198" cy="71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ĪSTENOTIE PROJEKTI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95332" y="2609800"/>
            <a:ext cx="7860618" cy="62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69"/>
              </a:lnSpc>
            </a:pPr>
            <a:r>
              <a:rPr lang="en-US" sz="2999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2014-2020 plānošanas periodā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8138461" y="-232846"/>
            <a:ext cx="0" cy="10568551"/>
          </a:xfrm>
          <a:prstGeom prst="line">
            <a:avLst/>
          </a:prstGeom>
          <a:ln cap="flat" w="38100">
            <a:solidFill>
              <a:srgbClr val="FF943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0" y="5378685"/>
            <a:ext cx="8138461" cy="0"/>
          </a:xfrm>
          <a:prstGeom prst="line">
            <a:avLst/>
          </a:prstGeom>
          <a:ln cap="flat" w="38100">
            <a:solidFill>
              <a:srgbClr val="FF943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9707631" y="282641"/>
            <a:ext cx="3407931" cy="5115094"/>
          </a:xfrm>
          <a:custGeom>
            <a:avLst/>
            <a:gdLst/>
            <a:ahLst/>
            <a:cxnLst/>
            <a:rect r="r" b="b" t="t" l="l"/>
            <a:pathLst>
              <a:path h="5115094" w="3407931">
                <a:moveTo>
                  <a:pt x="0" y="0"/>
                </a:moveTo>
                <a:lnTo>
                  <a:pt x="3407931" y="0"/>
                </a:lnTo>
                <a:lnTo>
                  <a:pt x="3407931" y="5115094"/>
                </a:lnTo>
                <a:lnTo>
                  <a:pt x="0" y="5115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82262" y="282641"/>
            <a:ext cx="3407931" cy="5115094"/>
          </a:xfrm>
          <a:custGeom>
            <a:avLst/>
            <a:gdLst/>
            <a:ahLst/>
            <a:cxnLst/>
            <a:rect r="r" b="b" t="t" l="l"/>
            <a:pathLst>
              <a:path h="5115094" w="3407931">
                <a:moveTo>
                  <a:pt x="0" y="0"/>
                </a:moveTo>
                <a:lnTo>
                  <a:pt x="3407931" y="0"/>
                </a:lnTo>
                <a:lnTo>
                  <a:pt x="3407931" y="5115094"/>
                </a:lnTo>
                <a:lnTo>
                  <a:pt x="0" y="5115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707631" y="5693010"/>
            <a:ext cx="7082562" cy="4290918"/>
          </a:xfrm>
          <a:custGeom>
            <a:avLst/>
            <a:gdLst/>
            <a:ahLst/>
            <a:cxnLst/>
            <a:rect r="r" b="b" t="t" l="l"/>
            <a:pathLst>
              <a:path h="4290918" w="7082562">
                <a:moveTo>
                  <a:pt x="0" y="0"/>
                </a:moveTo>
                <a:lnTo>
                  <a:pt x="7082562" y="0"/>
                </a:lnTo>
                <a:lnTo>
                  <a:pt x="7082562" y="4290918"/>
                </a:lnTo>
                <a:lnTo>
                  <a:pt x="0" y="4290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184" r="0" b="-378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4759" y="5693010"/>
            <a:ext cx="7445278" cy="4287826"/>
          </a:xfrm>
          <a:custGeom>
            <a:avLst/>
            <a:gdLst/>
            <a:ahLst/>
            <a:cxnLst/>
            <a:rect r="r" b="b" t="t" l="l"/>
            <a:pathLst>
              <a:path h="4287826" w="7445278">
                <a:moveTo>
                  <a:pt x="0" y="0"/>
                </a:moveTo>
                <a:lnTo>
                  <a:pt x="7445278" y="0"/>
                </a:lnTo>
                <a:lnTo>
                  <a:pt x="7445278" y="4287826"/>
                </a:lnTo>
                <a:lnTo>
                  <a:pt x="0" y="4287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9" t="-15975" r="0" b="-415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4759" y="2865002"/>
            <a:ext cx="6040509" cy="1180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Īstenoti </a:t>
            </a:r>
            <a:r>
              <a:rPr lang="en-US" sz="3399">
                <a:solidFill>
                  <a:srgbClr val="FF943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sabiedriskā labuma</a:t>
            </a:r>
            <a:r>
              <a:rPr lang="en-US" sz="33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projekti.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84759" y="1262999"/>
            <a:ext cx="8921198" cy="71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ĪSTENOTIE PROJEKTI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4759" y="2012282"/>
            <a:ext cx="7860618" cy="62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69"/>
              </a:lnSpc>
            </a:pPr>
            <a:r>
              <a:rPr lang="en-US" sz="2999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2014-2020 plānošanas periodā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8138461" y="-232846"/>
            <a:ext cx="0" cy="10568551"/>
          </a:xfrm>
          <a:prstGeom prst="line">
            <a:avLst/>
          </a:prstGeom>
          <a:ln cap="flat" w="38100">
            <a:solidFill>
              <a:srgbClr val="FF943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0" y="5378685"/>
            <a:ext cx="8138461" cy="0"/>
          </a:xfrm>
          <a:prstGeom prst="line">
            <a:avLst/>
          </a:prstGeom>
          <a:ln cap="flat" w="38100">
            <a:solidFill>
              <a:srgbClr val="FF943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302284" y="5731395"/>
            <a:ext cx="7445278" cy="4252533"/>
          </a:xfrm>
          <a:custGeom>
            <a:avLst/>
            <a:gdLst/>
            <a:ahLst/>
            <a:cxnLst/>
            <a:rect r="r" b="b" t="t" l="l"/>
            <a:pathLst>
              <a:path h="4252533" w="7445278">
                <a:moveTo>
                  <a:pt x="0" y="0"/>
                </a:moveTo>
                <a:lnTo>
                  <a:pt x="7445278" y="0"/>
                </a:lnTo>
                <a:lnTo>
                  <a:pt x="7445278" y="4252533"/>
                </a:lnTo>
                <a:lnTo>
                  <a:pt x="0" y="4252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444" r="0" b="-4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707631" y="5731395"/>
            <a:ext cx="7082562" cy="4252533"/>
          </a:xfrm>
          <a:custGeom>
            <a:avLst/>
            <a:gdLst/>
            <a:ahLst/>
            <a:cxnLst/>
            <a:rect r="r" b="b" t="t" l="l"/>
            <a:pathLst>
              <a:path h="4252533" w="7082562">
                <a:moveTo>
                  <a:pt x="0" y="0"/>
                </a:moveTo>
                <a:lnTo>
                  <a:pt x="7082562" y="0"/>
                </a:lnTo>
                <a:lnTo>
                  <a:pt x="7082562" y="4252533"/>
                </a:lnTo>
                <a:lnTo>
                  <a:pt x="0" y="4252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481" r="0" b="-548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707631" y="263591"/>
            <a:ext cx="3407931" cy="5115094"/>
          </a:xfrm>
          <a:custGeom>
            <a:avLst/>
            <a:gdLst/>
            <a:ahLst/>
            <a:cxnLst/>
            <a:rect r="r" b="b" t="t" l="l"/>
            <a:pathLst>
              <a:path h="5115094" w="3407931">
                <a:moveTo>
                  <a:pt x="0" y="0"/>
                </a:moveTo>
                <a:lnTo>
                  <a:pt x="3407931" y="0"/>
                </a:lnTo>
                <a:lnTo>
                  <a:pt x="3407931" y="5115094"/>
                </a:lnTo>
                <a:lnTo>
                  <a:pt x="0" y="5115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382262" y="263591"/>
            <a:ext cx="3407931" cy="5115094"/>
          </a:xfrm>
          <a:custGeom>
            <a:avLst/>
            <a:gdLst/>
            <a:ahLst/>
            <a:cxnLst/>
            <a:rect r="r" b="b" t="t" l="l"/>
            <a:pathLst>
              <a:path h="5115094" w="3407931">
                <a:moveTo>
                  <a:pt x="0" y="0"/>
                </a:moveTo>
                <a:lnTo>
                  <a:pt x="3407931" y="0"/>
                </a:lnTo>
                <a:lnTo>
                  <a:pt x="3407931" y="5115094"/>
                </a:lnTo>
                <a:lnTo>
                  <a:pt x="0" y="5115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257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07433" y="2668803"/>
            <a:ext cx="6040509" cy="1180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Īstenoti </a:t>
            </a:r>
            <a:r>
              <a:rPr lang="en-US" sz="3399">
                <a:solidFill>
                  <a:srgbClr val="FF943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sabiedriskā labuma</a:t>
            </a:r>
            <a:r>
              <a:rPr lang="en-US" sz="3399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projekti.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7433" y="1066800"/>
            <a:ext cx="8921198" cy="71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ĪSTENOTIE PROJEKTI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07433" y="1816083"/>
            <a:ext cx="7860618" cy="62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69"/>
              </a:lnSpc>
            </a:pPr>
            <a:r>
              <a:rPr lang="en-US" sz="2999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2014-2020 plānošanas periodā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3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01065" y="6089137"/>
            <a:ext cx="4257065" cy="3618284"/>
            <a:chOff x="0" y="0"/>
            <a:chExt cx="2510941" cy="21341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10941" cy="2134170"/>
            </a:xfrm>
            <a:custGeom>
              <a:avLst/>
              <a:gdLst/>
              <a:ahLst/>
              <a:cxnLst/>
              <a:rect r="r" b="b" t="t" l="l"/>
              <a:pathLst>
                <a:path h="2134170" w="2510941">
                  <a:moveTo>
                    <a:pt x="0" y="0"/>
                  </a:moveTo>
                  <a:lnTo>
                    <a:pt x="2510941" y="0"/>
                  </a:lnTo>
                  <a:lnTo>
                    <a:pt x="2510941" y="2134170"/>
                  </a:lnTo>
                  <a:lnTo>
                    <a:pt x="0" y="2134170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510941" cy="216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144000" y="2470853"/>
            <a:ext cx="4257065" cy="3618284"/>
            <a:chOff x="0" y="0"/>
            <a:chExt cx="2510941" cy="21341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10941" cy="2134170"/>
            </a:xfrm>
            <a:custGeom>
              <a:avLst/>
              <a:gdLst/>
              <a:ahLst/>
              <a:cxnLst/>
              <a:rect r="r" b="b" t="t" l="l"/>
              <a:pathLst>
                <a:path h="2134170" w="2510941">
                  <a:moveTo>
                    <a:pt x="0" y="0"/>
                  </a:moveTo>
                  <a:lnTo>
                    <a:pt x="2510941" y="0"/>
                  </a:lnTo>
                  <a:lnTo>
                    <a:pt x="2510941" y="2134170"/>
                  </a:lnTo>
                  <a:lnTo>
                    <a:pt x="0" y="2134170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10941" cy="216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29871" y="2470853"/>
            <a:ext cx="4257065" cy="3618284"/>
            <a:chOff x="0" y="0"/>
            <a:chExt cx="2510941" cy="21341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10941" cy="2134170"/>
            </a:xfrm>
            <a:custGeom>
              <a:avLst/>
              <a:gdLst/>
              <a:ahLst/>
              <a:cxnLst/>
              <a:rect r="r" b="b" t="t" l="l"/>
              <a:pathLst>
                <a:path h="2134170" w="2510941">
                  <a:moveTo>
                    <a:pt x="0" y="0"/>
                  </a:moveTo>
                  <a:lnTo>
                    <a:pt x="2510941" y="0"/>
                  </a:lnTo>
                  <a:lnTo>
                    <a:pt x="2510941" y="2134170"/>
                  </a:lnTo>
                  <a:lnTo>
                    <a:pt x="0" y="2134170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2510941" cy="216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886935" y="6089137"/>
            <a:ext cx="4257065" cy="3618284"/>
            <a:chOff x="0" y="0"/>
            <a:chExt cx="2510941" cy="21341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10941" cy="2134170"/>
            </a:xfrm>
            <a:custGeom>
              <a:avLst/>
              <a:gdLst/>
              <a:ahLst/>
              <a:cxnLst/>
              <a:rect r="r" b="b" t="t" l="l"/>
              <a:pathLst>
                <a:path h="2134170" w="2510941">
                  <a:moveTo>
                    <a:pt x="0" y="0"/>
                  </a:moveTo>
                  <a:lnTo>
                    <a:pt x="2510941" y="0"/>
                  </a:lnTo>
                  <a:lnTo>
                    <a:pt x="2510941" y="2134170"/>
                  </a:lnTo>
                  <a:lnTo>
                    <a:pt x="0" y="2134170"/>
                  </a:lnTo>
                  <a:close/>
                </a:path>
              </a:pathLst>
            </a:custGeom>
            <a:solidFill>
              <a:srgbClr val="FF943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2510941" cy="2162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4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4976581" y="6914187"/>
            <a:ext cx="1106031" cy="900913"/>
          </a:xfrm>
          <a:custGeom>
            <a:avLst/>
            <a:gdLst/>
            <a:ahLst/>
            <a:cxnLst/>
            <a:rect r="r" b="b" t="t" l="l"/>
            <a:pathLst>
              <a:path h="900913" w="1106031">
                <a:moveTo>
                  <a:pt x="0" y="0"/>
                </a:moveTo>
                <a:lnTo>
                  <a:pt x="1106032" y="0"/>
                </a:lnTo>
                <a:lnTo>
                  <a:pt x="1106032" y="900913"/>
                </a:lnTo>
                <a:lnTo>
                  <a:pt x="0" y="9009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153478" y="3291015"/>
            <a:ext cx="1209850" cy="1220950"/>
          </a:xfrm>
          <a:custGeom>
            <a:avLst/>
            <a:gdLst/>
            <a:ahLst/>
            <a:cxnLst/>
            <a:rect r="r" b="b" t="t" l="l"/>
            <a:pathLst>
              <a:path h="1220950" w="1209850">
                <a:moveTo>
                  <a:pt x="0" y="0"/>
                </a:moveTo>
                <a:lnTo>
                  <a:pt x="1209850" y="0"/>
                </a:lnTo>
                <a:lnTo>
                  <a:pt x="1209850" y="1220949"/>
                </a:lnTo>
                <a:lnTo>
                  <a:pt x="0" y="12209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093656" y="3176210"/>
            <a:ext cx="1728624" cy="1335755"/>
          </a:xfrm>
          <a:custGeom>
            <a:avLst/>
            <a:gdLst/>
            <a:ahLst/>
            <a:cxnLst/>
            <a:rect r="r" b="b" t="t" l="l"/>
            <a:pathLst>
              <a:path h="1335755" w="1728624">
                <a:moveTo>
                  <a:pt x="0" y="0"/>
                </a:moveTo>
                <a:lnTo>
                  <a:pt x="1728624" y="0"/>
                </a:lnTo>
                <a:lnTo>
                  <a:pt x="1728624" y="1335754"/>
                </a:lnTo>
                <a:lnTo>
                  <a:pt x="0" y="1335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678446" y="2891604"/>
            <a:ext cx="1370720" cy="1388391"/>
          </a:xfrm>
          <a:custGeom>
            <a:avLst/>
            <a:gdLst/>
            <a:ahLst/>
            <a:cxnLst/>
            <a:rect r="r" b="b" t="t" l="l"/>
            <a:pathLst>
              <a:path h="1388391" w="1370720">
                <a:moveTo>
                  <a:pt x="0" y="0"/>
                </a:moveTo>
                <a:lnTo>
                  <a:pt x="1370721" y="0"/>
                </a:lnTo>
                <a:lnTo>
                  <a:pt x="1370721" y="1388391"/>
                </a:lnTo>
                <a:lnTo>
                  <a:pt x="0" y="1388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725040" y="2851658"/>
            <a:ext cx="1722775" cy="1428337"/>
          </a:xfrm>
          <a:custGeom>
            <a:avLst/>
            <a:gdLst/>
            <a:ahLst/>
            <a:cxnLst/>
            <a:rect r="r" b="b" t="t" l="l"/>
            <a:pathLst>
              <a:path h="1428337" w="1722775">
                <a:moveTo>
                  <a:pt x="0" y="0"/>
                </a:moveTo>
                <a:lnTo>
                  <a:pt x="1722775" y="0"/>
                </a:lnTo>
                <a:lnTo>
                  <a:pt x="1722775" y="1428337"/>
                </a:lnTo>
                <a:lnTo>
                  <a:pt x="0" y="14283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038612" y="6731102"/>
            <a:ext cx="1267083" cy="1267083"/>
          </a:xfrm>
          <a:custGeom>
            <a:avLst/>
            <a:gdLst/>
            <a:ahLst/>
            <a:cxnLst/>
            <a:rect r="r" b="b" t="t" l="l"/>
            <a:pathLst>
              <a:path h="1267083" w="1267083">
                <a:moveTo>
                  <a:pt x="0" y="0"/>
                </a:moveTo>
                <a:lnTo>
                  <a:pt x="1267083" y="0"/>
                </a:lnTo>
                <a:lnTo>
                  <a:pt x="1267083" y="1267083"/>
                </a:lnTo>
                <a:lnTo>
                  <a:pt x="0" y="1267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543461" y="6739115"/>
            <a:ext cx="1205180" cy="1159164"/>
          </a:xfrm>
          <a:custGeom>
            <a:avLst/>
            <a:gdLst/>
            <a:ahLst/>
            <a:cxnLst/>
            <a:rect r="r" b="b" t="t" l="l"/>
            <a:pathLst>
              <a:path h="1159164" w="1205180">
                <a:moveTo>
                  <a:pt x="0" y="0"/>
                </a:moveTo>
                <a:lnTo>
                  <a:pt x="1205180" y="0"/>
                </a:lnTo>
                <a:lnTo>
                  <a:pt x="1205180" y="1159164"/>
                </a:lnTo>
                <a:lnTo>
                  <a:pt x="0" y="11591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924292" y="911944"/>
            <a:ext cx="10759946" cy="711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b="true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Šajā plānošanas periodā</a:t>
            </a:r>
            <a:r>
              <a:rPr lang="en-US" sz="4500" b="true">
                <a:solidFill>
                  <a:srgbClr val="FF943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2023-2027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06265" y="4759942"/>
            <a:ext cx="2504277" cy="914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96"/>
              </a:lnSpc>
            </a:pPr>
            <a:r>
              <a:rPr lang="en-US" b="true" sz="1640">
                <a:solidFill>
                  <a:srgbClr val="32323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ATBALSTS VIETĒJĀS EKONOMIKAS STIPRINĀŠANAI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20015" y="8182739"/>
            <a:ext cx="2504277" cy="122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96"/>
              </a:lnSpc>
            </a:pPr>
            <a:r>
              <a:rPr lang="en-US" b="true" sz="164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MĒRĶRĪCĪBAS MAZĀK AKTĪVO KULDĪGAS NOVADA PAGASTU TERITORIJU ATTĪSTĪBAI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152424" y="4408628"/>
            <a:ext cx="2829527" cy="1538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96"/>
              </a:lnSpc>
            </a:pPr>
            <a:r>
              <a:rPr lang="en-US" b="true" sz="1640">
                <a:solidFill>
                  <a:srgbClr val="32323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MOBILIE RISINĀJUMI KULTŪRAS PIEEJAMĪBAS NODROŠINĀŠANAI KULDĪGAS NOVADA LAUKU TERITORIJĀS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152424" y="8043373"/>
            <a:ext cx="2504277" cy="161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"/>
              </a:lnSpc>
            </a:pPr>
            <a:r>
              <a:rPr lang="en-US" b="true" sz="144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JAUNU SABIEDRISKO AKTIVITĀŠU RADĪŠANA UN KULTŪRVĒSTURISKĀ MANTOJUMA SAGLABĀŠANA LAUKU TERITORIJĀS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705829" y="4759942"/>
            <a:ext cx="2504277" cy="601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96"/>
              </a:lnSpc>
            </a:pPr>
            <a:r>
              <a:rPr lang="en-US" b="true" sz="164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"LAUKU BIĻETE" UZŅĒMĒJDARBĪBAI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677079" y="8208649"/>
            <a:ext cx="2937944" cy="914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96"/>
              </a:lnSpc>
            </a:pPr>
            <a:r>
              <a:rPr lang="en-US" b="true" sz="1640">
                <a:solidFill>
                  <a:srgbClr val="32323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STRATĒĢISKAIS PROJEKTS “SPORTA LAUKUMA IZVEIDOŠANA ALSUNGĀ”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104959" y="4564732"/>
            <a:ext cx="2849277" cy="122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96"/>
              </a:lnSpc>
            </a:pPr>
            <a:r>
              <a:rPr lang="en-US" b="true" sz="164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AKTĪVĀS ATPŪTAS UN NOVADA IEDZĪVOTĀJU VESELĪGA DZĪVESVEIDA STIPRINĀŠANA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104959" y="8480578"/>
            <a:ext cx="2849277" cy="914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96"/>
              </a:lnSpc>
            </a:pPr>
            <a:r>
              <a:rPr lang="en-US" b="true" sz="1640">
                <a:solidFill>
                  <a:srgbClr val="32323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IEDZĪVOTĀJU ZINĀŠANU UN PRASMJU PILNVEIDOŠANA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0810476" y="6253887"/>
            <a:ext cx="1188172" cy="1662836"/>
          </a:xfrm>
          <a:custGeom>
            <a:avLst/>
            <a:gdLst/>
            <a:ahLst/>
            <a:cxnLst/>
            <a:rect r="r" b="b" t="t" l="l"/>
            <a:pathLst>
              <a:path h="1662836" w="1188172">
                <a:moveTo>
                  <a:pt x="0" y="0"/>
                </a:moveTo>
                <a:lnTo>
                  <a:pt x="1188172" y="0"/>
                </a:lnTo>
                <a:lnTo>
                  <a:pt x="1188172" y="1662836"/>
                </a:lnTo>
                <a:lnTo>
                  <a:pt x="0" y="16628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750205" y="5229109"/>
            <a:ext cx="1034477" cy="719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8"/>
              </a:lnSpc>
            </a:pPr>
            <a:r>
              <a:rPr lang="en-US" sz="4284" b="true">
                <a:solidFill>
                  <a:srgbClr val="32323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R1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304265" y="5229109"/>
            <a:ext cx="979777" cy="719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8"/>
              </a:lnSpc>
            </a:pPr>
            <a:r>
              <a:rPr lang="en-US" sz="4284" b="true">
                <a:solidFill>
                  <a:srgbClr val="32323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R3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007270" y="8860306"/>
            <a:ext cx="1021140" cy="719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8"/>
              </a:lnSpc>
            </a:pPr>
            <a:r>
              <a:rPr lang="en-US" sz="4284" b="true">
                <a:solidFill>
                  <a:srgbClr val="32323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R6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520417" y="8860306"/>
            <a:ext cx="994592" cy="719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8"/>
              </a:lnSpc>
            </a:pPr>
            <a:r>
              <a:rPr lang="en-US" sz="4284" b="true">
                <a:solidFill>
                  <a:srgbClr val="32323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R8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036020" y="5229109"/>
            <a:ext cx="1057636" cy="719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8"/>
              </a:lnSpc>
            </a:pPr>
            <a:r>
              <a:rPr lang="en-US" sz="428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553465" y="5229109"/>
            <a:ext cx="961544" cy="719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8"/>
              </a:lnSpc>
            </a:pPr>
            <a:r>
              <a:rPr lang="en-US" sz="428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R4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29871" y="8976876"/>
            <a:ext cx="961415" cy="719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8"/>
              </a:lnSpc>
            </a:pPr>
            <a:r>
              <a:rPr lang="en-US" sz="428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R5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9438360" y="8937906"/>
            <a:ext cx="845682" cy="7197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8"/>
              </a:lnSpc>
            </a:pPr>
            <a:r>
              <a:rPr lang="en-US" sz="428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DAG1qzucAQc</dc:identifier>
  <dcterms:modified xsi:type="dcterms:W3CDTF">2011-08-01T06:04:30Z</dcterms:modified>
  <cp:revision>1</cp:revision>
  <dc:title>KOPIENU NAMS kopija</dc:title>
</cp:coreProperties>
</file>